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comments/comment5.xml" ContentType="application/vnd.openxmlformats-officedocument.presentationml.comments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comments/comment6.xml" ContentType="application/vnd.openxmlformats-officedocument.presentationml.comments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comments/comment7.xml" ContentType="application/vnd.openxmlformats-officedocument.presentationml.comments+xml"/>
  <Override PartName="/ppt/notesSlides/notesSlide57.xml" ContentType="application/vnd.openxmlformats-officedocument.presentationml.notesSlide+xml"/>
  <Override PartName="/ppt/comments/comment8.xml" ContentType="application/vnd.openxmlformats-officedocument.presentationml.comments+xml"/>
  <Override PartName="/ppt/notesSlides/notesSlide58.xml" ContentType="application/vnd.openxmlformats-officedocument.presentationml.notesSlide+xml"/>
  <Override PartName="/ppt/comments/comment9.xml" ContentType="application/vnd.openxmlformats-officedocument.presentationml.comments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63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316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8" r:id="rId62"/>
  </p:sldIdLst>
  <p:sldSz cx="12192000" cy="6858000"/>
  <p:notesSz cx="6858000" cy="9144000"/>
  <p:embeddedFontLst>
    <p:embeddedFont>
      <p:font typeface="Nunito" panose="020B0604020202020204" charset="-18"/>
      <p:regular r:id="rId64"/>
      <p:bold r:id="rId65"/>
      <p:italic r:id="rId66"/>
      <p:boldItalic r:id="rId67"/>
    </p:embeddedFont>
    <p:embeddedFont>
      <p:font typeface="Gill Sans" panose="020B0604020202020204" charset="0"/>
      <p:regular r:id="rId68"/>
      <p:bold r:id="rId69"/>
    </p:embeddedFont>
    <p:embeddedFont>
      <p:font typeface="Calibri" panose="020F0502020204030204" pitchFamily="34" charset="0"/>
      <p:regular r:id="rId70"/>
      <p:bold r:id="rId71"/>
      <p:italic r:id="rId72"/>
      <p:boldItalic r:id="rId73"/>
    </p:embeddedFont>
    <p:embeddedFont>
      <p:font typeface="Levenim MT" panose="020B0604020202020204" charset="-79"/>
      <p:regular r:id="rId74"/>
      <p:bold r:id="rId75"/>
    </p:embeddedFont>
    <p:embeddedFont>
      <p:font typeface="Nunito Light" panose="020B0604020202020204" charset="-18"/>
      <p:regular r:id="rId76"/>
      <p:bold r:id="rId77"/>
      <p:italic r:id="rId78"/>
      <p:boldItalic r:id="rId79"/>
    </p:embeddedFont>
    <p:embeddedFont>
      <p:font typeface="Century Gothic" panose="020B0502020202020204" pitchFamily="34" charset="0"/>
      <p:regular r:id="rId80"/>
      <p:bold r:id="rId81"/>
      <p:italic r:id="rId82"/>
      <p:boldItalic r:id="rId8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85" roundtripDataSignature="AMtx7mj2piTK9ZDy7tku9KT2PlaMbHcyG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bina Fronková" initials="" lastIdx="9" clrIdx="0"/>
  <p:cmAuthor id="7" name="David Zimčík" initials="DZ" lastIdx="15" clrIdx="7">
    <p:extLst>
      <p:ext uri="{19B8F6BF-5375-455C-9EA6-DF929625EA0E}">
        <p15:presenceInfo xmlns:p15="http://schemas.microsoft.com/office/powerpoint/2012/main" userId="David Zimčík" providerId="None"/>
      </p:ext>
    </p:extLst>
  </p:cmAuthor>
  <p:cmAuthor id="1" name="David Zimčík" initials="" lastIdx="14" clrIdx="1"/>
  <p:cmAuthor id="2" name="Michaela Dušková" initials="" lastIdx="5" clrIdx="2"/>
  <p:cmAuthor id="3" name="Matúš Pešta" initials="" lastIdx="14" clrIdx="3"/>
  <p:cmAuthor id="4" name="Saša Zahornacká" initials="" lastIdx="1" clrIdx="4"/>
  <p:cmAuthor id="5" name="Lucie Pifková" initials="" lastIdx="3" clrIdx="5"/>
  <p:cmAuthor id="6" name="Martin F" initials="" lastIdx="4" clrIdx="6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4662"/>
    <a:srgbClr val="FF9D8F"/>
    <a:srgbClr val="B15F73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16" autoAdjust="0"/>
    <p:restoredTop sz="94191" autoAdjust="0"/>
  </p:normalViewPr>
  <p:slideViewPr>
    <p:cSldViewPr snapToGrid="0">
      <p:cViewPr varScale="1">
        <p:scale>
          <a:sx n="64" d="100"/>
          <a:sy n="64" d="100"/>
        </p:scale>
        <p:origin x="6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notesMaster" Target="notesMasters/notesMaster1.xml"/><Relationship Id="rId68" Type="http://schemas.openxmlformats.org/officeDocument/2006/relationships/font" Target="fonts/font5.fntdata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11.fntdata"/><Relationship Id="rId79" Type="http://schemas.openxmlformats.org/officeDocument/2006/relationships/font" Target="fonts/font16.fntdata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1.fntdata"/><Relationship Id="rId69" Type="http://schemas.openxmlformats.org/officeDocument/2006/relationships/font" Target="fonts/font6.fntdata"/><Relationship Id="rId77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9.fntdata"/><Relationship Id="rId80" Type="http://schemas.openxmlformats.org/officeDocument/2006/relationships/font" Target="fonts/font17.fntdata"/><Relationship Id="rId85" Type="http://customschemas.google.com/relationships/presentationmetadata" Target="meta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7.fntdata"/><Relationship Id="rId75" Type="http://schemas.openxmlformats.org/officeDocument/2006/relationships/font" Target="fonts/font12.fntdata"/><Relationship Id="rId83" Type="http://schemas.openxmlformats.org/officeDocument/2006/relationships/font" Target="fonts/font20.fntdata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2.fntdata"/><Relationship Id="rId73" Type="http://schemas.openxmlformats.org/officeDocument/2006/relationships/font" Target="fonts/font10.fntdata"/><Relationship Id="rId78" Type="http://schemas.openxmlformats.org/officeDocument/2006/relationships/font" Target="fonts/font15.fntdata"/><Relationship Id="rId81" Type="http://schemas.openxmlformats.org/officeDocument/2006/relationships/font" Target="fonts/font18.fntdata"/><Relationship Id="rId86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13.fntdata"/><Relationship Id="rId7" Type="http://schemas.openxmlformats.org/officeDocument/2006/relationships/slide" Target="slides/slide6.xml"/><Relationship Id="rId71" Type="http://schemas.openxmlformats.org/officeDocument/2006/relationships/font" Target="fonts/font8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3.fntdata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font" Target="fonts/font19.fntdata"/><Relationship Id="rId19" Type="http://schemas.openxmlformats.org/officeDocument/2006/relationships/slide" Target="slides/slide1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7" dt="2021-10-19T19:38:48.870" idx="3">
    <p:pos x="6674" y="429"/>
    <p:text>replace the team photo with your own or delete the slide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7" dt="2021-10-19T16:46:12.501" idx="2">
    <p:pos x="10" y="10"/>
    <p:text>Logos of our supporters, replace with your own or delete the slide.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7" dt="2021-10-19T20:46:12.016" idx="4">
    <p:pos x="7526" y="483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7" dt="2021-10-19T20:50:36.726" idx="10">
    <p:pos x="3959" y="1472"/>
    <p:text>these images come from a paid database. Replace them with your own</p:text>
    <p:extLst>
      <p:ext uri="{C676402C-5697-4E1C-873F-D02D1690AC5C}">
        <p15:threadingInfo xmlns:p15="http://schemas.microsoft.com/office/powerpoint/2012/main" timeZoneBias="-120"/>
      </p:ext>
    </p:extLst>
  </p:cm>
  <p:cm authorId="7" dt="2021-10-19T20:50:41.082" idx="11">
    <p:pos x="7418" y="1472"/>
    <p:text>these images come from a paid database. Replace them with your own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5-14T19:33:55.724" idx="8">
    <p:pos x="196" y="266"/>
    <p:text>https://www.tandfonline.com/doi/pdf/10.1080/09505430120115734?casa_token=lFTKO0wEEroAAAAA:Q9XrTvQ62dgn3oXTQfhYXjSm000i5AaDcOPcCSKyH2VDS4X0kRexeCUomLGqc9uFKzm8WCy1x02C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ommentPostId="AAAAQlsAheE"/>
      </p:ext>
    </p:extLst>
  </p:cm>
  <p:cm authorId="1" dt="2021-05-14T19:33:55.724" idx="9">
    <p:pos x="196" y="266"/>
    <p:text>https://www.theguardian.com/news/1999/feb/12/food.science1
chronologie pustai affery</p:text>
    <p:extLst>
      <p:ext uri="{C676402C-5697-4E1C-873F-D02D1690AC5C}">
        <p15:threadingInfo xmlns:p15="http://schemas.microsoft.com/office/powerpoint/2012/main" timeZoneBias="0">
          <p15:parentCm authorId="1" idx="8"/>
        </p15:threadingInfo>
      </p:ext>
      <p:ext uri="http://customooxmlschemas.google.com/">
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ommentPostId="AAAAQlsAheI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5" dt="2021-05-28T21:54:29.444" idx="1">
    <p:pos x="956" y="1389"/>
    <p:text>Frankenfood source: https://geneticliteracyproject.org/2015/02/10/the-original-frankenfoods/</p:text>
    <p:extLst mod="1"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ommentPostId="AAAAQlsAhdo"/>
      </p:ext>
    </p:extLst>
  </p:cm>
  <p:cm authorId="5" dt="2021-05-28T21:54:55.897" idx="3">
    <p:pos x="3084" y="2858"/>
    <p:text>Bull source: https://www.institutmodernivyzivy.cz/jak-je-to-ve-skutecnosti-s-gmo/</p:text>
    <p:extLst mod="1"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ommentPostId="AAAAQmn8y3M"/>
      </p:ext>
    </p:extLst>
  </p:cm>
  <p:cm authorId="5" dt="2021-05-28T21:56:31.709" idx="2">
    <p:pos x="6638" y="2314"/>
    <p:text>Stop source: https://pixabay.com/cs/photos/gmo-v%C4%9Bda-stop-potraviny-zdrav%C3%AD-254539/</p:text>
    <p:extLst mod="1"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ommentPostId="AAAAQlsAhc0"/>
      </p:ext>
    </p:extLst>
  </p:cm>
  <p:cm authorId="7" dt="2021-10-19T20:54:33.826" idx="12">
    <p:pos x="10" y="10"/>
    <p:text>All images need to be replaced with your own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7" dt="2021-10-19T21:03:04.777" idx="13">
    <p:pos x="7242" y="1210"/>
    <p:text>the image needs to be replaced with your own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7" dt="2021-10-19T21:03:17.793" idx="14">
    <p:pos x="5951" y="2667"/>
    <p:text>the image needs to be replaced with your own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7" dt="2021-10-19T21:03:27.820" idx="15">
    <p:pos x="10" y="10"/>
    <p:text>you can use the slide to present your own project or delete it</p:text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672245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edition.cnn.com/2021/04/30/health/genetically-modified-mosquitoes-us-scn-wellness/index.html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undark.org/2021/04/12/gmo-mosquitoes-to-be-released-florida-keys/" TargetMode="External"/><Relationship Id="rId4" Type="http://schemas.openxmlformats.org/officeDocument/2006/relationships/hyperlink" Target="https://time.com/6047051/genetically-modified-mosquitoes/" TargetMode="Externa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zp.cz/cz/aktualni_informace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ekolist.cz/cz/zpravodajstvi/zpravy/v-cr-se-letos-nebude-pestovat-geneticky-modifikovana-kukurice" TargetMode="External"/><Relationship Id="rId4" Type="http://schemas.openxmlformats.org/officeDocument/2006/relationships/hyperlink" Target="https://www.mzp.cz/C1257458002F0DC7/cz/aktualni_informace/$FILE/OERES-plocha_MON810-20210616.pdf" TargetMode="Externa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ct24.ceskatelevize.cz/veda/2709716-nepratele-geneticky-upravenych-potravin-vi-nejmene-o-genetice-o-vic-veri-svym-znalostem?fbclid=IwAR1rxTi9yLmsrTcfUM55QeQeLO0HSzYkjv7X6ko5TlOWGaJZt543reitMMQ" TargetMode="External"/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589796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158534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379838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672108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f5bccafd6b_4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f5bccafd6b_4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gf5bccafd6b_4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9411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890574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5" name="Google Shape;18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64183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44442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795135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455254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50562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10401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cs-CZ" sz="2400"/>
              <a:t>Přesně najít a nahradit, </a:t>
            </a:r>
            <a:endParaRPr sz="36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cs-CZ" sz="2400"/>
              <a:t>Odstranění, výměna, vypnutí genu </a:t>
            </a:r>
            <a:endParaRPr/>
          </a:p>
        </p:txBody>
      </p:sp>
      <p:sp>
        <p:nvSpPr>
          <p:cNvPr id="233" name="Google Shape;23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743285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Přidat přirovnání s letadlem a GPS</a:t>
            </a:r>
            <a:endParaRPr/>
          </a:p>
        </p:txBody>
      </p:sp>
      <p:sp>
        <p:nvSpPr>
          <p:cNvPr id="242" name="Google Shape;24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98429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595538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876922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660902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 sz="2800"/>
              <a:t>Neocenitelný zdroj informací</a:t>
            </a:r>
            <a:endParaRPr/>
          </a:p>
        </p:txBody>
      </p:sp>
      <p:sp>
        <p:nvSpPr>
          <p:cNvPr id="270" name="Google Shape;27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858183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506509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752220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432589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405820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84294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cs-CZ"/>
              <a:t>zjednodušit to jen na B lymfom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</a:pPr>
            <a:r>
              <a:rPr lang="cs-CZ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úprava bílých krvinek pacienta pro zacílení na nádorové buňky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</a:pPr>
            <a:r>
              <a:rPr lang="cs-CZ" sz="1050">
                <a:solidFill>
                  <a:srgbClr val="3C404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přidání zdravé kopie, nebo oprava poškozené, ale i nepřímá: viz bílé krvinky s receptorem pro vychytání nádorových buňek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00"/>
          </a:p>
        </p:txBody>
      </p:sp>
      <p:sp>
        <p:nvSpPr>
          <p:cNvPr id="308" name="Google Shape;308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65195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f5bccafd6b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7" name="Google Shape;317;gf5bccafd6b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Calibri"/>
              <a:buNone/>
            </a:pPr>
            <a:r>
              <a:rPr lang="cs-CZ" u="sng">
                <a:solidFill>
                  <a:schemeClr val="hlink"/>
                </a:solidFill>
                <a:hlinkClick r:id="rId3"/>
              </a:rPr>
              <a:t>https://edition.cnn.com/2021/04/30/health/genetically-modified-mosquitoes-us-scn-wellness/index.html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Calibri"/>
              <a:buNone/>
            </a:pPr>
            <a:r>
              <a:rPr lang="cs-CZ" u="sng">
                <a:solidFill>
                  <a:schemeClr val="hlink"/>
                </a:solidFill>
                <a:hlinkClick r:id="rId4"/>
              </a:rPr>
              <a:t>https://time.com/6047051/genetically-modified-mosquitoes/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Calibri"/>
              <a:buNone/>
            </a:pPr>
            <a:r>
              <a:rPr lang="cs-CZ" u="sng">
                <a:solidFill>
                  <a:schemeClr val="hlink"/>
                </a:solidFill>
                <a:hlinkClick r:id="rId5"/>
              </a:rPr>
              <a:t>https://undark.org/2021/04/12/gmo-mosquitoes-to-be-released-florida-keys/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99433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f5bccafd6b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4" name="Google Shape;324;gf5bccafd6b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572172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2" name="Google Shape;332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024426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  <p:sp>
        <p:nvSpPr>
          <p:cNvPr id="339" name="Google Shape;339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71668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Calibri"/>
              <a:buNone/>
            </a:pPr>
            <a:r>
              <a:rPr lang="cs-CZ" u="sng">
                <a:solidFill>
                  <a:schemeClr val="hlink"/>
                </a:solidFill>
                <a:hlinkClick r:id="rId3"/>
              </a:rPr>
              <a:t>https://www.mzp.cz/cz/aktualni_informace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Calibri"/>
              <a:buNone/>
            </a:pPr>
            <a:r>
              <a:rPr lang="cs-CZ" u="sng">
                <a:solidFill>
                  <a:schemeClr val="hlink"/>
                </a:solidFill>
                <a:hlinkClick r:id="rId4"/>
              </a:rPr>
              <a:t>https://www.mzp.cz/C1257458002F0DC7/cz/aktualni_informace/$FILE/OERES-plocha_MON810-20210616.pdf</a:t>
            </a:r>
            <a:r>
              <a:rPr lang="cs-CZ"/>
              <a:t> - pěstování BT kukučice v Čr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Calibri"/>
              <a:buNone/>
            </a:pPr>
            <a:r>
              <a:rPr lang="cs-CZ" u="sng">
                <a:solidFill>
                  <a:schemeClr val="hlink"/>
                </a:solidFill>
                <a:hlinkClick r:id="rId5"/>
              </a:rPr>
              <a:t>https://ekolist.cz/cz/zpravodajstvi/zpravy/v-cr-se-letos-nebude-pestovat-geneticky-modifikovana-kukurice</a:t>
            </a:r>
            <a:r>
              <a:rPr lang="cs-CZ"/>
              <a:t>  - hlavní důvod proč se již nepěstuje byl nižší zájem odběratelů a birokratická zátěž na pěstování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  <p:sp>
        <p:nvSpPr>
          <p:cNvPr id="346" name="Google Shape;346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5244041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  <p:sp>
        <p:nvSpPr>
          <p:cNvPr id="353" name="Google Shape;353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2238908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  <p:sp>
        <p:nvSpPr>
          <p:cNvPr id="361" name="Google Shape;361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9914422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1" name="Google Shape;371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705746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9" name="Google Shape;379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7375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6788561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7" name="Google Shape;387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362821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4" name="Google Shape;394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018473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3" name="Google Shape;403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773511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9" name="Google Shape;409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Calibri"/>
              <a:buNone/>
            </a:pPr>
            <a:r>
              <a:rPr lang="cs-CZ" u="sng">
                <a:solidFill>
                  <a:schemeClr val="hlink"/>
                </a:solidFill>
                <a:hlinkClick r:id="rId3"/>
              </a:rPr>
              <a:t>https://ct24.ceskatelevize.cz/veda/2709716-nepratele-geneticky-upravenych-potravin-vi-nejmene-o-genetice-o-vic-veri-svym-znalostem?fbclid=IwAR1rxTi9yLmsrTcfUM55QeQeLO0HSzYkjv7X6ko5TlOWGaJZt543reitMMQ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764601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  <p:sp>
        <p:nvSpPr>
          <p:cNvPr id="416" name="Google Shape;416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8161536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5" name="Google Shape;425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285637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3" name="Google Shape;433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cs-CZ" dirty="0"/>
              <a:t>Stop a rajče jsou </a:t>
            </a:r>
            <a:r>
              <a:rPr lang="cs-CZ" dirty="0" err="1"/>
              <a:t>lcc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cs-CZ" dirty="0" err="1"/>
              <a:t>Frankenfood</a:t>
            </a:r>
            <a:r>
              <a:rPr lang="cs-CZ" dirty="0"/>
              <a:t> jsem nenašla alternativu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cs-CZ" dirty="0"/>
              <a:t>Býka se pokusím, ale u těch mystifikací se to dělá těžko.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6272013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9" name="Google Shape;449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966931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6" name="Google Shape;456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578750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2" name="Google Shape;462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25095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677259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  <p:sp>
        <p:nvSpPr>
          <p:cNvPr id="472" name="Google Shape;472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3934197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  <p:sp>
        <p:nvSpPr>
          <p:cNvPr id="481" name="Google Shape;481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7296979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9" name="Google Shape;489;p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504734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6" name="Google Shape;496;p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624032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3" name="Google Shape;503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596013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2" name="Google Shape;512;p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cs-CZ" sz="2600"/>
              <a:t>Genetické modifikace umožní přežít nehostinné podmínky</a:t>
            </a:r>
            <a:endParaRPr sz="1000"/>
          </a:p>
        </p:txBody>
      </p:sp>
    </p:spTree>
    <p:extLst>
      <p:ext uri="{BB962C8B-B14F-4D97-AF65-F5344CB8AC3E}">
        <p14:creationId xmlns:p14="http://schemas.microsoft.com/office/powerpoint/2010/main" val="167108572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0" name="Google Shape;520;p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932068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8" name="Google Shape;528;p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cs-CZ"/>
              <a:t>86 Exabits (Ebit)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0830633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0" name="Google Shape;540;p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606436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7" name="Google Shape;547;p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53930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9012460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556357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469400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632844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53467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6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 type="picTx">
  <p:cSld name="PICTURE_WITH_CAPTION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7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7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2" name="Google Shape;72;p7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3" name="Google Shape;73;p7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7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7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VERTICAL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7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7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7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7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vislý nadpis a text" type="vertTitleAndTx">
  <p:cSld name="VERTICAL_TITLE_AND_VERTICAL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7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7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7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7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8"/>
          <p:cNvSpPr txBox="1">
            <a:spLocks noGrp="1"/>
          </p:cNvSpPr>
          <p:nvPr>
            <p:ph type="title"/>
          </p:nvPr>
        </p:nvSpPr>
        <p:spPr>
          <a:xfrm>
            <a:off x="754750" y="555700"/>
            <a:ext cx="11021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6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6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" type="title">
  <p:cSld name="TITL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8" name="Google Shape;28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hlaví oddílu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7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7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7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7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7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7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7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enom nadpis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7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7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7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7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7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7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JECT_WITH_CAPTIO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7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7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5" name="Google Shape;65;p7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6" name="Google Shape;66;p7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7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7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6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microsoft.com/office/2007/relationships/hdphoto" Target="../media/hdphoto2.wdp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comments" Target="../comments/commen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12" Type="http://schemas.openxmlformats.org/officeDocument/2006/relationships/comments" Target="../comments/commen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3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6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4.xml"/><Relationship Id="rId5" Type="http://schemas.openxmlformats.org/officeDocument/2006/relationships/image" Target="../media/image2.png"/><Relationship Id="rId4" Type="http://schemas.openxmlformats.org/officeDocument/2006/relationships/image" Target="../media/image6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5.xml"/><Relationship Id="rId5" Type="http://schemas.openxmlformats.org/officeDocument/2006/relationships/image" Target="../media/image2.png"/><Relationship Id="rId4" Type="http://schemas.openxmlformats.org/officeDocument/2006/relationships/image" Target="../media/image7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6.xml"/><Relationship Id="rId3" Type="http://schemas.openxmlformats.org/officeDocument/2006/relationships/image" Target="../media/image75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8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9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7.xml"/><Relationship Id="rId4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8.xml"/><Relationship Id="rId5" Type="http://schemas.openxmlformats.org/officeDocument/2006/relationships/image" Target="../media/image2.png"/><Relationship Id="rId4" Type="http://schemas.openxmlformats.org/officeDocument/2006/relationships/image" Target="../media/image95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9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94" name="Google Shape;9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2400" y="509262"/>
            <a:ext cx="940501" cy="8160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268" name="Picture 4" descr="https://lh4.googleusercontent.com/VyVM4BEaWu3Q-B4YkU7cTalqiQxmKDcipLKdd_IuYm_hxEsp2QsGZB53UVeF4pP3g7O53Z7ypftErN_dfmCpXlteYO0nnFSWOKs4p4_QFFP0Gmtyl_OH8-sCaVVp2iEJ4H8g__0=s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52" name="Google Shape;152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2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32400" y="509262"/>
            <a:ext cx="940501" cy="81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ctr">
              <a:buSzPts val="4400"/>
            </a:pPr>
            <a:r>
              <a:rPr lang="en-GB" dirty="0">
                <a:latin typeface="Century Gothic" panose="020B0502020202020204" pitchFamily="34" charset="0"/>
              </a:rPr>
              <a:t>How does </a:t>
            </a:r>
            <a:r>
              <a:rPr lang="en-GB" dirty="0" smtClean="0">
                <a:latin typeface="Century Gothic" panose="020B0502020202020204" pitchFamily="34" charset="0"/>
              </a:rPr>
              <a:t>the cell </a:t>
            </a:r>
            <a:r>
              <a:rPr lang="en-GB" dirty="0">
                <a:latin typeface="Century Gothic" panose="020B0502020202020204" pitchFamily="34" charset="0"/>
              </a:rPr>
              <a:t>know what to do?</a:t>
            </a:r>
            <a:endParaRPr dirty="0">
              <a:latin typeface="Century Gothic" panose="020B0502020202020204" pitchFamily="34" charset="0"/>
            </a:endParaRPr>
          </a:p>
        </p:txBody>
      </p:sp>
      <p:pic>
        <p:nvPicPr>
          <p:cNvPr id="160" name="Google Shape;160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2400" y="509262"/>
            <a:ext cx="940501" cy="81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https://lh5.googleusercontent.com/l6yPQL-eRrK7-g-uLAquAQ9HyDtEvFsVLVu1LvojacKlvMF5eTgQotcuA-Ifm3BW1ZiIMio4NFKppeCzIhT_S92iB0qIoIQHbBNa32TIDIRSsUtNez38NkD29-J6OhNagLpTA0A=s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2989" y="-348153"/>
            <a:ext cx="13437978" cy="75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SzPts val="4400"/>
            </a:pPr>
            <a:r>
              <a:rPr lang="en-GB" dirty="0">
                <a:latin typeface="Century Gothic" panose="020B0502020202020204" pitchFamily="34" charset="0"/>
              </a:rPr>
              <a:t>DNA as a building plan</a:t>
            </a:r>
          </a:p>
        </p:txBody>
      </p:sp>
      <p:sp>
        <p:nvSpPr>
          <p:cNvPr id="166" name="Google Shape;166;p12"/>
          <p:cNvSpPr txBox="1">
            <a:spLocks noGrp="1"/>
          </p:cNvSpPr>
          <p:nvPr>
            <p:ph type="body" idx="1"/>
          </p:nvPr>
        </p:nvSpPr>
        <p:spPr>
          <a:xfrm>
            <a:off x="838200" y="1318400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Nunito" panose="020B0604020202020204" charset="-18"/>
            </a:endParaRPr>
          </a:p>
          <a:p>
            <a:pPr marL="228600" lvl="0" indent="0">
              <a:spcBef>
                <a:spcPts val="0"/>
              </a:spcBef>
              <a:buNone/>
            </a:pPr>
            <a:r>
              <a:rPr lang="en-GB" dirty="0">
                <a:latin typeface="Nunito" panose="020B0604020202020204" charset="-18"/>
              </a:rPr>
              <a:t>DNA = carrier of hereditary information</a:t>
            </a:r>
          </a:p>
          <a:p>
            <a:pPr marL="228600" lvl="0" indent="0">
              <a:spcBef>
                <a:spcPts val="0"/>
              </a:spcBef>
              <a:buNone/>
            </a:pPr>
            <a:endParaRPr lang="en-GB" dirty="0">
              <a:latin typeface="Nunito" panose="020B0604020202020204" charset="-18"/>
            </a:endParaRPr>
          </a:p>
          <a:p>
            <a:pPr marL="228600" lvl="0" indent="0">
              <a:spcBef>
                <a:spcPts val="0"/>
              </a:spcBef>
              <a:buNone/>
            </a:pPr>
            <a:r>
              <a:rPr lang="en-GB" dirty="0">
                <a:latin typeface="Nunito" panose="020B0604020202020204" charset="-18"/>
              </a:rPr>
              <a:t>Gene = basic unit that determines the characteristics of an individual</a:t>
            </a:r>
          </a:p>
        </p:txBody>
      </p:sp>
      <p:pic>
        <p:nvPicPr>
          <p:cNvPr id="167" name="Google Shape;167;p12"/>
          <p:cNvPicPr preferRelativeResize="0"/>
          <p:nvPr/>
        </p:nvPicPr>
        <p:blipFill rotWithShape="1">
          <a:blip r:embed="rId3">
            <a:alphaModFix amt="70000"/>
          </a:blip>
          <a:srcRect t="30767"/>
          <a:stretch/>
        </p:blipFill>
        <p:spPr>
          <a:xfrm>
            <a:off x="6051425" y="3338675"/>
            <a:ext cx="4791900" cy="4747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966497">
            <a:off x="948286" y="1994074"/>
            <a:ext cx="4211251" cy="6027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459;p52">
            <a:extLst>
              <a:ext uri="{FF2B5EF4-FFF2-40B4-BE49-F238E27FC236}">
                <a16:creationId xmlns:a16="http://schemas.microsoft.com/office/drawing/2014/main" xmlns="" id="{472C9354-7783-4B5F-8436-1B7CCA016D1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32400" y="509262"/>
            <a:ext cx="940501" cy="81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f5bccafd6b_4_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ctr"/>
            <a:r>
              <a:rPr lang="en-GB" dirty="0">
                <a:latin typeface="Century Gothic" panose="020B0502020202020204" pitchFamily="34" charset="0"/>
              </a:rPr>
              <a:t>From plan to product</a:t>
            </a:r>
            <a:endParaRPr dirty="0">
              <a:latin typeface="Century Gothic" panose="020B0502020202020204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xmlns="" id="{4FADA298-19E3-437B-84CF-796BF899382C}"/>
              </a:ext>
            </a:extLst>
          </p:cNvPr>
          <p:cNvSpPr txBox="1"/>
          <p:nvPr/>
        </p:nvSpPr>
        <p:spPr>
          <a:xfrm>
            <a:off x="8595603" y="6338986"/>
            <a:ext cx="23938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doi</a:t>
            </a:r>
            <a:r>
              <a:rPr lang="cs-CZ" dirty="0">
                <a:solidFill>
                  <a:schemeClr val="bg2">
                    <a:lumMod val="40000"/>
                    <a:lumOff val="60000"/>
                  </a:schemeClr>
                </a:solidFill>
              </a:rPr>
              <a:t>: 10.1093/</a:t>
            </a:r>
            <a:r>
              <a:rPr lang="cs-CZ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nar</a:t>
            </a:r>
            <a:r>
              <a:rPr lang="cs-CZ" dirty="0">
                <a:solidFill>
                  <a:schemeClr val="bg2">
                    <a:lumMod val="40000"/>
                    <a:lumOff val="60000"/>
                  </a:schemeClr>
                </a:solidFill>
              </a:rPr>
              <a:t>/gkab314</a:t>
            </a:r>
          </a:p>
        </p:txBody>
      </p:sp>
      <p:pic>
        <p:nvPicPr>
          <p:cNvPr id="7" name="Google Shape;459;p52">
            <a:extLst>
              <a:ext uri="{FF2B5EF4-FFF2-40B4-BE49-F238E27FC236}">
                <a16:creationId xmlns:a16="http://schemas.microsoft.com/office/drawing/2014/main" xmlns="" id="{7E22C778-D553-47B2-A4A2-42C09C85A5E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2400" y="509262"/>
            <a:ext cx="940501" cy="81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0" name="Picture 4" descr="Obsah obrázku mapa&#10;&#10;Popis byl vytvořen automatick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45" y="509262"/>
            <a:ext cx="10823309" cy="75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ctr">
              <a:buSzPts val="4400"/>
            </a:pPr>
            <a:r>
              <a:rPr lang="en-GB" dirty="0">
                <a:latin typeface="Century Gothic" panose="020B0502020202020204" pitchFamily="34" charset="0"/>
              </a:rPr>
              <a:t>How is information stored in DNA?</a:t>
            </a:r>
            <a:endParaRPr dirty="0">
              <a:latin typeface="Century Gothic" panose="020B0502020202020204" pitchFamily="34" charset="0"/>
            </a:endParaRPr>
          </a:p>
        </p:txBody>
      </p:sp>
      <p:pic>
        <p:nvPicPr>
          <p:cNvPr id="182" name="Google Shape;18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2400" y="509262"/>
            <a:ext cx="940501" cy="81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4" name="Picture 4" descr="https://lh5.googleusercontent.com/GT_4tmM9asm6iCNepcdfxouA1xx82_bysUrX9psRuNasXYS4nNAMWaEYbFj_6DwhO6C22luLscy0L6tIkjdFWi4g06Y4zztdm4SLpPw1YJRc5CD7Bzu3VhrnyOURmceYEuglmpU=s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2990" y="-1148065"/>
            <a:ext cx="13437979" cy="75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190;p14">
            <a:extLst>
              <a:ext uri="{FF2B5EF4-FFF2-40B4-BE49-F238E27FC236}">
                <a16:creationId xmlns:a16="http://schemas.microsoft.com/office/drawing/2014/main" xmlns="" id="{012CA3FD-43FE-4758-B543-C1F7CAD7E21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56153">
            <a:off x="6228678" y="-408108"/>
            <a:ext cx="5792875" cy="73373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4" name="Přímá spojnice 53">
            <a:extLst>
              <a:ext uri="{FF2B5EF4-FFF2-40B4-BE49-F238E27FC236}">
                <a16:creationId xmlns:a16="http://schemas.microsoft.com/office/drawing/2014/main" xmlns="" id="{06E7E3E1-C2B2-4224-8FA8-D75594CA760B}"/>
              </a:ext>
            </a:extLst>
          </p:cNvPr>
          <p:cNvCxnSpPr>
            <a:cxnSpLocks/>
          </p:cNvCxnSpPr>
          <p:nvPr/>
        </p:nvCxnSpPr>
        <p:spPr>
          <a:xfrm flipV="1">
            <a:off x="8069295" y="5407633"/>
            <a:ext cx="1509301" cy="2161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Přímá spojnice 57">
            <a:extLst>
              <a:ext uri="{FF2B5EF4-FFF2-40B4-BE49-F238E27FC236}">
                <a16:creationId xmlns:a16="http://schemas.microsoft.com/office/drawing/2014/main" xmlns="" id="{52A4DB45-7557-4CE2-AC93-86ECB025C3B9}"/>
              </a:ext>
            </a:extLst>
          </p:cNvPr>
          <p:cNvCxnSpPr>
            <a:cxnSpLocks/>
          </p:cNvCxnSpPr>
          <p:nvPr/>
        </p:nvCxnSpPr>
        <p:spPr>
          <a:xfrm flipV="1">
            <a:off x="8069295" y="5595686"/>
            <a:ext cx="1481105" cy="1461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Přímá spojnice 58">
            <a:extLst>
              <a:ext uri="{FF2B5EF4-FFF2-40B4-BE49-F238E27FC236}">
                <a16:creationId xmlns:a16="http://schemas.microsoft.com/office/drawing/2014/main" xmlns="" id="{978FB3D7-BC44-4F3C-A1EE-54FD5B8A10CB}"/>
              </a:ext>
            </a:extLst>
          </p:cNvPr>
          <p:cNvCxnSpPr>
            <a:cxnSpLocks/>
          </p:cNvCxnSpPr>
          <p:nvPr/>
        </p:nvCxnSpPr>
        <p:spPr>
          <a:xfrm flipV="1">
            <a:off x="8077005" y="5513251"/>
            <a:ext cx="1473395" cy="6882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Přímá spojnice 37">
            <a:extLst>
              <a:ext uri="{FF2B5EF4-FFF2-40B4-BE49-F238E27FC236}">
                <a16:creationId xmlns:a16="http://schemas.microsoft.com/office/drawing/2014/main" xmlns="" id="{3B5BD92A-D768-43E5-87C5-C1359536B0A8}"/>
              </a:ext>
            </a:extLst>
          </p:cNvPr>
          <p:cNvCxnSpPr>
            <a:cxnSpLocks/>
          </p:cNvCxnSpPr>
          <p:nvPr/>
        </p:nvCxnSpPr>
        <p:spPr>
          <a:xfrm flipV="1">
            <a:off x="8163693" y="4493051"/>
            <a:ext cx="1234307" cy="358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Přímá spojnice 38">
            <a:extLst>
              <a:ext uri="{FF2B5EF4-FFF2-40B4-BE49-F238E27FC236}">
                <a16:creationId xmlns:a16="http://schemas.microsoft.com/office/drawing/2014/main" xmlns="" id="{E9596675-441B-4151-9500-25F42A0BAB3A}"/>
              </a:ext>
            </a:extLst>
          </p:cNvPr>
          <p:cNvCxnSpPr>
            <a:cxnSpLocks/>
          </p:cNvCxnSpPr>
          <p:nvPr/>
        </p:nvCxnSpPr>
        <p:spPr>
          <a:xfrm>
            <a:off x="8069295" y="4405833"/>
            <a:ext cx="1373155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Přímá spojnice 31">
            <a:extLst>
              <a:ext uri="{FF2B5EF4-FFF2-40B4-BE49-F238E27FC236}">
                <a16:creationId xmlns:a16="http://schemas.microsoft.com/office/drawing/2014/main" xmlns="" id="{408615BB-55BE-47EB-BC85-F677917FAA33}"/>
              </a:ext>
            </a:extLst>
          </p:cNvPr>
          <p:cNvCxnSpPr>
            <a:cxnSpLocks/>
          </p:cNvCxnSpPr>
          <p:nvPr/>
        </p:nvCxnSpPr>
        <p:spPr>
          <a:xfrm flipV="1">
            <a:off x="7677150" y="3857268"/>
            <a:ext cx="2335611" cy="5660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Přímá spojnice 32">
            <a:extLst>
              <a:ext uri="{FF2B5EF4-FFF2-40B4-BE49-F238E27FC236}">
                <a16:creationId xmlns:a16="http://schemas.microsoft.com/office/drawing/2014/main" xmlns="" id="{729D49EF-5968-4A1E-B274-5DC3CC85D8CD}"/>
              </a:ext>
            </a:extLst>
          </p:cNvPr>
          <p:cNvCxnSpPr>
            <a:cxnSpLocks/>
          </p:cNvCxnSpPr>
          <p:nvPr/>
        </p:nvCxnSpPr>
        <p:spPr>
          <a:xfrm flipV="1">
            <a:off x="7737015" y="3767097"/>
            <a:ext cx="2283456" cy="4919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xmlns="" id="{FB2239B8-27E7-4CF5-9490-538D1ECCB7CA}"/>
              </a:ext>
            </a:extLst>
          </p:cNvPr>
          <p:cNvCxnSpPr>
            <a:cxnSpLocks/>
          </p:cNvCxnSpPr>
          <p:nvPr/>
        </p:nvCxnSpPr>
        <p:spPr>
          <a:xfrm flipV="1">
            <a:off x="7740870" y="3158850"/>
            <a:ext cx="2264181" cy="13552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xmlns="" id="{569CD2C1-B30F-467B-AD78-E8692562A7B9}"/>
              </a:ext>
            </a:extLst>
          </p:cNvPr>
          <p:cNvCxnSpPr>
            <a:cxnSpLocks/>
          </p:cNvCxnSpPr>
          <p:nvPr/>
        </p:nvCxnSpPr>
        <p:spPr>
          <a:xfrm flipV="1">
            <a:off x="7748580" y="3068678"/>
            <a:ext cx="2264181" cy="13552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Přímá spojnice 47">
            <a:extLst>
              <a:ext uri="{FF2B5EF4-FFF2-40B4-BE49-F238E27FC236}">
                <a16:creationId xmlns:a16="http://schemas.microsoft.com/office/drawing/2014/main" xmlns="" id="{7B53DDD9-314E-4F69-88F1-D343012F2497}"/>
              </a:ext>
            </a:extLst>
          </p:cNvPr>
          <p:cNvCxnSpPr>
            <a:cxnSpLocks/>
          </p:cNvCxnSpPr>
          <p:nvPr/>
        </p:nvCxnSpPr>
        <p:spPr>
          <a:xfrm flipV="1">
            <a:off x="8026634" y="2576721"/>
            <a:ext cx="1523766" cy="102086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Přímá spojnice 48">
            <a:extLst>
              <a:ext uri="{FF2B5EF4-FFF2-40B4-BE49-F238E27FC236}">
                <a16:creationId xmlns:a16="http://schemas.microsoft.com/office/drawing/2014/main" xmlns="" id="{76BB83F2-CD24-4E79-8FDB-7362B16144D7}"/>
              </a:ext>
            </a:extLst>
          </p:cNvPr>
          <p:cNvCxnSpPr>
            <a:cxnSpLocks/>
          </p:cNvCxnSpPr>
          <p:nvPr/>
        </p:nvCxnSpPr>
        <p:spPr>
          <a:xfrm flipV="1">
            <a:off x="8034344" y="2492956"/>
            <a:ext cx="1516056" cy="9568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Přímá spojnice 54">
            <a:extLst>
              <a:ext uri="{FF2B5EF4-FFF2-40B4-BE49-F238E27FC236}">
                <a16:creationId xmlns:a16="http://schemas.microsoft.com/office/drawing/2014/main" xmlns="" id="{F718C7F2-7066-4FE5-9FDC-5FF60B7CB06F}"/>
              </a:ext>
            </a:extLst>
          </p:cNvPr>
          <p:cNvCxnSpPr>
            <a:cxnSpLocks/>
          </p:cNvCxnSpPr>
          <p:nvPr/>
        </p:nvCxnSpPr>
        <p:spPr>
          <a:xfrm flipV="1">
            <a:off x="8026634" y="2647681"/>
            <a:ext cx="1551962" cy="10550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Přímá spojnice 65">
            <a:extLst>
              <a:ext uri="{FF2B5EF4-FFF2-40B4-BE49-F238E27FC236}">
                <a16:creationId xmlns:a16="http://schemas.microsoft.com/office/drawing/2014/main" xmlns="" id="{D75394BA-6694-415F-A300-4CB49C5ED4E3}"/>
              </a:ext>
            </a:extLst>
          </p:cNvPr>
          <p:cNvCxnSpPr>
            <a:cxnSpLocks/>
          </p:cNvCxnSpPr>
          <p:nvPr/>
        </p:nvCxnSpPr>
        <p:spPr>
          <a:xfrm>
            <a:off x="8163693" y="1475397"/>
            <a:ext cx="1346359" cy="22537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Přímá spojnice 66">
            <a:extLst>
              <a:ext uri="{FF2B5EF4-FFF2-40B4-BE49-F238E27FC236}">
                <a16:creationId xmlns:a16="http://schemas.microsoft.com/office/drawing/2014/main" xmlns="" id="{4AC637DB-4E4D-49BD-A29C-17A5DFE1597E}"/>
              </a:ext>
            </a:extLst>
          </p:cNvPr>
          <p:cNvCxnSpPr>
            <a:cxnSpLocks/>
          </p:cNvCxnSpPr>
          <p:nvPr/>
        </p:nvCxnSpPr>
        <p:spPr>
          <a:xfrm>
            <a:off x="8163693" y="1563337"/>
            <a:ext cx="1499470" cy="1238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Přímá spojnice 73">
            <a:extLst>
              <a:ext uri="{FF2B5EF4-FFF2-40B4-BE49-F238E27FC236}">
                <a16:creationId xmlns:a16="http://schemas.microsoft.com/office/drawing/2014/main" xmlns="" id="{355546BC-8E73-477A-80F8-9312DBC9E15D}"/>
              </a:ext>
            </a:extLst>
          </p:cNvPr>
          <p:cNvCxnSpPr>
            <a:cxnSpLocks/>
          </p:cNvCxnSpPr>
          <p:nvPr/>
        </p:nvCxnSpPr>
        <p:spPr>
          <a:xfrm>
            <a:off x="8163693" y="1628741"/>
            <a:ext cx="1346359" cy="22537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7" name="Google Shape;187;p14"/>
          <p:cNvSpPr txBox="1">
            <a:spLocks noGrp="1"/>
          </p:cNvSpPr>
          <p:nvPr>
            <p:ph type="title"/>
          </p:nvPr>
        </p:nvSpPr>
        <p:spPr>
          <a:xfrm>
            <a:off x="914800" y="940375"/>
            <a:ext cx="683378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SzPts val="4400"/>
            </a:pPr>
            <a:r>
              <a:rPr lang="en-GB" dirty="0">
                <a:latin typeface="Century Gothic"/>
                <a:ea typeface="Century Gothic"/>
                <a:cs typeface="Century Gothic"/>
                <a:sym typeface="Century Gothic"/>
              </a:rPr>
              <a:t>How is information stored in DNA?</a:t>
            </a:r>
            <a:r>
              <a:rPr lang="cs-CZ" dirty="0" smtClean="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8" name="Google Shape;188;p14"/>
          <p:cNvSpPr txBox="1">
            <a:spLocks noGrp="1"/>
          </p:cNvSpPr>
          <p:nvPr>
            <p:ph type="body" idx="1"/>
          </p:nvPr>
        </p:nvSpPr>
        <p:spPr>
          <a:xfrm>
            <a:off x="914800" y="3319998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 indent="-349250">
              <a:spcBef>
                <a:spcPts val="0"/>
              </a:spcBef>
              <a:buSzPts val="1900"/>
              <a:buFont typeface="Nunito"/>
              <a:buChar char="•"/>
            </a:pPr>
            <a:r>
              <a:rPr lang="en-GB" sz="2900" dirty="0">
                <a:latin typeface="Nunito"/>
                <a:ea typeface="Nunito"/>
                <a:cs typeface="Nunito"/>
                <a:sym typeface="Nunito"/>
              </a:rPr>
              <a:t>Order of bases (A, T, G, C)</a:t>
            </a:r>
          </a:p>
          <a:p>
            <a:pPr lvl="0" indent="-349250">
              <a:spcBef>
                <a:spcPts val="0"/>
              </a:spcBef>
              <a:buSzPts val="1900"/>
              <a:buFont typeface="Nunito"/>
              <a:buChar char="•"/>
            </a:pPr>
            <a:endParaRPr lang="en-GB" sz="2900" dirty="0">
              <a:latin typeface="Nunito"/>
              <a:ea typeface="Nunito"/>
              <a:cs typeface="Nunito"/>
              <a:sym typeface="Nunito"/>
            </a:endParaRPr>
          </a:p>
          <a:p>
            <a:pPr lvl="0" indent="-349250">
              <a:spcBef>
                <a:spcPts val="0"/>
              </a:spcBef>
              <a:buSzPts val="1900"/>
              <a:buFont typeface="Nunito"/>
              <a:buChar char="•"/>
            </a:pPr>
            <a:r>
              <a:rPr lang="en-GB" sz="2900" dirty="0">
                <a:latin typeface="Nunito"/>
                <a:ea typeface="Nunito"/>
                <a:cs typeface="Nunito"/>
                <a:sym typeface="Nunito"/>
              </a:rPr>
              <a:t>The genetic code is universal</a:t>
            </a:r>
            <a:endParaRPr sz="2900" dirty="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89" name="Google Shape;189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32400" y="509262"/>
            <a:ext cx="940501" cy="8160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ál 2">
            <a:extLst>
              <a:ext uri="{FF2B5EF4-FFF2-40B4-BE49-F238E27FC236}">
                <a16:creationId xmlns:a16="http://schemas.microsoft.com/office/drawing/2014/main" xmlns="" id="{574C73B0-DD2C-48CE-8476-900189329857}"/>
              </a:ext>
            </a:extLst>
          </p:cNvPr>
          <p:cNvSpPr/>
          <p:nvPr/>
        </p:nvSpPr>
        <p:spPr>
          <a:xfrm>
            <a:off x="7824952" y="2386613"/>
            <a:ext cx="530772" cy="52626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>
                <a:solidFill>
                  <a:srgbClr val="904662"/>
                </a:solidFill>
              </a:rPr>
              <a:t>C</a:t>
            </a:r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xmlns="" id="{1DC47BA3-194F-4C3B-95F6-57FAC07B0271}"/>
              </a:ext>
            </a:extLst>
          </p:cNvPr>
          <p:cNvSpPr/>
          <p:nvPr/>
        </p:nvSpPr>
        <p:spPr>
          <a:xfrm>
            <a:off x="7420304" y="2997437"/>
            <a:ext cx="530772" cy="52626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>
                <a:solidFill>
                  <a:srgbClr val="904662"/>
                </a:solidFill>
              </a:rPr>
              <a:t>A</a:t>
            </a:r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xmlns="" id="{560E0A83-2835-4AA1-91B3-A8D59F7385D4}"/>
              </a:ext>
            </a:extLst>
          </p:cNvPr>
          <p:cNvSpPr/>
          <p:nvPr/>
        </p:nvSpPr>
        <p:spPr>
          <a:xfrm>
            <a:off x="7475484" y="3668964"/>
            <a:ext cx="530772" cy="52626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>
                <a:solidFill>
                  <a:srgbClr val="904662"/>
                </a:solidFill>
              </a:rPr>
              <a:t>T</a:t>
            </a:r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xmlns="" id="{EFD8E144-39D1-4761-89F4-81468D2BBFD9}"/>
              </a:ext>
            </a:extLst>
          </p:cNvPr>
          <p:cNvSpPr/>
          <p:nvPr/>
        </p:nvSpPr>
        <p:spPr>
          <a:xfrm>
            <a:off x="7859110" y="5261192"/>
            <a:ext cx="530772" cy="52626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>
                <a:solidFill>
                  <a:srgbClr val="904662"/>
                </a:solidFill>
              </a:rPr>
              <a:t>G</a:t>
            </a:r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xmlns="" id="{D6A6346F-DA2B-401E-8D66-03F43C0CF2FB}"/>
              </a:ext>
            </a:extLst>
          </p:cNvPr>
          <p:cNvSpPr/>
          <p:nvPr/>
        </p:nvSpPr>
        <p:spPr>
          <a:xfrm>
            <a:off x="7951076" y="1286575"/>
            <a:ext cx="530772" cy="52626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>
                <a:solidFill>
                  <a:srgbClr val="904662"/>
                </a:solidFill>
              </a:rPr>
              <a:t>C</a:t>
            </a:r>
          </a:p>
        </p:txBody>
      </p:sp>
      <p:sp>
        <p:nvSpPr>
          <p:cNvPr id="15" name="Ovál 14">
            <a:extLst>
              <a:ext uri="{FF2B5EF4-FFF2-40B4-BE49-F238E27FC236}">
                <a16:creationId xmlns:a16="http://schemas.microsoft.com/office/drawing/2014/main" xmlns="" id="{D483CC5E-7851-48AE-AF74-3A2B2184B936}"/>
              </a:ext>
            </a:extLst>
          </p:cNvPr>
          <p:cNvSpPr/>
          <p:nvPr/>
        </p:nvSpPr>
        <p:spPr>
          <a:xfrm>
            <a:off x="7964014" y="4224634"/>
            <a:ext cx="530772" cy="52626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>
                <a:solidFill>
                  <a:srgbClr val="904662"/>
                </a:solidFill>
              </a:rPr>
              <a:t>T</a:t>
            </a:r>
          </a:p>
        </p:txBody>
      </p:sp>
      <p:sp>
        <p:nvSpPr>
          <p:cNvPr id="20" name="Ovál 19">
            <a:extLst>
              <a:ext uri="{FF2B5EF4-FFF2-40B4-BE49-F238E27FC236}">
                <a16:creationId xmlns:a16="http://schemas.microsoft.com/office/drawing/2014/main" xmlns="" id="{8151D075-ACBD-42F3-8877-966B756F8E3D}"/>
              </a:ext>
            </a:extLst>
          </p:cNvPr>
          <p:cNvSpPr/>
          <p:nvPr/>
        </p:nvSpPr>
        <p:spPr>
          <a:xfrm>
            <a:off x="9739665" y="2845250"/>
            <a:ext cx="530772" cy="52626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>
                <a:solidFill>
                  <a:srgbClr val="904662"/>
                </a:solidFill>
              </a:rPr>
              <a:t>T</a:t>
            </a:r>
          </a:p>
        </p:txBody>
      </p:sp>
      <p:sp>
        <p:nvSpPr>
          <p:cNvPr id="27" name="Ovál 26">
            <a:extLst>
              <a:ext uri="{FF2B5EF4-FFF2-40B4-BE49-F238E27FC236}">
                <a16:creationId xmlns:a16="http://schemas.microsoft.com/office/drawing/2014/main" xmlns="" id="{438009F6-EDCA-4E32-A187-42B1F5D06585}"/>
              </a:ext>
            </a:extLst>
          </p:cNvPr>
          <p:cNvSpPr/>
          <p:nvPr/>
        </p:nvSpPr>
        <p:spPr>
          <a:xfrm>
            <a:off x="9208893" y="1325312"/>
            <a:ext cx="530772" cy="52626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>
                <a:solidFill>
                  <a:srgbClr val="904662"/>
                </a:solidFill>
              </a:rPr>
              <a:t>G</a:t>
            </a:r>
          </a:p>
        </p:txBody>
      </p:sp>
      <p:sp>
        <p:nvSpPr>
          <p:cNvPr id="28" name="Ovál 27">
            <a:extLst>
              <a:ext uri="{FF2B5EF4-FFF2-40B4-BE49-F238E27FC236}">
                <a16:creationId xmlns:a16="http://schemas.microsoft.com/office/drawing/2014/main" xmlns="" id="{50BD5E05-B197-43EB-99D8-780D73841DDC}"/>
              </a:ext>
            </a:extLst>
          </p:cNvPr>
          <p:cNvSpPr/>
          <p:nvPr/>
        </p:nvSpPr>
        <p:spPr>
          <a:xfrm>
            <a:off x="9288815" y="2279170"/>
            <a:ext cx="530772" cy="52626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>
                <a:solidFill>
                  <a:srgbClr val="904662"/>
                </a:solidFill>
              </a:rPr>
              <a:t>G</a:t>
            </a:r>
          </a:p>
        </p:txBody>
      </p:sp>
      <p:sp>
        <p:nvSpPr>
          <p:cNvPr id="29" name="Ovál 28">
            <a:extLst>
              <a:ext uri="{FF2B5EF4-FFF2-40B4-BE49-F238E27FC236}">
                <a16:creationId xmlns:a16="http://schemas.microsoft.com/office/drawing/2014/main" xmlns="" id="{8E4E64C7-304A-4C01-B90D-092DB0C50B25}"/>
              </a:ext>
            </a:extLst>
          </p:cNvPr>
          <p:cNvSpPr/>
          <p:nvPr/>
        </p:nvSpPr>
        <p:spPr>
          <a:xfrm>
            <a:off x="9739665" y="3668964"/>
            <a:ext cx="530772" cy="52626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>
                <a:solidFill>
                  <a:srgbClr val="904662"/>
                </a:solidFill>
              </a:rPr>
              <a:t>A</a:t>
            </a:r>
          </a:p>
        </p:txBody>
      </p:sp>
      <p:sp>
        <p:nvSpPr>
          <p:cNvPr id="30" name="Ovál 29">
            <a:extLst>
              <a:ext uri="{FF2B5EF4-FFF2-40B4-BE49-F238E27FC236}">
                <a16:creationId xmlns:a16="http://schemas.microsoft.com/office/drawing/2014/main" xmlns="" id="{28250FCE-C549-43AD-A504-575CA1F16D90}"/>
              </a:ext>
            </a:extLst>
          </p:cNvPr>
          <p:cNvSpPr/>
          <p:nvPr/>
        </p:nvSpPr>
        <p:spPr>
          <a:xfrm>
            <a:off x="9166435" y="4256044"/>
            <a:ext cx="530772" cy="52626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>
                <a:solidFill>
                  <a:srgbClr val="904662"/>
                </a:solidFill>
              </a:rPr>
              <a:t>A</a:t>
            </a:r>
          </a:p>
        </p:txBody>
      </p:sp>
      <p:sp>
        <p:nvSpPr>
          <p:cNvPr id="31" name="Ovál 30">
            <a:extLst>
              <a:ext uri="{FF2B5EF4-FFF2-40B4-BE49-F238E27FC236}">
                <a16:creationId xmlns:a16="http://schemas.microsoft.com/office/drawing/2014/main" xmlns="" id="{1EB7B06C-7B3F-4521-9226-6DC85671C731}"/>
              </a:ext>
            </a:extLst>
          </p:cNvPr>
          <p:cNvSpPr/>
          <p:nvPr/>
        </p:nvSpPr>
        <p:spPr>
          <a:xfrm>
            <a:off x="9288815" y="5261192"/>
            <a:ext cx="530772" cy="52626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>
                <a:solidFill>
                  <a:srgbClr val="904662"/>
                </a:solidFill>
              </a:rPr>
              <a:t>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0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ctr">
              <a:buSzPts val="4400"/>
            </a:pPr>
            <a:r>
              <a:rPr lang="en-GB" dirty="0">
                <a:latin typeface="Century Gothic" panose="020B0502020202020204" pitchFamily="34" charset="0"/>
              </a:rPr>
              <a:t>How do we work with genes?</a:t>
            </a:r>
            <a:endParaRPr dirty="0">
              <a:latin typeface="Century Gothic" panose="020B0502020202020204" pitchFamily="34" charset="0"/>
            </a:endParaRPr>
          </a:p>
        </p:txBody>
      </p:sp>
      <p:pic>
        <p:nvPicPr>
          <p:cNvPr id="197" name="Google Shape;19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2400" y="509262"/>
            <a:ext cx="940501" cy="8160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>
          <a:xfrm>
            <a:off x="-982454" y="12271213"/>
            <a:ext cx="10515600" cy="756000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6146" name="Picture 2" descr="https://lh6.googleusercontent.com/G9ZXhAi-wvqwRemw2mkbxesLnvqwzkRxnkIAMo3bUQv9p3uDxxTcVh9VEKsOfjp4uysW-XPNFa1JuUQ27dkLC-NR_uDnQVhFj--12Ug7noUb3NDFahmiHeUcM7x0r8MeweSIi6s=s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2990" y="-702000"/>
            <a:ext cx="13437979" cy="75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87;p16">
            <a:extLst>
              <a:ext uri="{FF2B5EF4-FFF2-40B4-BE49-F238E27FC236}">
                <a16:creationId xmlns:a16="http://schemas.microsoft.com/office/drawing/2014/main" xmlns="" id="{EE320F36-0035-4BF1-99A8-5DC777669970}"/>
              </a:ext>
            </a:extLst>
          </p:cNvPr>
          <p:cNvPicPr preferRelativeResize="0"/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7005885" y="324610"/>
            <a:ext cx="3205655" cy="5932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88;p16">
            <a:extLst>
              <a:ext uri="{FF2B5EF4-FFF2-40B4-BE49-F238E27FC236}">
                <a16:creationId xmlns:a16="http://schemas.microsoft.com/office/drawing/2014/main" xmlns="" id="{ED4ACDFE-3464-440B-9759-84A5C2454976}"/>
              </a:ext>
            </a:extLst>
          </p:cNvPr>
          <p:cNvPicPr preferRelativeResize="0"/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579410" y="462505"/>
            <a:ext cx="1970376" cy="5932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89;p16">
            <a:extLst>
              <a:ext uri="{FF2B5EF4-FFF2-40B4-BE49-F238E27FC236}">
                <a16:creationId xmlns:a16="http://schemas.microsoft.com/office/drawing/2014/main" xmlns="" id="{2F276678-0EB2-448D-A6C5-E08A46A724DB}"/>
              </a:ext>
            </a:extLst>
          </p:cNvPr>
          <p:cNvPicPr preferRelativeResize="0"/>
          <p:nvPr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733881" y="-168436"/>
            <a:ext cx="2389430" cy="7194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459;p52">
            <a:extLst>
              <a:ext uri="{FF2B5EF4-FFF2-40B4-BE49-F238E27FC236}">
                <a16:creationId xmlns:a16="http://schemas.microsoft.com/office/drawing/2014/main" xmlns="" id="{1079DE71-EC8C-400B-9BA5-231DE64EFDC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832400" y="509262"/>
            <a:ext cx="940501" cy="816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52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6"/>
          <p:cNvSpPr txBox="1">
            <a:spLocks noGrp="1"/>
          </p:cNvSpPr>
          <p:nvPr>
            <p:ph type="body" idx="1"/>
          </p:nvPr>
        </p:nvSpPr>
        <p:spPr>
          <a:xfrm>
            <a:off x="556500" y="3566871"/>
            <a:ext cx="31635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lnSpc>
                <a:spcPct val="70000"/>
              </a:lnSpc>
              <a:spcBef>
                <a:spcPts val="0"/>
              </a:spcBef>
              <a:buSzPts val="1750"/>
              <a:buNone/>
            </a:pPr>
            <a:r>
              <a:rPr lang="cs-CZ" sz="2750" b="1" dirty="0" err="1">
                <a:latin typeface="Century Gothic"/>
                <a:ea typeface="Century Gothic"/>
                <a:cs typeface="Century Gothic"/>
                <a:sym typeface="Century Gothic"/>
              </a:rPr>
              <a:t>Induced</a:t>
            </a:r>
            <a:r>
              <a:rPr lang="cs-CZ" sz="2750" b="1" dirty="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cs-CZ" sz="2750" b="1" dirty="0" err="1">
                <a:latin typeface="Century Gothic"/>
                <a:ea typeface="Century Gothic"/>
                <a:cs typeface="Century Gothic"/>
                <a:sym typeface="Century Gothic"/>
              </a:rPr>
              <a:t>mutagenesis</a:t>
            </a:r>
            <a:endParaRPr sz="2750" b="1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3" name="Google Shape;20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89775" y="1019312"/>
            <a:ext cx="5991225" cy="481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70775" y="3983875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16"/>
          <p:cNvSpPr txBox="1">
            <a:spLocks noGrp="1"/>
          </p:cNvSpPr>
          <p:nvPr>
            <p:ph type="body" idx="1"/>
          </p:nvPr>
        </p:nvSpPr>
        <p:spPr>
          <a:xfrm>
            <a:off x="2879150" y="1185596"/>
            <a:ext cx="2767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lnSpc>
                <a:spcPct val="70000"/>
              </a:lnSpc>
              <a:spcBef>
                <a:spcPts val="0"/>
              </a:spcBef>
              <a:buSzPts val="1750"/>
              <a:buNone/>
            </a:pPr>
            <a:r>
              <a:rPr lang="cs-CZ" sz="2750" b="1" dirty="0" err="1">
                <a:latin typeface="Century Gothic"/>
                <a:ea typeface="Century Gothic"/>
                <a:cs typeface="Century Gothic"/>
                <a:sym typeface="Century Gothic"/>
              </a:rPr>
              <a:t>Breeding</a:t>
            </a:r>
            <a:endParaRPr sz="2750" b="1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6" name="Google Shape;206;p16"/>
          <p:cNvSpPr txBox="1">
            <a:spLocks noGrp="1"/>
          </p:cNvSpPr>
          <p:nvPr>
            <p:ph type="body" idx="1"/>
          </p:nvPr>
        </p:nvSpPr>
        <p:spPr>
          <a:xfrm>
            <a:off x="9319031" y="3566871"/>
            <a:ext cx="2767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lnSpc>
                <a:spcPct val="70000"/>
              </a:lnSpc>
              <a:spcBef>
                <a:spcPts val="0"/>
              </a:spcBef>
              <a:buSzPts val="1750"/>
              <a:buNone/>
            </a:pPr>
            <a:r>
              <a:rPr lang="cs-CZ" sz="2750" b="1" dirty="0" err="1">
                <a:latin typeface="Century Gothic"/>
                <a:ea typeface="Century Gothic"/>
                <a:cs typeface="Century Gothic"/>
                <a:sym typeface="Century Gothic"/>
              </a:rPr>
              <a:t>Genetic</a:t>
            </a:r>
            <a:r>
              <a:rPr lang="cs-CZ" sz="2750" b="1" dirty="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cs-CZ" sz="2750" b="1" dirty="0" err="1">
                <a:latin typeface="Century Gothic"/>
                <a:ea typeface="Century Gothic"/>
                <a:cs typeface="Century Gothic"/>
                <a:sym typeface="Century Gothic"/>
              </a:rPr>
              <a:t>modification</a:t>
            </a:r>
            <a:endParaRPr sz="2750" b="1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7" name="Google Shape;207;p16"/>
          <p:cNvSpPr txBox="1">
            <a:spLocks noGrp="1"/>
          </p:cNvSpPr>
          <p:nvPr>
            <p:ph type="body" idx="1"/>
          </p:nvPr>
        </p:nvSpPr>
        <p:spPr>
          <a:xfrm>
            <a:off x="4661813" y="3001075"/>
            <a:ext cx="3053449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lnSpc>
                <a:spcPct val="70000"/>
              </a:lnSpc>
              <a:spcBef>
                <a:spcPts val="0"/>
              </a:spcBef>
              <a:buSzPts val="1750"/>
              <a:buNone/>
            </a:pPr>
            <a:r>
              <a:rPr lang="cs-CZ" sz="1950" dirty="0" err="1">
                <a:latin typeface="Nunito Light"/>
                <a:ea typeface="Nunito Light"/>
                <a:cs typeface="Nunito Light"/>
                <a:sym typeface="Nunito Light"/>
              </a:rPr>
              <a:t>targeted</a:t>
            </a:r>
            <a:r>
              <a:rPr lang="cs-CZ" sz="1950" dirty="0">
                <a:latin typeface="Nunito Light"/>
                <a:ea typeface="Nunito Light"/>
                <a:cs typeface="Nunito Light"/>
                <a:sym typeface="Nunito Light"/>
              </a:rPr>
              <a:t>, </a:t>
            </a:r>
            <a:r>
              <a:rPr lang="cs-CZ" sz="1950" dirty="0" err="1">
                <a:latin typeface="Nunito Light"/>
                <a:ea typeface="Nunito Light"/>
                <a:cs typeface="Nunito Light"/>
                <a:sym typeface="Nunito Light"/>
              </a:rPr>
              <a:t>time-consuming</a:t>
            </a:r>
            <a:endParaRPr sz="1950" dirty="0"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208" name="Google Shape;208;p16"/>
          <p:cNvSpPr txBox="1">
            <a:spLocks noGrp="1"/>
          </p:cNvSpPr>
          <p:nvPr>
            <p:ph type="body" idx="1"/>
          </p:nvPr>
        </p:nvSpPr>
        <p:spPr>
          <a:xfrm>
            <a:off x="2879150" y="6028963"/>
            <a:ext cx="2767800" cy="3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lnSpc>
                <a:spcPct val="70000"/>
              </a:lnSpc>
              <a:spcBef>
                <a:spcPts val="0"/>
              </a:spcBef>
              <a:buSzPts val="1750"/>
              <a:buNone/>
            </a:pPr>
            <a:r>
              <a:rPr lang="cs-CZ" sz="1950" dirty="0" err="1">
                <a:latin typeface="Nunito Light"/>
                <a:ea typeface="Nunito Light"/>
                <a:cs typeface="Nunito Light"/>
                <a:sym typeface="Nunito Light"/>
              </a:rPr>
              <a:t>random</a:t>
            </a:r>
            <a:r>
              <a:rPr lang="cs-CZ" sz="1950" dirty="0">
                <a:latin typeface="Nunito Light"/>
                <a:ea typeface="Nunito Light"/>
                <a:cs typeface="Nunito Light"/>
                <a:sym typeface="Nunito Light"/>
              </a:rPr>
              <a:t>, </a:t>
            </a:r>
            <a:r>
              <a:rPr lang="cs-CZ" sz="1950" dirty="0" err="1">
                <a:latin typeface="Nunito Light"/>
                <a:ea typeface="Nunito Light"/>
                <a:cs typeface="Nunito Light"/>
                <a:sym typeface="Nunito Light"/>
              </a:rPr>
              <a:t>quick</a:t>
            </a:r>
            <a:endParaRPr sz="1950" dirty="0"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209" name="Google Shape;209;p16"/>
          <p:cNvSpPr txBox="1">
            <a:spLocks noGrp="1"/>
          </p:cNvSpPr>
          <p:nvPr>
            <p:ph type="body" idx="1"/>
          </p:nvPr>
        </p:nvSpPr>
        <p:spPr>
          <a:xfrm>
            <a:off x="7279125" y="6004997"/>
            <a:ext cx="2767800" cy="3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lnSpc>
                <a:spcPct val="70000"/>
              </a:lnSpc>
              <a:spcBef>
                <a:spcPts val="0"/>
              </a:spcBef>
              <a:buSzPts val="1750"/>
              <a:buNone/>
            </a:pPr>
            <a:r>
              <a:rPr lang="cs-CZ" sz="1950" dirty="0" err="1">
                <a:latin typeface="Nunito Light"/>
                <a:ea typeface="Nunito Light"/>
                <a:cs typeface="Nunito Light"/>
                <a:sym typeface="Nunito Light"/>
              </a:rPr>
              <a:t>targeted</a:t>
            </a:r>
            <a:r>
              <a:rPr lang="cs-CZ" sz="1950" dirty="0">
                <a:latin typeface="Nunito Light"/>
                <a:ea typeface="Nunito Light"/>
                <a:cs typeface="Nunito Light"/>
                <a:sym typeface="Nunito Light"/>
              </a:rPr>
              <a:t>, </a:t>
            </a:r>
            <a:r>
              <a:rPr lang="cs-CZ" sz="1950" dirty="0" err="1">
                <a:latin typeface="Nunito Light"/>
                <a:ea typeface="Nunito Light"/>
                <a:cs typeface="Nunito Light"/>
                <a:sym typeface="Nunito Light"/>
              </a:rPr>
              <a:t>quick</a:t>
            </a:r>
            <a:endParaRPr sz="1950" dirty="0">
              <a:latin typeface="Nunito Light"/>
              <a:ea typeface="Nunito Light"/>
              <a:cs typeface="Nunito Light"/>
              <a:sym typeface="Nunito Light"/>
            </a:endParaRPr>
          </a:p>
        </p:txBody>
      </p:sp>
      <p:pic>
        <p:nvPicPr>
          <p:cNvPr id="10" name="Google Shape;459;p52">
            <a:extLst>
              <a:ext uri="{FF2B5EF4-FFF2-40B4-BE49-F238E27FC236}">
                <a16:creationId xmlns:a16="http://schemas.microsoft.com/office/drawing/2014/main" xmlns="" id="{C35399DA-AB4F-4ECF-83DF-020F0E1902E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32400" y="498752"/>
            <a:ext cx="940501" cy="81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7"/>
          <p:cNvSpPr txBox="1">
            <a:spLocks noGrp="1"/>
          </p:cNvSpPr>
          <p:nvPr>
            <p:ph type="body" idx="1"/>
          </p:nvPr>
        </p:nvSpPr>
        <p:spPr>
          <a:xfrm>
            <a:off x="525675" y="861650"/>
            <a:ext cx="3055500" cy="8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50800" algn="ctr">
              <a:spcBef>
                <a:spcPts val="0"/>
              </a:spcBef>
              <a:buSzPts val="2380"/>
              <a:buNone/>
            </a:pPr>
            <a:r>
              <a:rPr lang="cs-CZ" sz="2480" b="1" dirty="0" err="1">
                <a:latin typeface="Century Gothic"/>
                <a:ea typeface="Century Gothic"/>
                <a:cs typeface="Century Gothic"/>
                <a:sym typeface="Century Gothic"/>
              </a:rPr>
              <a:t>B</a:t>
            </a:r>
            <a:r>
              <a:rPr lang="cs-CZ" sz="2480" b="1" dirty="0" err="1" smtClean="0">
                <a:latin typeface="Century Gothic"/>
                <a:ea typeface="Century Gothic"/>
                <a:cs typeface="Century Gothic"/>
                <a:sym typeface="Century Gothic"/>
              </a:rPr>
              <a:t>reeding</a:t>
            </a:r>
            <a:endParaRPr sz="2380" dirty="0"/>
          </a:p>
        </p:txBody>
      </p:sp>
      <p:pic>
        <p:nvPicPr>
          <p:cNvPr id="215" name="Google Shape;215;p17"/>
          <p:cNvPicPr preferRelativeResize="0"/>
          <p:nvPr/>
        </p:nvPicPr>
        <p:blipFill rotWithShape="1">
          <a:blip r:embed="rId3">
            <a:alphaModFix/>
          </a:blip>
          <a:srcRect t="7230" b="6182"/>
          <a:stretch/>
        </p:blipFill>
        <p:spPr>
          <a:xfrm>
            <a:off x="1119325" y="1701950"/>
            <a:ext cx="2133600" cy="18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17"/>
          <p:cNvPicPr preferRelativeResize="0"/>
          <p:nvPr/>
        </p:nvPicPr>
        <p:blipFill rotWithShape="1">
          <a:blip r:embed="rId4">
            <a:alphaModFix/>
          </a:blip>
          <a:srcRect r="14828"/>
          <a:stretch/>
        </p:blipFill>
        <p:spPr>
          <a:xfrm>
            <a:off x="1119350" y="3707063"/>
            <a:ext cx="2133600" cy="157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10400" y="1701950"/>
            <a:ext cx="2120750" cy="126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10400" y="3157938"/>
            <a:ext cx="2120750" cy="212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488625" y="1701950"/>
            <a:ext cx="2371725" cy="158115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17"/>
          <p:cNvSpPr txBox="1">
            <a:spLocks noGrp="1"/>
          </p:cNvSpPr>
          <p:nvPr>
            <p:ph type="body" idx="1"/>
          </p:nvPr>
        </p:nvSpPr>
        <p:spPr>
          <a:xfrm>
            <a:off x="4026356" y="861650"/>
            <a:ext cx="3556800" cy="8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ctr">
              <a:spcBef>
                <a:spcPts val="0"/>
              </a:spcBef>
              <a:buSzPts val="2800"/>
              <a:buNone/>
            </a:pPr>
            <a:r>
              <a:rPr lang="cs-CZ" sz="2600" b="1" dirty="0" err="1">
                <a:latin typeface="Century Gothic"/>
                <a:ea typeface="Century Gothic"/>
                <a:cs typeface="Century Gothic"/>
                <a:sym typeface="Century Gothic"/>
              </a:rPr>
              <a:t>Induced</a:t>
            </a:r>
            <a:r>
              <a:rPr lang="cs-CZ" sz="2600" b="1" dirty="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cs-CZ" sz="2600" b="1" dirty="0" err="1">
                <a:latin typeface="Century Gothic"/>
                <a:ea typeface="Century Gothic"/>
                <a:cs typeface="Century Gothic"/>
                <a:sym typeface="Century Gothic"/>
              </a:rPr>
              <a:t>mutagenesis</a:t>
            </a:r>
            <a:endParaRPr sz="2600" b="1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1" name="Google Shape;221;p17"/>
          <p:cNvSpPr txBox="1">
            <a:spLocks noGrp="1"/>
          </p:cNvSpPr>
          <p:nvPr>
            <p:ph type="body" idx="1"/>
          </p:nvPr>
        </p:nvSpPr>
        <p:spPr>
          <a:xfrm>
            <a:off x="658400" y="5447650"/>
            <a:ext cx="3055500" cy="8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50800" algn="ctr">
              <a:lnSpc>
                <a:spcPct val="70000"/>
              </a:lnSpc>
              <a:spcBef>
                <a:spcPts val="0"/>
              </a:spcBef>
              <a:buSzPts val="1960"/>
              <a:buNone/>
            </a:pPr>
            <a:r>
              <a:rPr lang="en-GB" sz="1960" dirty="0"/>
              <a:t>Domestication of the silver fox</a:t>
            </a:r>
            <a:endParaRPr sz="1960" dirty="0"/>
          </a:p>
        </p:txBody>
      </p:sp>
      <p:sp>
        <p:nvSpPr>
          <p:cNvPr id="222" name="Google Shape;222;p17"/>
          <p:cNvSpPr txBox="1">
            <a:spLocks noGrp="1"/>
          </p:cNvSpPr>
          <p:nvPr>
            <p:ph type="body" idx="1"/>
          </p:nvPr>
        </p:nvSpPr>
        <p:spPr>
          <a:xfrm>
            <a:off x="4277006" y="5447650"/>
            <a:ext cx="3055500" cy="8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ctr">
              <a:spcBef>
                <a:spcPts val="0"/>
              </a:spcBef>
              <a:buSzPts val="2800"/>
              <a:buNone/>
            </a:pPr>
            <a:r>
              <a:rPr lang="cs-CZ" sz="2300" dirty="0" err="1">
                <a:latin typeface="Nunito"/>
                <a:ea typeface="Nunito"/>
                <a:cs typeface="Nunito"/>
                <a:sym typeface="Nunito"/>
              </a:rPr>
              <a:t>Durum</a:t>
            </a:r>
            <a:r>
              <a:rPr lang="cs-CZ" sz="2300" dirty="0"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cs-CZ" sz="2300" dirty="0" err="1">
                <a:latin typeface="Nunito"/>
                <a:ea typeface="Nunito"/>
                <a:cs typeface="Nunito"/>
                <a:sym typeface="Nunito"/>
              </a:rPr>
              <a:t>wheat</a:t>
            </a:r>
            <a:r>
              <a:rPr lang="cs-CZ" sz="2300" dirty="0">
                <a:latin typeface="Nunito"/>
                <a:ea typeface="Nunito"/>
                <a:cs typeface="Nunito"/>
                <a:sym typeface="Nunito"/>
              </a:rPr>
              <a:t> (semolina)</a:t>
            </a:r>
            <a:endParaRPr sz="2300" dirty="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23" name="Google Shape;223;p17"/>
          <p:cNvSpPr txBox="1">
            <a:spLocks noGrp="1"/>
          </p:cNvSpPr>
          <p:nvPr>
            <p:ph type="body" idx="1"/>
          </p:nvPr>
        </p:nvSpPr>
        <p:spPr>
          <a:xfrm>
            <a:off x="7755486" y="861650"/>
            <a:ext cx="3556800" cy="8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ctr">
              <a:spcBef>
                <a:spcPts val="0"/>
              </a:spcBef>
              <a:buSzPts val="2800"/>
              <a:buNone/>
            </a:pPr>
            <a:r>
              <a:rPr lang="cs-CZ" sz="2600" b="1" dirty="0" err="1">
                <a:latin typeface="Century Gothic"/>
                <a:ea typeface="Century Gothic"/>
                <a:cs typeface="Century Gothic"/>
                <a:sym typeface="Century Gothic"/>
              </a:rPr>
              <a:t>Genetic</a:t>
            </a:r>
            <a:r>
              <a:rPr lang="cs-CZ" sz="2600" b="1" dirty="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cs-CZ" sz="2600" b="1" dirty="0" err="1">
                <a:latin typeface="Century Gothic"/>
                <a:ea typeface="Century Gothic"/>
                <a:cs typeface="Century Gothic"/>
                <a:sym typeface="Century Gothic"/>
              </a:rPr>
              <a:t>modification</a:t>
            </a:r>
            <a:endParaRPr sz="2600" b="1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4" name="Google Shape;224;p17"/>
          <p:cNvSpPr txBox="1">
            <a:spLocks noGrp="1"/>
          </p:cNvSpPr>
          <p:nvPr>
            <p:ph type="body" idx="1"/>
          </p:nvPr>
        </p:nvSpPr>
        <p:spPr>
          <a:xfrm>
            <a:off x="8146737" y="3429000"/>
            <a:ext cx="3055500" cy="8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ctr">
              <a:spcBef>
                <a:spcPts val="0"/>
              </a:spcBef>
              <a:buSzPts val="2800"/>
              <a:buNone/>
            </a:pPr>
            <a:r>
              <a:rPr lang="cs-CZ" sz="2300" dirty="0" err="1">
                <a:latin typeface="Nunito"/>
                <a:ea typeface="Nunito"/>
                <a:cs typeface="Nunito"/>
                <a:sym typeface="Nunito"/>
              </a:rPr>
              <a:t>Golden</a:t>
            </a:r>
            <a:r>
              <a:rPr lang="cs-CZ" sz="2300" dirty="0"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cs-CZ" sz="2300" dirty="0" err="1">
                <a:latin typeface="Nunito"/>
                <a:ea typeface="Nunito"/>
                <a:cs typeface="Nunito"/>
                <a:sym typeface="Nunito"/>
              </a:rPr>
              <a:t>rice</a:t>
            </a:r>
            <a:endParaRPr sz="2300" dirty="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3" name="Google Shape;459;p52">
            <a:extLst>
              <a:ext uri="{FF2B5EF4-FFF2-40B4-BE49-F238E27FC236}">
                <a16:creationId xmlns:a16="http://schemas.microsoft.com/office/drawing/2014/main" xmlns="" id="{D58D874C-E246-4D9A-B5A8-24F2F470AA6F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103238" y="452063"/>
            <a:ext cx="768570" cy="652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79;p3">
            <a:extLst>
              <a:ext uri="{FF2B5EF4-FFF2-40B4-BE49-F238E27FC236}">
                <a16:creationId xmlns:a16="http://schemas.microsoft.com/office/drawing/2014/main" xmlns="" id="{EA876484-B502-4CB1-A91B-208498C9189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361" t="1061" r="809" b="8348"/>
          <a:stretch/>
        </p:blipFill>
        <p:spPr>
          <a:xfrm>
            <a:off x="1597490" y="681037"/>
            <a:ext cx="8997020" cy="5667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59;p52">
            <a:extLst>
              <a:ext uri="{FF2B5EF4-FFF2-40B4-BE49-F238E27FC236}">
                <a16:creationId xmlns:a16="http://schemas.microsoft.com/office/drawing/2014/main" xmlns="" id="{E9486C7B-C700-426E-BE7B-B5E768907E8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32400" y="498752"/>
            <a:ext cx="940501" cy="81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8"/>
          <p:cNvSpPr txBox="1">
            <a:spLocks noGrp="1"/>
          </p:cNvSpPr>
          <p:nvPr>
            <p:ph type="title"/>
          </p:nvPr>
        </p:nvSpPr>
        <p:spPr>
          <a:xfrm>
            <a:off x="838200" y="40250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ctr">
              <a:buSzPts val="4400"/>
            </a:pPr>
            <a:r>
              <a:rPr lang="cs-CZ" dirty="0">
                <a:latin typeface="Century Gothic"/>
                <a:ea typeface="Century Gothic"/>
                <a:cs typeface="Century Gothic"/>
                <a:sym typeface="Century Gothic"/>
              </a:rPr>
              <a:t>Gene </a:t>
            </a:r>
            <a:r>
              <a:rPr lang="cs-CZ" dirty="0" err="1" smtClean="0">
                <a:latin typeface="Century Gothic"/>
                <a:ea typeface="Century Gothic"/>
                <a:cs typeface="Century Gothic"/>
                <a:sym typeface="Century Gothic"/>
              </a:rPr>
              <a:t>manipulations</a:t>
            </a:r>
            <a:r>
              <a:rPr lang="cs-CZ" dirty="0" smtClean="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cs-CZ" dirty="0">
                <a:latin typeface="Century Gothic"/>
                <a:ea typeface="Century Gothic"/>
                <a:cs typeface="Century Gothic"/>
                <a:sym typeface="Century Gothic"/>
              </a:rPr>
              <a:t>in </a:t>
            </a:r>
            <a:r>
              <a:rPr lang="cs-CZ" dirty="0" err="1">
                <a:latin typeface="Century Gothic"/>
                <a:ea typeface="Century Gothic"/>
                <a:cs typeface="Century Gothic"/>
                <a:sym typeface="Century Gothic"/>
              </a:rPr>
              <a:t>practice</a:t>
            </a:r>
            <a:endParaRPr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30" name="Google Shape;23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1" y="1065350"/>
            <a:ext cx="11658598" cy="655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459;p52">
            <a:extLst>
              <a:ext uri="{FF2B5EF4-FFF2-40B4-BE49-F238E27FC236}">
                <a16:creationId xmlns:a16="http://schemas.microsoft.com/office/drawing/2014/main" xmlns="" id="{CD383818-0985-4793-BF41-AD26C8989B8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32400" y="509262"/>
            <a:ext cx="940501" cy="81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000000"/>
              </a:buClr>
              <a:buSzPts val="3600"/>
            </a:pPr>
            <a:r>
              <a:rPr lang="cs-CZ" sz="3800" b="0" i="0" u="none" strike="noStrik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CRISPR/</a:t>
            </a:r>
            <a:r>
              <a:rPr lang="cs-CZ" sz="3800" b="0" i="0" u="none" strike="noStrike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Cas</a:t>
            </a:r>
            <a:r>
              <a:rPr lang="cs-CZ" sz="3800" b="0" i="0" u="none" strike="noStrik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= </a:t>
            </a:r>
            <a:r>
              <a:rPr lang="cs-CZ" sz="3800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genetic</a:t>
            </a:r>
            <a:r>
              <a:rPr lang="cs-CZ" sz="38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cs-CZ" sz="3800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scissors</a:t>
            </a:r>
            <a:endParaRPr sz="7400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6" name="Google Shape;236;p19"/>
          <p:cNvSpPr txBox="1">
            <a:spLocks noGrp="1"/>
          </p:cNvSpPr>
          <p:nvPr>
            <p:ph type="body" idx="1"/>
          </p:nvPr>
        </p:nvSpPr>
        <p:spPr>
          <a:xfrm>
            <a:off x="838200" y="1499054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SzPts val="2400"/>
              <a:buNone/>
            </a:pPr>
            <a:r>
              <a:rPr lang="cs-CZ" sz="24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Nobel </a:t>
            </a:r>
            <a:r>
              <a:rPr lang="cs-CZ" sz="24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Prize</a:t>
            </a:r>
            <a:r>
              <a:rPr lang="cs-CZ" sz="24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2020 </a:t>
            </a:r>
            <a:r>
              <a:rPr lang="cs-CZ" sz="2400" i="0" u="none" strike="noStrike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- Jennifer </a:t>
            </a:r>
            <a:r>
              <a:rPr lang="cs-CZ" sz="2400" i="0" u="none" strike="noStrike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Doudna</a:t>
            </a:r>
            <a:r>
              <a:rPr lang="cs-CZ" sz="2400" i="0" u="none" strike="noStrike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, Emmanuelle </a:t>
            </a:r>
            <a:r>
              <a:rPr lang="cs-CZ" sz="2400" i="0" u="none" strike="noStrike" dirty="0" err="1" smtClean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Charpentier</a:t>
            </a:r>
            <a:endParaRPr lang="cs-CZ" sz="2400" i="0" u="none" strike="noStrike" dirty="0" smtClean="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SzPts val="2400"/>
              <a:buNone/>
            </a:pPr>
            <a:endParaRPr sz="3600" dirty="0">
              <a:latin typeface="Nunito"/>
              <a:ea typeface="Nunito"/>
              <a:cs typeface="Nunito"/>
              <a:sym typeface="Nunito"/>
            </a:endParaRPr>
          </a:p>
          <a:p>
            <a:pPr marL="0" lvl="0" indent="0">
              <a:spcBef>
                <a:spcPts val="0"/>
              </a:spcBef>
              <a:buSzPts val="2000"/>
              <a:buNone/>
            </a:pPr>
            <a:r>
              <a:rPr lang="en-GB" sz="2000" dirty="0">
                <a:latin typeface="Nunito"/>
                <a:ea typeface="Nunito"/>
                <a:cs typeface="Nunito"/>
                <a:sym typeface="Nunito"/>
              </a:rPr>
              <a:t>Should it be subject to the same regulations as GMOs?</a:t>
            </a:r>
            <a:endParaRPr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37" name="Google Shape;237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97450" y="3197228"/>
            <a:ext cx="5486400" cy="260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21077" y="2612864"/>
            <a:ext cx="4432725" cy="443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32400" y="509262"/>
            <a:ext cx="940501" cy="81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SzPts val="4400"/>
            </a:pPr>
            <a:r>
              <a:rPr lang="cs-CZ" dirty="0" err="1">
                <a:latin typeface="Century Gothic"/>
                <a:ea typeface="Century Gothic"/>
                <a:cs typeface="Century Gothic"/>
                <a:sym typeface="Century Gothic"/>
              </a:rPr>
              <a:t>Transgenesis</a:t>
            </a:r>
            <a:endParaRPr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5" name="Google Shape;245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770600" cy="43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 indent="-38100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ts val="2400"/>
              <a:buFont typeface="Nunito"/>
              <a:buChar char="•"/>
            </a:pPr>
            <a:r>
              <a:rPr lang="en-GB" sz="30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We </a:t>
            </a:r>
            <a:r>
              <a:rPr lang="en-GB" sz="3000" b="1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isolate</a:t>
            </a:r>
            <a:r>
              <a:rPr lang="en-GB" sz="30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a helix of </a:t>
            </a:r>
            <a:r>
              <a:rPr lang="en-GB" sz="3000" b="1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DNA</a:t>
            </a:r>
            <a:r>
              <a:rPr lang="en-GB" sz="30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from the cells of organism A</a:t>
            </a:r>
          </a:p>
          <a:p>
            <a:pPr lvl="0" indent="-38100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ts val="2400"/>
              <a:buFont typeface="Nunito"/>
              <a:buChar char="•"/>
            </a:pPr>
            <a:r>
              <a:rPr lang="en-GB" sz="30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Using specific enzymes, we </a:t>
            </a:r>
            <a:r>
              <a:rPr lang="en-GB" sz="3000" b="1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cut out the gene </a:t>
            </a:r>
            <a:r>
              <a:rPr lang="en-GB" sz="30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we want</a:t>
            </a:r>
          </a:p>
          <a:p>
            <a:pPr lvl="0" indent="-38100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ts val="2400"/>
              <a:buFont typeface="Nunito"/>
              <a:buChar char="•"/>
            </a:pPr>
            <a:r>
              <a:rPr lang="en-GB" sz="30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Using another enzyme, we </a:t>
            </a:r>
            <a:r>
              <a:rPr lang="en-GB" sz="3000" b="1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insert this gene into the vector</a:t>
            </a:r>
          </a:p>
          <a:p>
            <a:pPr lvl="0" indent="-38100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ts val="2400"/>
              <a:buFont typeface="Nunito"/>
              <a:buChar char="•"/>
            </a:pPr>
            <a:r>
              <a:rPr lang="en-GB" sz="30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Insert the vector into the cells of organism B</a:t>
            </a:r>
          </a:p>
          <a:p>
            <a:pPr lvl="0" indent="-38100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ts val="2400"/>
              <a:buFont typeface="Nunito"/>
              <a:buChar char="•"/>
            </a:pPr>
            <a:r>
              <a:rPr lang="en-GB" sz="30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Organism B </a:t>
            </a:r>
            <a:r>
              <a:rPr lang="en-GB" sz="3000" b="1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starts to produce</a:t>
            </a:r>
            <a:r>
              <a:rPr lang="en-GB" sz="30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GB" sz="3000" b="1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the</a:t>
            </a:r>
            <a:r>
              <a:rPr lang="en-GB" sz="30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GB" sz="3000" b="1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new protein </a:t>
            </a:r>
            <a:r>
              <a:rPr lang="en-GB" sz="30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of our choice</a:t>
            </a:r>
          </a:p>
          <a:p>
            <a:pPr lvl="0" indent="-38100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ts val="2400"/>
              <a:buFont typeface="Nunito"/>
              <a:buChar char="•"/>
            </a:pPr>
            <a:r>
              <a:rPr lang="en-GB" sz="30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Organism B </a:t>
            </a:r>
            <a:r>
              <a:rPr lang="en-GB" sz="3000" b="1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displays the specific </a:t>
            </a:r>
            <a:r>
              <a:rPr lang="en-GB" sz="3000" b="1" dirty="0" smtClean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desired</a:t>
            </a:r>
            <a:r>
              <a:rPr lang="cs-CZ" sz="3000" b="1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cs-CZ" sz="3000" b="1" dirty="0" err="1" smtClean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feature</a:t>
            </a:r>
            <a:r>
              <a:rPr lang="en-GB" sz="3000" b="1" dirty="0" smtClean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lang="en-GB" sz="3000" b="1" dirty="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46" name="Google Shape;246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2400" y="509262"/>
            <a:ext cx="940501" cy="81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1"/>
          <p:cNvSpPr txBox="1">
            <a:spLocks noGrp="1"/>
          </p:cNvSpPr>
          <p:nvPr>
            <p:ph type="title"/>
          </p:nvPr>
        </p:nvSpPr>
        <p:spPr>
          <a:xfrm>
            <a:off x="781485" y="51509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ctr">
              <a:buSzPts val="4400"/>
            </a:pPr>
            <a:r>
              <a:rPr lang="en-GB" dirty="0">
                <a:latin typeface="Century Gothic"/>
                <a:ea typeface="Century Gothic"/>
                <a:cs typeface="Century Gothic"/>
                <a:sym typeface="Century Gothic"/>
              </a:rPr>
              <a:t>And this is what it looks like in reality</a:t>
            </a:r>
            <a:endParaRPr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3" name="Google Shape;253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2400" y="509262"/>
            <a:ext cx="940501" cy="81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C79535A3-4995-4883-996C-76FDDECC3A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387" y="1640243"/>
            <a:ext cx="6637038" cy="3484445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951" y="3124017"/>
            <a:ext cx="5953950" cy="31258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ctr">
              <a:buSzPts val="4400"/>
            </a:pPr>
            <a:r>
              <a:rPr lang="en-GB" sz="6600" dirty="0"/>
              <a:t>Application of GMOs</a:t>
            </a:r>
            <a:endParaRPr sz="6600" dirty="0"/>
          </a:p>
        </p:txBody>
      </p:sp>
      <p:pic>
        <p:nvPicPr>
          <p:cNvPr id="260" name="Google Shape;260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2400" y="509262"/>
            <a:ext cx="940501" cy="8160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>
          <a:xfrm>
            <a:off x="1050727" y="11028038"/>
            <a:ext cx="10515600" cy="7920000"/>
          </a:xfrm>
        </p:spPr>
        <p:txBody>
          <a:bodyPr/>
          <a:lstStyle/>
          <a:p>
            <a:pPr marL="114300" indent="0">
              <a:buNone/>
            </a:pPr>
            <a:endParaRPr lang="en-GB" dirty="0"/>
          </a:p>
        </p:txBody>
      </p:sp>
      <p:pic>
        <p:nvPicPr>
          <p:cNvPr id="7170" name="Picture 2" descr="https://lh6.googleusercontent.com/ZNWDmdrhyfz914WLG0_Xeb49Fc9X4s5lSQdrxxzEd1Bm4cHkFIZf20XGBOiq--j5-5YdDUVK3JiizbhJHj6zxMnzdUzpML90PDNrVbqr-PMjQUEIVFjh6NFG47Egp7szt5masac=s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44151" cy="683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258;p22"/>
          <p:cNvSpPr txBox="1">
            <a:spLocks/>
          </p:cNvSpPr>
          <p:nvPr/>
        </p:nvSpPr>
        <p:spPr>
          <a:xfrm>
            <a:off x="838200" y="93756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GB" sz="6600" dirty="0" smtClean="0">
                <a:latin typeface="Century Gothic" panose="020B0502020202020204" pitchFamily="34" charset="0"/>
              </a:rPr>
              <a:t>Application of GMOs</a:t>
            </a:r>
            <a:endParaRPr lang="en-GB" sz="6600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SzPts val="4400"/>
            </a:pPr>
            <a:r>
              <a:rPr lang="cs-CZ" b="1" dirty="0" err="1">
                <a:latin typeface="Century Gothic"/>
                <a:ea typeface="Century Gothic"/>
                <a:cs typeface="Century Gothic"/>
                <a:sym typeface="Century Gothic"/>
              </a:rPr>
              <a:t>Research</a:t>
            </a:r>
            <a:endParaRPr b="1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6" name="Google Shape;266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9999" lvl="0" indent="-244475">
              <a:spcBef>
                <a:spcPts val="0"/>
              </a:spcBef>
              <a:buSzPts val="2500"/>
              <a:buFont typeface="Nunito"/>
              <a:buChar char="•"/>
            </a:pPr>
            <a:r>
              <a:rPr lang="en-GB" sz="2500" dirty="0">
                <a:latin typeface="Nunito"/>
                <a:ea typeface="Nunito"/>
                <a:cs typeface="Nunito"/>
                <a:sym typeface="Nunito"/>
              </a:rPr>
              <a:t>Understanding how DNA works </a:t>
            </a:r>
          </a:p>
          <a:p>
            <a:pPr marL="179999" lvl="0" indent="-244475">
              <a:spcBef>
                <a:spcPts val="0"/>
              </a:spcBef>
              <a:buSzPts val="2500"/>
              <a:buFont typeface="Nunito"/>
              <a:buChar char="•"/>
            </a:pPr>
            <a:endParaRPr lang="en-GB" sz="2500" dirty="0">
              <a:latin typeface="Nunito"/>
              <a:ea typeface="Nunito"/>
              <a:cs typeface="Nunito"/>
              <a:sym typeface="Nunito"/>
            </a:endParaRPr>
          </a:p>
          <a:p>
            <a:pPr marL="179999" lvl="0" indent="-244475">
              <a:spcBef>
                <a:spcPts val="0"/>
              </a:spcBef>
              <a:buSzPts val="2500"/>
              <a:buFont typeface="Nunito"/>
              <a:buChar char="•"/>
            </a:pPr>
            <a:r>
              <a:rPr lang="en-GB" sz="2500" dirty="0">
                <a:latin typeface="Nunito"/>
                <a:ea typeface="Nunito"/>
                <a:cs typeface="Nunito"/>
                <a:sym typeface="Nunito"/>
              </a:rPr>
              <a:t>A new tool for problem solving</a:t>
            </a:r>
          </a:p>
          <a:p>
            <a:pPr marL="179999" lvl="0" indent="-244475">
              <a:spcBef>
                <a:spcPts val="0"/>
              </a:spcBef>
              <a:buSzPts val="2500"/>
              <a:buFont typeface="Nunito"/>
              <a:buChar char="•"/>
            </a:pPr>
            <a:endParaRPr lang="en-GB" sz="2500" dirty="0">
              <a:latin typeface="Nunito"/>
              <a:ea typeface="Nunito"/>
              <a:cs typeface="Nunito"/>
              <a:sym typeface="Nunito"/>
            </a:endParaRPr>
          </a:p>
          <a:p>
            <a:pPr marL="179999" lvl="0" indent="-244475">
              <a:spcBef>
                <a:spcPts val="0"/>
              </a:spcBef>
              <a:buSzPts val="2500"/>
              <a:buFont typeface="Nunito"/>
              <a:buChar char="•"/>
            </a:pPr>
            <a:r>
              <a:rPr lang="en-GB" sz="2500" dirty="0">
                <a:latin typeface="Nunito"/>
                <a:ea typeface="Nunito"/>
                <a:cs typeface="Nunito"/>
                <a:sym typeface="Nunito"/>
              </a:rPr>
              <a:t>The risks of </a:t>
            </a:r>
            <a:r>
              <a:rPr lang="en-GB" sz="2500" dirty="0" err="1">
                <a:latin typeface="Nunito"/>
                <a:ea typeface="Nunito"/>
                <a:cs typeface="Nunito"/>
                <a:sym typeface="Nunito"/>
              </a:rPr>
              <a:t>bioerrorism</a:t>
            </a:r>
            <a:r>
              <a:rPr lang="en-GB" sz="2500" dirty="0">
                <a:latin typeface="Nunito"/>
                <a:ea typeface="Nunito"/>
                <a:cs typeface="Nunito"/>
                <a:sym typeface="Nunito"/>
              </a:rPr>
              <a:t> and bioterrorism</a:t>
            </a:r>
          </a:p>
          <a:p>
            <a:pPr marL="179999" lvl="0" indent="-244475">
              <a:spcBef>
                <a:spcPts val="0"/>
              </a:spcBef>
              <a:buSzPts val="2500"/>
              <a:buFont typeface="Nunito"/>
              <a:buChar char="•"/>
            </a:pPr>
            <a:endParaRPr lang="en-GB" sz="2500" dirty="0">
              <a:latin typeface="Nunito"/>
              <a:ea typeface="Nunito"/>
              <a:cs typeface="Nunito"/>
              <a:sym typeface="Nunito"/>
            </a:endParaRPr>
          </a:p>
          <a:p>
            <a:pPr marL="179999" lvl="0" indent="-244475">
              <a:spcBef>
                <a:spcPts val="0"/>
              </a:spcBef>
              <a:buSzPts val="2500"/>
              <a:buFont typeface="Nunito"/>
              <a:buChar char="•"/>
            </a:pPr>
            <a:r>
              <a:rPr lang="en-GB" sz="2500" dirty="0">
                <a:latin typeface="Nunito"/>
                <a:ea typeface="Nunito"/>
                <a:cs typeface="Nunito"/>
                <a:sym typeface="Nunito"/>
              </a:rPr>
              <a:t>Biological weapons </a:t>
            </a:r>
            <a:endParaRPr lang="cs-CZ" sz="2500" dirty="0" smtClean="0">
              <a:latin typeface="Nunito"/>
              <a:ea typeface="Nunito"/>
              <a:cs typeface="Nunito"/>
              <a:sym typeface="Nunito"/>
            </a:endParaRP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SzPts val="2500"/>
              <a:buNone/>
            </a:pPr>
            <a:r>
              <a:rPr lang="cs-CZ" sz="2500" dirty="0">
                <a:latin typeface="Nunito"/>
                <a:ea typeface="Nunito"/>
                <a:cs typeface="Nunito"/>
                <a:sym typeface="Nunito"/>
              </a:rPr>
              <a:t>	</a:t>
            </a:r>
            <a:r>
              <a:rPr lang="en-GB" sz="2500" dirty="0" smtClean="0">
                <a:latin typeface="Nunito"/>
                <a:ea typeface="Nunito"/>
                <a:cs typeface="Nunito"/>
                <a:sym typeface="Nunito"/>
              </a:rPr>
              <a:t>- </a:t>
            </a:r>
            <a:r>
              <a:rPr lang="en-GB" sz="2500" dirty="0">
                <a:latin typeface="Nunito"/>
                <a:ea typeface="Nunito"/>
                <a:cs typeface="Nunito"/>
                <a:sym typeface="Nunito"/>
              </a:rPr>
              <a:t>Resurrecting eradicated diseases </a:t>
            </a:r>
          </a:p>
        </p:txBody>
      </p:sp>
      <p:pic>
        <p:nvPicPr>
          <p:cNvPr id="267" name="Google Shape;267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32400" y="509262"/>
            <a:ext cx="940501" cy="81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4"/>
          <p:cNvSpPr txBox="1">
            <a:spLocks noGrp="1"/>
          </p:cNvSpPr>
          <p:nvPr>
            <p:ph type="title"/>
          </p:nvPr>
        </p:nvSpPr>
        <p:spPr>
          <a:xfrm>
            <a:off x="838200" y="652700"/>
            <a:ext cx="82542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SzPts val="4400"/>
            </a:pPr>
            <a:r>
              <a:rPr lang="en-GB" sz="4100" dirty="0">
                <a:latin typeface="Century Gothic"/>
                <a:ea typeface="Century Gothic"/>
                <a:cs typeface="Century Gothic"/>
                <a:sym typeface="Century Gothic"/>
              </a:rPr>
              <a:t>GFP or why we light up organisms</a:t>
            </a:r>
            <a:endParaRPr sz="4100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3" name="Google Shape;273;p24"/>
          <p:cNvSpPr txBox="1">
            <a:spLocks noGrp="1"/>
          </p:cNvSpPr>
          <p:nvPr>
            <p:ph type="body" idx="1"/>
          </p:nvPr>
        </p:nvSpPr>
        <p:spPr>
          <a:xfrm>
            <a:off x="621631" y="2728064"/>
            <a:ext cx="7126706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buSzPts val="2800"/>
              <a:buNone/>
            </a:pPr>
            <a:r>
              <a:rPr lang="en-GB" dirty="0">
                <a:latin typeface="Nunito"/>
                <a:ea typeface="Nunito"/>
                <a:cs typeface="Nunito"/>
                <a:sym typeface="Nunito"/>
              </a:rPr>
              <a:t>GFP - a small, easily detectable, non-toxic protein.</a:t>
            </a: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SzPts val="2800"/>
              <a:buNone/>
            </a:pPr>
            <a:endParaRPr lang="en-GB" dirty="0">
              <a:latin typeface="Nunito"/>
              <a:ea typeface="Nunito"/>
              <a:cs typeface="Nunito"/>
              <a:sym typeface="Nunito"/>
            </a:endParaRPr>
          </a:p>
          <a:p>
            <a:pPr marL="342900">
              <a:lnSpc>
                <a:spcPct val="115000"/>
              </a:lnSpc>
              <a:spcBef>
                <a:spcPts val="0"/>
              </a:spcBef>
              <a:buSzPts val="2800"/>
            </a:pPr>
            <a:r>
              <a:rPr lang="en-GB" dirty="0" smtClean="0">
                <a:latin typeface="Nunito"/>
                <a:ea typeface="Nunito"/>
                <a:cs typeface="Nunito"/>
                <a:sym typeface="Nunito"/>
              </a:rPr>
              <a:t>Determines </a:t>
            </a:r>
            <a:r>
              <a:rPr lang="en-GB" dirty="0">
                <a:latin typeface="Nunito"/>
                <a:ea typeface="Nunito"/>
                <a:cs typeface="Nunito"/>
                <a:sym typeface="Nunito"/>
              </a:rPr>
              <a:t>how and where other </a:t>
            </a:r>
            <a:r>
              <a:rPr lang="cs-CZ" dirty="0" smtClean="0">
                <a:latin typeface="Nunito"/>
                <a:ea typeface="Nunito"/>
                <a:cs typeface="Nunito"/>
                <a:sym typeface="Nunito"/>
              </a:rPr>
              <a:t>   </a:t>
            </a:r>
            <a:r>
              <a:rPr lang="en-GB" dirty="0" smtClean="0">
                <a:latin typeface="Nunito"/>
                <a:ea typeface="Nunito"/>
                <a:cs typeface="Nunito"/>
                <a:sym typeface="Nunito"/>
              </a:rPr>
              <a:t>proteins form</a:t>
            </a:r>
            <a:endParaRPr lang="en-GB" dirty="0">
              <a:latin typeface="Nunito"/>
              <a:ea typeface="Nunito"/>
              <a:cs typeface="Nunito"/>
              <a:sym typeface="Nunito"/>
            </a:endParaRPr>
          </a:p>
          <a:p>
            <a:pPr marL="342900">
              <a:lnSpc>
                <a:spcPct val="115000"/>
              </a:lnSpc>
              <a:spcBef>
                <a:spcPts val="0"/>
              </a:spcBef>
              <a:buSzPts val="2800"/>
            </a:pPr>
            <a:r>
              <a:rPr lang="en-GB" dirty="0" smtClean="0">
                <a:latin typeface="Nunito"/>
                <a:ea typeface="Nunito"/>
                <a:cs typeface="Nunito"/>
                <a:sym typeface="Nunito"/>
              </a:rPr>
              <a:t>Reveals </a:t>
            </a:r>
            <a:r>
              <a:rPr lang="en-GB" dirty="0">
                <a:latin typeface="Nunito"/>
                <a:ea typeface="Nunito"/>
                <a:cs typeface="Nunito"/>
                <a:sym typeface="Nunito"/>
              </a:rPr>
              <a:t>interactions between proteins</a:t>
            </a:r>
          </a:p>
          <a:p>
            <a:pPr marL="342900">
              <a:lnSpc>
                <a:spcPct val="115000"/>
              </a:lnSpc>
              <a:spcBef>
                <a:spcPts val="0"/>
              </a:spcBef>
              <a:buSzPts val="2800"/>
            </a:pPr>
            <a:r>
              <a:rPr lang="en-GB" dirty="0" smtClean="0">
                <a:latin typeface="Nunito"/>
                <a:ea typeface="Nunito"/>
                <a:cs typeface="Nunito"/>
                <a:sym typeface="Nunito"/>
              </a:rPr>
              <a:t>Can </a:t>
            </a:r>
            <a:r>
              <a:rPr lang="en-GB" dirty="0">
                <a:latin typeface="Nunito"/>
                <a:ea typeface="Nunito"/>
                <a:cs typeface="Nunito"/>
                <a:sym typeface="Nunito"/>
              </a:rPr>
              <a:t>track cancer</a:t>
            </a:r>
          </a:p>
          <a:p>
            <a:pPr marL="2286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 dirty="0"/>
          </a:p>
        </p:txBody>
      </p:sp>
      <p:pic>
        <p:nvPicPr>
          <p:cNvPr id="274" name="Google Shape;274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2400" y="509262"/>
            <a:ext cx="940501" cy="81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45517" y="437337"/>
            <a:ext cx="3627384" cy="3167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45517" y="3752192"/>
            <a:ext cx="3627384" cy="27288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SzPts val="4400"/>
            </a:pPr>
            <a:r>
              <a:rPr lang="en-GB" dirty="0">
                <a:latin typeface="Century Gothic"/>
                <a:ea typeface="Century Gothic"/>
                <a:cs typeface="Century Gothic"/>
                <a:sym typeface="Century Gothic"/>
              </a:rPr>
              <a:t>How do we </a:t>
            </a:r>
            <a:r>
              <a:rPr lang="cs-CZ" dirty="0" smtClean="0">
                <a:latin typeface="Century Gothic"/>
                <a:ea typeface="Century Gothic"/>
                <a:cs typeface="Century Gothic"/>
                <a:sym typeface="Century Gothic"/>
              </a:rPr>
              <a:t>design </a:t>
            </a:r>
            <a:r>
              <a:rPr lang="en-GB" dirty="0" smtClean="0">
                <a:latin typeface="Century Gothic"/>
                <a:ea typeface="Century Gothic"/>
                <a:cs typeface="Century Gothic"/>
                <a:sym typeface="Century Gothic"/>
              </a:rPr>
              <a:t>DNA</a:t>
            </a:r>
            <a:r>
              <a:rPr lang="en-GB" dirty="0"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2" name="Google Shape;282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283" name="Google Shape;28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200" y="2190700"/>
            <a:ext cx="5250732" cy="362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53652" y="2190700"/>
            <a:ext cx="5100150" cy="362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459;p52">
            <a:extLst>
              <a:ext uri="{FF2B5EF4-FFF2-40B4-BE49-F238E27FC236}">
                <a16:creationId xmlns:a16="http://schemas.microsoft.com/office/drawing/2014/main" xmlns="" id="{8742FD85-5A18-4EE4-9F21-267314F24B4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32400" y="509262"/>
            <a:ext cx="940501" cy="81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sz="4200" b="1" dirty="0" err="1" smtClean="0">
                <a:latin typeface="Century Gothic"/>
                <a:ea typeface="Century Gothic"/>
                <a:cs typeface="Century Gothic"/>
                <a:sym typeface="Century Gothic"/>
              </a:rPr>
              <a:t>Medicine</a:t>
            </a:r>
            <a:endParaRPr sz="4200" b="1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0" name="Google Shape;290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8055000" cy="43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73050">
              <a:lnSpc>
                <a:spcPct val="115000"/>
              </a:lnSpc>
              <a:spcBef>
                <a:spcPts val="1200"/>
              </a:spcBef>
              <a:buClr>
                <a:srgbClr val="000000"/>
              </a:buClr>
              <a:buSzPts val="2500"/>
              <a:buFont typeface="Nunito"/>
              <a:buChar char="•"/>
            </a:pPr>
            <a:r>
              <a:rPr lang="en-GB" sz="25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Easy to obtain high purity pharmaceuticals</a:t>
            </a:r>
          </a:p>
          <a:p>
            <a:pPr marL="228600" lvl="0" indent="-273050">
              <a:lnSpc>
                <a:spcPct val="115000"/>
              </a:lnSpc>
              <a:spcBef>
                <a:spcPts val="1200"/>
              </a:spcBef>
              <a:buClr>
                <a:srgbClr val="000000"/>
              </a:buClr>
              <a:buSzPts val="2500"/>
              <a:buFont typeface="Nunito"/>
              <a:buChar char="•"/>
            </a:pPr>
            <a:r>
              <a:rPr lang="en-GB" sz="25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Treatment of the cause (hereditary diseases, gene therapy)</a:t>
            </a:r>
          </a:p>
          <a:p>
            <a:pPr marL="228600" lvl="0" indent="-273050">
              <a:lnSpc>
                <a:spcPct val="115000"/>
              </a:lnSpc>
              <a:spcBef>
                <a:spcPts val="1200"/>
              </a:spcBef>
              <a:buClr>
                <a:srgbClr val="000000"/>
              </a:buClr>
              <a:buSzPts val="2500"/>
              <a:buFont typeface="Nunito"/>
              <a:buChar char="•"/>
            </a:pPr>
            <a:r>
              <a:rPr lang="en-GB" sz="25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New approaches and options for the treatment of incurable </a:t>
            </a:r>
            <a:r>
              <a:rPr lang="en-GB" sz="2500" dirty="0" smtClean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diseases</a:t>
            </a:r>
            <a:endParaRPr lang="cs-CZ" sz="2500" dirty="0" smtClean="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>
              <a:lnSpc>
                <a:spcPct val="115000"/>
              </a:lnSpc>
              <a:spcBef>
                <a:spcPts val="1200"/>
              </a:spcBef>
              <a:buClr>
                <a:srgbClr val="000000"/>
              </a:buClr>
              <a:buSzPts val="2500"/>
              <a:buNone/>
            </a:pPr>
            <a:endParaRPr sz="2500" i="0" u="none" strike="noStrike" dirty="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228600" lvl="0" indent="-273050">
              <a:lnSpc>
                <a:spcPct val="115000"/>
              </a:lnSpc>
              <a:spcBef>
                <a:spcPts val="1200"/>
              </a:spcBef>
              <a:buClr>
                <a:srgbClr val="000000"/>
              </a:buClr>
              <a:buSzPts val="2500"/>
              <a:buFont typeface="Nunito"/>
              <a:buChar char="•"/>
            </a:pPr>
            <a:r>
              <a:rPr lang="en-GB" sz="25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Ethically problematic</a:t>
            </a:r>
          </a:p>
          <a:p>
            <a:pPr marL="228600" lvl="0" indent="-273050">
              <a:lnSpc>
                <a:spcPct val="115000"/>
              </a:lnSpc>
              <a:spcBef>
                <a:spcPts val="1200"/>
              </a:spcBef>
              <a:buClr>
                <a:srgbClr val="000000"/>
              </a:buClr>
              <a:buSzPts val="2500"/>
              <a:buFont typeface="Nunito"/>
              <a:buChar char="•"/>
            </a:pPr>
            <a:r>
              <a:rPr lang="en-GB" sz="25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Where is the line?</a:t>
            </a:r>
            <a:endParaRPr dirty="0"/>
          </a:p>
        </p:txBody>
      </p:sp>
      <p:pic>
        <p:nvPicPr>
          <p:cNvPr id="291" name="Google Shape;291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2400" y="509262"/>
            <a:ext cx="940501" cy="81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27"/>
          <p:cNvPicPr preferRelativeResize="0"/>
          <p:nvPr/>
        </p:nvPicPr>
        <p:blipFill rotWithShape="1">
          <a:blip r:embed="rId4">
            <a:alphaModFix/>
          </a:blip>
          <a:srcRect l="36209" t="51291" r="36390" b="6772"/>
          <a:stretch/>
        </p:blipFill>
        <p:spPr>
          <a:xfrm>
            <a:off x="7388950" y="2472074"/>
            <a:ext cx="4913674" cy="4230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8"/>
          <p:cNvSpPr txBox="1">
            <a:spLocks noGrp="1"/>
          </p:cNvSpPr>
          <p:nvPr>
            <p:ph type="title"/>
          </p:nvPr>
        </p:nvSpPr>
        <p:spPr>
          <a:xfrm>
            <a:off x="838200" y="57743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dirty="0">
                <a:latin typeface="Century Gothic"/>
                <a:ea typeface="Century Gothic"/>
                <a:cs typeface="Century Gothic"/>
                <a:sym typeface="Century Gothic"/>
              </a:rPr>
              <a:t>Insulin</a:t>
            </a:r>
            <a:endParaRPr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9DDA3397-BFC9-4945-B158-0ADCC8250304}"/>
              </a:ext>
            </a:extLst>
          </p:cNvPr>
          <p:cNvSpPr txBox="1"/>
          <p:nvPr/>
        </p:nvSpPr>
        <p:spPr>
          <a:xfrm>
            <a:off x="254186" y="1698580"/>
            <a:ext cx="8187559" cy="34901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457200">
              <a:lnSpc>
                <a:spcPct val="115000"/>
              </a:lnSpc>
              <a:buClrTx/>
              <a:buSzPct val="84000"/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dk1"/>
                </a:solidFill>
                <a:latin typeface="Nunito" pitchFamily="2" charset="-18"/>
              </a:rPr>
              <a:t>Pancreatic hormone</a:t>
            </a:r>
          </a:p>
          <a:p>
            <a:pPr marL="571500" lvl="0" indent="-457200">
              <a:lnSpc>
                <a:spcPct val="115000"/>
              </a:lnSpc>
              <a:buClrTx/>
              <a:buSzPct val="84000"/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dk1"/>
                </a:solidFill>
                <a:latin typeface="Nunito" pitchFamily="2" charset="-18"/>
              </a:rPr>
              <a:t>Blood glucose regulation</a:t>
            </a:r>
          </a:p>
          <a:p>
            <a:pPr marL="571500" lvl="0" indent="-457200">
              <a:lnSpc>
                <a:spcPct val="115000"/>
              </a:lnSpc>
              <a:buClrTx/>
              <a:buSzPct val="84000"/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dk1"/>
                </a:solidFill>
                <a:latin typeface="Nunito" pitchFamily="2" charset="-18"/>
              </a:rPr>
              <a:t>Treatment of </a:t>
            </a:r>
            <a:r>
              <a:rPr lang="en-GB" sz="2400" dirty="0" smtClean="0">
                <a:solidFill>
                  <a:schemeClr val="dk1"/>
                </a:solidFill>
                <a:latin typeface="Nunito" pitchFamily="2" charset="-18"/>
              </a:rPr>
              <a:t>diabetes </a:t>
            </a:r>
            <a:r>
              <a:rPr lang="en-GB" sz="2400" dirty="0">
                <a:solidFill>
                  <a:schemeClr val="dk1"/>
                </a:solidFill>
                <a:latin typeface="Nunito" pitchFamily="2" charset="-18"/>
              </a:rPr>
              <a:t>mellitus</a:t>
            </a:r>
            <a:r>
              <a:rPr lang="cs-CZ" sz="2400" dirty="0" smtClean="0">
                <a:solidFill>
                  <a:schemeClr val="dk1"/>
                </a:solidFill>
                <a:latin typeface="Nunito" pitchFamily="2" charset="-18"/>
                <a:sym typeface="Arial"/>
              </a:rPr>
              <a:t/>
            </a:r>
            <a:br>
              <a:rPr lang="cs-CZ" sz="2400" dirty="0" smtClean="0">
                <a:solidFill>
                  <a:schemeClr val="dk1"/>
                </a:solidFill>
                <a:latin typeface="Nunito" pitchFamily="2" charset="-18"/>
                <a:sym typeface="Arial"/>
              </a:rPr>
            </a:br>
            <a:r>
              <a:rPr lang="cs-CZ" sz="2400" dirty="0" smtClean="0">
                <a:solidFill>
                  <a:schemeClr val="dk1"/>
                </a:solidFill>
                <a:latin typeface="Nunito" pitchFamily="2" charset="-18"/>
                <a:sym typeface="Arial"/>
              </a:rPr>
              <a:t/>
            </a:r>
            <a:br>
              <a:rPr lang="cs-CZ" sz="2400" dirty="0" smtClean="0">
                <a:solidFill>
                  <a:schemeClr val="dk1"/>
                </a:solidFill>
                <a:latin typeface="Nunito" pitchFamily="2" charset="-18"/>
                <a:sym typeface="Arial"/>
              </a:rPr>
            </a:br>
            <a:r>
              <a:rPr lang="cs-CZ" sz="2400" dirty="0" smtClean="0">
                <a:solidFill>
                  <a:schemeClr val="dk1"/>
                </a:solidFill>
                <a:latin typeface="Nunito" pitchFamily="2" charset="-18"/>
                <a:sym typeface="Arial"/>
              </a:rPr>
              <a:t/>
            </a:r>
            <a:br>
              <a:rPr lang="cs-CZ" sz="2400" dirty="0" smtClean="0">
                <a:solidFill>
                  <a:schemeClr val="dk1"/>
                </a:solidFill>
                <a:latin typeface="Nunito" pitchFamily="2" charset="-18"/>
                <a:sym typeface="Arial"/>
              </a:rPr>
            </a:br>
            <a:endParaRPr lang="cs-CZ" sz="2400" dirty="0" smtClean="0">
              <a:solidFill>
                <a:schemeClr val="dk1"/>
              </a:solidFill>
              <a:latin typeface="Nunito" pitchFamily="2" charset="-18"/>
              <a:sym typeface="Arial"/>
            </a:endParaRPr>
          </a:p>
          <a:p>
            <a:pPr marL="571500" lvl="0" indent="-457200">
              <a:lnSpc>
                <a:spcPct val="115000"/>
              </a:lnSpc>
              <a:buClrTx/>
              <a:buSzPct val="84000"/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dk1"/>
                </a:solidFill>
                <a:latin typeface="Nunito" pitchFamily="2" charset="-18"/>
              </a:rPr>
              <a:t>Production by </a:t>
            </a:r>
            <a:r>
              <a:rPr lang="en-GB" sz="2400" dirty="0" smtClean="0">
                <a:solidFill>
                  <a:schemeClr val="dk1"/>
                </a:solidFill>
                <a:latin typeface="Nunito" pitchFamily="2" charset="-18"/>
              </a:rPr>
              <a:t>GMOs</a:t>
            </a:r>
            <a:endParaRPr lang="cs-CZ" sz="2400" dirty="0" smtClean="0">
              <a:solidFill>
                <a:schemeClr val="dk1"/>
              </a:solidFill>
              <a:latin typeface="Nunito" pitchFamily="2" charset="-18"/>
            </a:endParaRPr>
          </a:p>
          <a:p>
            <a:pPr marL="114300" lvl="0">
              <a:lnSpc>
                <a:spcPct val="115000"/>
              </a:lnSpc>
              <a:buClrTx/>
              <a:buSzPct val="84000"/>
            </a:pPr>
            <a:r>
              <a:rPr lang="cs-CZ" sz="2400" dirty="0">
                <a:solidFill>
                  <a:schemeClr val="dk1"/>
                </a:solidFill>
                <a:latin typeface="Nunito" pitchFamily="2" charset="-18"/>
              </a:rPr>
              <a:t>	</a:t>
            </a:r>
            <a:r>
              <a:rPr lang="cs-CZ" sz="2400" dirty="0" smtClean="0">
                <a:solidFill>
                  <a:schemeClr val="dk1"/>
                </a:solidFill>
                <a:latin typeface="Nunito" pitchFamily="2" charset="-18"/>
              </a:rPr>
              <a:t>	</a:t>
            </a:r>
            <a:r>
              <a:rPr lang="en-GB" sz="2400" dirty="0" smtClean="0">
                <a:solidFill>
                  <a:schemeClr val="dk1"/>
                </a:solidFill>
                <a:latin typeface="Nunito" pitchFamily="2" charset="-18"/>
              </a:rPr>
              <a:t> </a:t>
            </a:r>
            <a:r>
              <a:rPr lang="en-GB" sz="2400" dirty="0">
                <a:solidFill>
                  <a:schemeClr val="dk1"/>
                </a:solidFill>
                <a:latin typeface="Nunito" pitchFamily="2" charset="-18"/>
              </a:rPr>
              <a:t>since the 1980s</a:t>
            </a:r>
            <a:endParaRPr lang="cs-CZ" sz="2400" dirty="0">
              <a:latin typeface="Nunito" pitchFamily="2" charset="-18"/>
            </a:endParaRPr>
          </a:p>
        </p:txBody>
      </p:sp>
      <p:pic>
        <p:nvPicPr>
          <p:cNvPr id="10" name="Google Shape;459;p52">
            <a:extLst>
              <a:ext uri="{FF2B5EF4-FFF2-40B4-BE49-F238E27FC236}">
                <a16:creationId xmlns:a16="http://schemas.microsoft.com/office/drawing/2014/main" xmlns="" id="{0C97D8CF-EB06-4857-8E92-F4AA207ADBE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2400" y="509262"/>
            <a:ext cx="940501" cy="81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8B41C7FD-5DAC-42CA-9500-5D6CA24773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1101" y="1325312"/>
            <a:ext cx="7920899" cy="55326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"/>
          <p:cNvSpPr txBox="1">
            <a:spLocks noGrp="1"/>
          </p:cNvSpPr>
          <p:nvPr>
            <p:ph type="title"/>
          </p:nvPr>
        </p:nvSpPr>
        <p:spPr>
          <a:xfrm>
            <a:off x="838200" y="1013257"/>
            <a:ext cx="10515600" cy="754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071449"/>
              </a:buClr>
              <a:buSzPts val="4400"/>
            </a:pPr>
            <a:r>
              <a:rPr lang="en-GB" dirty="0">
                <a:latin typeface="Century Gothic" panose="020B0502020202020204" pitchFamily="34" charset="0"/>
              </a:rPr>
              <a:t>Who supports us</a:t>
            </a:r>
            <a:endParaRPr dirty="0">
              <a:latin typeface="Century Gothic" panose="020B0502020202020204" pitchFamily="34" charset="0"/>
            </a:endParaRPr>
          </a:p>
        </p:txBody>
      </p:sp>
      <p:sp>
        <p:nvSpPr>
          <p:cNvPr id="100" name="Google Shape;100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>
              <a:latin typeface="Levenim MT"/>
              <a:ea typeface="Levenim MT"/>
              <a:cs typeface="Levenim MT"/>
              <a:sym typeface="Levenim MT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>
              <a:latin typeface="Gill Sans"/>
              <a:ea typeface="Gill Sans"/>
              <a:cs typeface="Gill Sans"/>
              <a:sym typeface="Gill Sans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3" name="Google Shape;71;p2">
            <a:extLst>
              <a:ext uri="{FF2B5EF4-FFF2-40B4-BE49-F238E27FC236}">
                <a16:creationId xmlns:a16="http://schemas.microsoft.com/office/drawing/2014/main" xmlns="" id="{12D7E7E1-59C5-468D-92DD-09D28FC42CC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9835" b="12999"/>
          <a:stretch/>
        </p:blipFill>
        <p:spPr>
          <a:xfrm>
            <a:off x="5486194" y="671066"/>
            <a:ext cx="1942400" cy="1498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63;p2" descr="A picture containing clock&#10;&#10;Description automatically generated">
            <a:extLst>
              <a:ext uri="{FF2B5EF4-FFF2-40B4-BE49-F238E27FC236}">
                <a16:creationId xmlns:a16="http://schemas.microsoft.com/office/drawing/2014/main" xmlns="" id="{00BFD03B-C244-45C9-9BD1-5DBE17ADC4D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2472" t="26455" r="12133" b="27994"/>
          <a:stretch/>
        </p:blipFill>
        <p:spPr>
          <a:xfrm>
            <a:off x="8718396" y="4182394"/>
            <a:ext cx="2127899" cy="703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64;p2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92BBF4FB-5EA6-4524-B52B-5D293B70181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8637" y="5463585"/>
            <a:ext cx="5167351" cy="667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65;p2" descr="A close up of a logo&#10;&#10;Description automatically generated">
            <a:extLst>
              <a:ext uri="{FF2B5EF4-FFF2-40B4-BE49-F238E27FC236}">
                <a16:creationId xmlns:a16="http://schemas.microsoft.com/office/drawing/2014/main" xmlns="" id="{B0846ED2-7F86-4EEC-847A-9D112B4355C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37981" b="36993"/>
          <a:stretch/>
        </p:blipFill>
        <p:spPr>
          <a:xfrm>
            <a:off x="7852911" y="5466041"/>
            <a:ext cx="3037135" cy="760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66;p2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686002C2-ACC7-4560-BD51-E8B2FDD91A9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892348" y="671066"/>
            <a:ext cx="2997698" cy="1498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67;p2" descr="A close up of a sign&#10;&#10;Description automatically generated">
            <a:extLst>
              <a:ext uri="{FF2B5EF4-FFF2-40B4-BE49-F238E27FC236}">
                <a16:creationId xmlns:a16="http://schemas.microsoft.com/office/drawing/2014/main" xmlns="" id="{4CCD17B2-1241-4DD9-9CB8-C9B4475322E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b="5276"/>
          <a:stretch/>
        </p:blipFill>
        <p:spPr>
          <a:xfrm>
            <a:off x="1008637" y="4182394"/>
            <a:ext cx="2464969" cy="703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68;p2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BC41C250-60B5-44C6-B575-5E09791945A4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629282" y="4182394"/>
            <a:ext cx="2220836" cy="703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69;p2">
            <a:extLst>
              <a:ext uri="{FF2B5EF4-FFF2-40B4-BE49-F238E27FC236}">
                <a16:creationId xmlns:a16="http://schemas.microsoft.com/office/drawing/2014/main" xmlns="" id="{9AD500A6-1FA1-43CD-B5ED-2EC04A6F3935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7668" t="33138" r="6876" b="34148"/>
          <a:stretch/>
        </p:blipFill>
        <p:spPr>
          <a:xfrm>
            <a:off x="1008637" y="2681293"/>
            <a:ext cx="4116163" cy="898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70;p2">
            <a:extLst>
              <a:ext uri="{FF2B5EF4-FFF2-40B4-BE49-F238E27FC236}">
                <a16:creationId xmlns:a16="http://schemas.microsoft.com/office/drawing/2014/main" xmlns="" id="{6CACC9F6-E569-4094-B9E1-F25D4AE97457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r="48029" b="60532"/>
          <a:stretch/>
        </p:blipFill>
        <p:spPr>
          <a:xfrm>
            <a:off x="6632931" y="2681293"/>
            <a:ext cx="4257115" cy="8984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9"/>
          <p:cNvSpPr txBox="1">
            <a:spLocks noGrp="1"/>
          </p:cNvSpPr>
          <p:nvPr>
            <p:ph type="title"/>
          </p:nvPr>
        </p:nvSpPr>
        <p:spPr>
          <a:xfrm>
            <a:off x="650913" y="36669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ctr">
              <a:buSzPts val="4400"/>
            </a:pPr>
            <a:r>
              <a:rPr lang="cs-CZ" dirty="0" err="1">
                <a:latin typeface="Century Gothic"/>
                <a:ea typeface="Century Gothic"/>
                <a:cs typeface="Century Gothic"/>
                <a:sym typeface="Century Gothic"/>
              </a:rPr>
              <a:t>Recombinant</a:t>
            </a:r>
            <a:r>
              <a:rPr lang="cs-CZ" dirty="0">
                <a:latin typeface="Century Gothic"/>
                <a:ea typeface="Century Gothic"/>
                <a:cs typeface="Century Gothic"/>
                <a:sym typeface="Century Gothic"/>
              </a:rPr>
              <a:t> and gene </a:t>
            </a:r>
            <a:r>
              <a:rPr lang="cs-CZ" dirty="0" err="1">
                <a:latin typeface="Century Gothic"/>
                <a:ea typeface="Century Gothic"/>
                <a:cs typeface="Century Gothic"/>
                <a:sym typeface="Century Gothic"/>
              </a:rPr>
              <a:t>vaccines</a:t>
            </a:r>
            <a:endParaRPr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4" name="Google Shape;304;p29"/>
          <p:cNvSpPr txBox="1">
            <a:spLocks noGrp="1"/>
          </p:cNvSpPr>
          <p:nvPr>
            <p:ph type="body" idx="1"/>
          </p:nvPr>
        </p:nvSpPr>
        <p:spPr>
          <a:xfrm>
            <a:off x="988144" y="5934429"/>
            <a:ext cx="663465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cs-CZ" sz="2400" dirty="0" err="1">
                <a:latin typeface="Nunito" pitchFamily="2" charset="-18"/>
              </a:rPr>
              <a:t>Recombinant</a:t>
            </a:r>
            <a:r>
              <a:rPr lang="cs-CZ" sz="2400" dirty="0">
                <a:latin typeface="Nunito" pitchFamily="2" charset="-18"/>
              </a:rPr>
              <a:t>: Hepatitis B</a:t>
            </a:r>
            <a:endParaRPr dirty="0"/>
          </a:p>
        </p:txBody>
      </p:sp>
      <p:sp>
        <p:nvSpPr>
          <p:cNvPr id="5" name="Google Shape;304;p29">
            <a:extLst>
              <a:ext uri="{FF2B5EF4-FFF2-40B4-BE49-F238E27FC236}">
                <a16:creationId xmlns:a16="http://schemas.microsoft.com/office/drawing/2014/main" xmlns="" id="{CD7529D9-E643-4610-9CBC-28647611E847}"/>
              </a:ext>
            </a:extLst>
          </p:cNvPr>
          <p:cNvSpPr txBox="1">
            <a:spLocks/>
          </p:cNvSpPr>
          <p:nvPr/>
        </p:nvSpPr>
        <p:spPr>
          <a:xfrm>
            <a:off x="6821617" y="5926007"/>
            <a:ext cx="3521210" cy="678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cs-CZ" sz="2400" dirty="0" err="1" smtClean="0">
                <a:latin typeface="Nunito" pitchFamily="2" charset="-18"/>
              </a:rPr>
              <a:t>Genes</a:t>
            </a:r>
            <a:r>
              <a:rPr lang="cs-CZ" sz="2400" dirty="0" smtClean="0">
                <a:latin typeface="Nunito" pitchFamily="2" charset="-18"/>
              </a:rPr>
              <a:t>: </a:t>
            </a:r>
            <a:r>
              <a:rPr lang="cs-CZ" sz="2400" dirty="0">
                <a:latin typeface="Nunito" pitchFamily="2" charset="-18"/>
              </a:rPr>
              <a:t>Covid-19</a:t>
            </a:r>
            <a:endParaRPr lang="cs-CZ" dirty="0"/>
          </a:p>
        </p:txBody>
      </p:sp>
      <p:pic>
        <p:nvPicPr>
          <p:cNvPr id="12" name="Google Shape;459;p52">
            <a:extLst>
              <a:ext uri="{FF2B5EF4-FFF2-40B4-BE49-F238E27FC236}">
                <a16:creationId xmlns:a16="http://schemas.microsoft.com/office/drawing/2014/main" xmlns="" id="{94BF0AE8-CC08-4998-BE8C-A807BEAB1B6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53749" y="528408"/>
            <a:ext cx="800101" cy="708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8" name="Picture 2" descr="https://lh6.googleusercontent.com/BSyUdqq-IkexblKi4H5tljbnNJzV4PIO377bHrCcwvnkErDEiRuu_6cGOydz3hF9vOWu9Mzze_dxw6LqlhjE_OZh3-1_H_C4uaOpoiphaFKtVCpPSNmDLjVqVZeYQurAAsMqCvo=s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38"/>
          <a:stretch/>
        </p:blipFill>
        <p:spPr bwMode="auto">
          <a:xfrm>
            <a:off x="1236837" y="1029474"/>
            <a:ext cx="3604986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lh5.googleusercontent.com/I8hsmzZemt-AXj-toE9R_dZsGKyEZjW0-MJ_UdvtqvWJud0BedCo6H_TxEUfGLIlTUMHgIwk9ZLpaZPXqDMLP5ZvEkJOGPJ0mXxdkTOwviva2ZFbigJk53Ma5lwvbv4HurjR6UE=s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89"/>
          <a:stretch/>
        </p:blipFill>
        <p:spPr bwMode="auto">
          <a:xfrm>
            <a:off x="6245775" y="1293343"/>
            <a:ext cx="4337281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1"/>
          <p:cNvSpPr txBox="1">
            <a:spLocks noGrp="1"/>
          </p:cNvSpPr>
          <p:nvPr>
            <p:ph type="title"/>
          </p:nvPr>
        </p:nvSpPr>
        <p:spPr>
          <a:xfrm>
            <a:off x="751201" y="825035"/>
            <a:ext cx="11021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>
              <a:buClr>
                <a:srgbClr val="68C5AB"/>
              </a:buClr>
            </a:pPr>
            <a:r>
              <a:rPr lang="cs-CZ" sz="4200" dirty="0">
                <a:latin typeface="Century Gothic"/>
                <a:ea typeface="Century Gothic"/>
                <a:cs typeface="Century Gothic"/>
                <a:sym typeface="Century Gothic"/>
              </a:rPr>
              <a:t>Gene </a:t>
            </a:r>
            <a:r>
              <a:rPr lang="cs-CZ" sz="4200" dirty="0" err="1">
                <a:latin typeface="Century Gothic"/>
                <a:ea typeface="Century Gothic"/>
                <a:cs typeface="Century Gothic"/>
                <a:sym typeface="Century Gothic"/>
              </a:rPr>
              <a:t>therapy</a:t>
            </a:r>
            <a:endParaRPr sz="4200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1" name="Google Shape;311;p31"/>
          <p:cNvSpPr txBox="1">
            <a:spLocks noGrp="1"/>
          </p:cNvSpPr>
          <p:nvPr>
            <p:ph type="body" idx="1"/>
          </p:nvPr>
        </p:nvSpPr>
        <p:spPr>
          <a:xfrm>
            <a:off x="412101" y="2034278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4" lvl="0" indent="-476238">
              <a:buSzPts val="2100"/>
              <a:buFont typeface="Nunito"/>
              <a:buChar char="●"/>
            </a:pPr>
            <a:r>
              <a:rPr lang="en-GB" dirty="0">
                <a:latin typeface="Nunito"/>
                <a:ea typeface="Nunito"/>
                <a:cs typeface="Nunito"/>
                <a:sym typeface="Nunito"/>
              </a:rPr>
              <a:t>Replacing a mutant version of a gene with a healthy gene</a:t>
            </a:r>
          </a:p>
          <a:p>
            <a:pPr marL="609584" lvl="0" indent="-476238">
              <a:buSzPts val="2100"/>
              <a:buFont typeface="Nunito"/>
              <a:buChar char="●"/>
            </a:pPr>
            <a:r>
              <a:rPr lang="en-GB" dirty="0">
                <a:latin typeface="Nunito"/>
                <a:ea typeface="Nunito"/>
                <a:cs typeface="Nunito"/>
                <a:sym typeface="Nunito"/>
              </a:rPr>
              <a:t>Hereditary loss of </a:t>
            </a:r>
            <a:r>
              <a:rPr lang="en-GB" dirty="0" smtClean="0">
                <a:latin typeface="Nunito"/>
                <a:ea typeface="Nunito"/>
                <a:cs typeface="Nunito"/>
                <a:sym typeface="Nunito"/>
              </a:rPr>
              <a:t>vision</a:t>
            </a:r>
            <a:endParaRPr lang="cs-CZ" dirty="0" smtClean="0">
              <a:latin typeface="Nunito"/>
              <a:ea typeface="Nunito"/>
              <a:cs typeface="Nunito"/>
              <a:sym typeface="Nunito"/>
            </a:endParaRPr>
          </a:p>
          <a:p>
            <a:pPr marL="133346" lvl="0" indent="0">
              <a:buSzPts val="2100"/>
              <a:buNone/>
            </a:pPr>
            <a:r>
              <a:rPr lang="cs-CZ" dirty="0">
                <a:latin typeface="Nunito"/>
                <a:ea typeface="Nunito"/>
                <a:cs typeface="Nunito"/>
                <a:sym typeface="Nunito"/>
              </a:rPr>
              <a:t/>
            </a:r>
            <a:br>
              <a:rPr lang="cs-CZ" dirty="0">
                <a:latin typeface="Nunito"/>
                <a:ea typeface="Nunito"/>
                <a:cs typeface="Nunito"/>
                <a:sym typeface="Nunito"/>
              </a:rPr>
            </a:br>
            <a:endParaRPr dirty="0">
              <a:latin typeface="Nunito"/>
              <a:ea typeface="Nunito"/>
              <a:cs typeface="Nunito"/>
              <a:sym typeface="Nunito"/>
            </a:endParaRPr>
          </a:p>
          <a:p>
            <a:pPr marL="609584" lvl="0" indent="-488937">
              <a:buSzPts val="2100"/>
              <a:buFont typeface="Nunito"/>
              <a:buChar char="●"/>
            </a:pPr>
            <a:r>
              <a:rPr lang="en-GB" dirty="0">
                <a:latin typeface="Nunito"/>
                <a:ea typeface="Nunito"/>
                <a:cs typeface="Nunito"/>
                <a:sym typeface="Nunito"/>
              </a:rPr>
              <a:t>B lymphoma - a type of cancer</a:t>
            </a:r>
          </a:p>
          <a:p>
            <a:pPr marL="609584" lvl="0" indent="-488937">
              <a:buSzPts val="2100"/>
              <a:buFont typeface="Nunito"/>
              <a:buChar char="●"/>
            </a:pPr>
            <a:r>
              <a:rPr lang="en-GB" dirty="0">
                <a:latin typeface="Nunito"/>
                <a:ea typeface="Nunito"/>
                <a:cs typeface="Nunito"/>
                <a:sym typeface="Nunito"/>
              </a:rPr>
              <a:t>White blood cell training </a:t>
            </a:r>
            <a:endParaRPr sz="3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2" name="Google Shape;312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2400" y="509262"/>
            <a:ext cx="940501" cy="81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073729">
            <a:off x="8229595" y="2814028"/>
            <a:ext cx="2892499" cy="4137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0090976">
            <a:off x="7377724" y="2194956"/>
            <a:ext cx="2889196" cy="41425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xmlns="" id="{1F6C2E3E-070F-488C-B5C1-B5A5B4D14E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48" t="27737" r="20469" b="23735"/>
          <a:stretch/>
        </p:blipFill>
        <p:spPr>
          <a:xfrm>
            <a:off x="6501986" y="766167"/>
            <a:ext cx="5445628" cy="6153364"/>
          </a:xfrm>
          <a:prstGeom prst="rect">
            <a:avLst/>
          </a:prstGeom>
        </p:spPr>
      </p:pic>
      <p:sp>
        <p:nvSpPr>
          <p:cNvPr id="319" name="Google Shape;319;gf5bccafd6b_1_12"/>
          <p:cNvSpPr txBox="1">
            <a:spLocks noGrp="1"/>
          </p:cNvSpPr>
          <p:nvPr>
            <p:ph type="title"/>
          </p:nvPr>
        </p:nvSpPr>
        <p:spPr>
          <a:xfrm>
            <a:off x="751201" y="818717"/>
            <a:ext cx="11021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cs-CZ" sz="4200" dirty="0">
                <a:latin typeface="Century Gothic"/>
                <a:ea typeface="Century Gothic"/>
                <a:cs typeface="Century Gothic"/>
                <a:sym typeface="Century Gothic"/>
              </a:rPr>
              <a:t>GM </a:t>
            </a:r>
            <a:r>
              <a:rPr lang="cs-CZ" sz="4200" dirty="0" err="1" smtClean="0">
                <a:latin typeface="Century Gothic"/>
                <a:ea typeface="Century Gothic"/>
                <a:cs typeface="Century Gothic"/>
                <a:sym typeface="Century Gothic"/>
              </a:rPr>
              <a:t>mosquitos</a:t>
            </a:r>
            <a:endParaRPr sz="4200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0" name="Google Shape;320;gf5bccafd6b_1_12"/>
          <p:cNvSpPr txBox="1">
            <a:spLocks noGrp="1"/>
          </p:cNvSpPr>
          <p:nvPr>
            <p:ph type="body" idx="1"/>
          </p:nvPr>
        </p:nvSpPr>
        <p:spPr>
          <a:xfrm>
            <a:off x="415600" y="2169041"/>
            <a:ext cx="11360700" cy="3922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 indent="-368300">
              <a:buClrTx/>
              <a:buSzPts val="2200"/>
              <a:buFont typeface="Arial" panose="020B0604020202020204" pitchFamily="34" charset="0"/>
              <a:buChar char="•"/>
            </a:pPr>
            <a:r>
              <a:rPr lang="en-GB" sz="2400" dirty="0">
                <a:latin typeface="Nunito"/>
                <a:ea typeface="Nunito"/>
                <a:cs typeface="Nunito"/>
                <a:sym typeface="Nunito"/>
              </a:rPr>
              <a:t>Mosquitoes transmit serious diseases</a:t>
            </a:r>
          </a:p>
          <a:p>
            <a:pPr lvl="0" indent="-368300">
              <a:buClrTx/>
              <a:buSzPts val="2200"/>
              <a:buFont typeface="Arial" panose="020B0604020202020204" pitchFamily="34" charset="0"/>
              <a:buChar char="•"/>
            </a:pPr>
            <a:r>
              <a:rPr lang="en-GB" sz="2400" dirty="0">
                <a:latin typeface="Nunito"/>
                <a:ea typeface="Nunito"/>
                <a:cs typeface="Nunito"/>
                <a:sym typeface="Nunito"/>
              </a:rPr>
              <a:t>GMO → self-limiting gene</a:t>
            </a:r>
          </a:p>
          <a:p>
            <a:pPr lvl="0" indent="-368300">
              <a:buClrTx/>
              <a:buSzPts val="2200"/>
              <a:buFont typeface="Arial" panose="020B0604020202020204" pitchFamily="34" charset="0"/>
              <a:buChar char="•"/>
            </a:pPr>
            <a:endParaRPr lang="en-GB" sz="2400" dirty="0">
              <a:latin typeface="Nunito"/>
              <a:ea typeface="Nunito"/>
              <a:cs typeface="Nunito"/>
              <a:sym typeface="Nunito"/>
            </a:endParaRPr>
          </a:p>
          <a:p>
            <a:pPr lvl="0" indent="-368300">
              <a:buClrTx/>
              <a:buSzPts val="2200"/>
              <a:buFont typeface="Arial" panose="020B0604020202020204" pitchFamily="34" charset="0"/>
              <a:buChar char="•"/>
            </a:pPr>
            <a:r>
              <a:rPr lang="en-GB" sz="2400" dirty="0">
                <a:latin typeface="Nunito"/>
                <a:ea typeface="Nunito"/>
                <a:cs typeface="Nunito"/>
                <a:sym typeface="Nunito"/>
              </a:rPr>
              <a:t>60% reduction in mosquito numbers</a:t>
            </a:r>
          </a:p>
          <a:p>
            <a:pPr lvl="0" indent="-368300">
              <a:buClrTx/>
              <a:buSzPts val="2200"/>
              <a:buFont typeface="Arial" panose="020B0604020202020204" pitchFamily="34" charset="0"/>
              <a:buChar char="•"/>
            </a:pPr>
            <a:r>
              <a:rPr lang="en-GB" sz="2400" dirty="0">
                <a:latin typeface="Nunito"/>
                <a:ea typeface="Nunito"/>
                <a:cs typeface="Nunito"/>
                <a:sym typeface="Nunito"/>
              </a:rPr>
              <a:t>Organic, chemical methods didn't work</a:t>
            </a:r>
          </a:p>
          <a:p>
            <a:pPr lvl="0" indent="-368300">
              <a:buClrTx/>
              <a:buSzPts val="2200"/>
              <a:buFont typeface="Arial" panose="020B0604020202020204" pitchFamily="34" charset="0"/>
              <a:buChar char="•"/>
            </a:pPr>
            <a:r>
              <a:rPr lang="en-GB" sz="2400" dirty="0">
                <a:latin typeface="Nunito"/>
                <a:ea typeface="Nunito"/>
                <a:cs typeface="Nunito"/>
                <a:sym typeface="Nunito"/>
              </a:rPr>
              <a:t>Specific to the selected mosquito species</a:t>
            </a:r>
            <a:endParaRPr sz="2400" dirty="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21" name="Google Shape;321;gf5bccafd6b_1_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32400" y="509262"/>
            <a:ext cx="940501" cy="81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f5bccafd6b_4_0"/>
          <p:cNvSpPr txBox="1">
            <a:spLocks noGrp="1"/>
          </p:cNvSpPr>
          <p:nvPr>
            <p:ph type="title"/>
          </p:nvPr>
        </p:nvSpPr>
        <p:spPr>
          <a:xfrm>
            <a:off x="751200" y="780918"/>
            <a:ext cx="11021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>
              <a:buClr>
                <a:srgbClr val="68C5AB"/>
              </a:buClr>
            </a:pPr>
            <a:r>
              <a:rPr lang="cs-CZ" sz="4200" dirty="0" err="1">
                <a:latin typeface="Century Gothic"/>
                <a:ea typeface="Century Gothic"/>
                <a:cs typeface="Century Gothic"/>
                <a:sym typeface="Century Gothic"/>
              </a:rPr>
              <a:t>Phytoremediation</a:t>
            </a:r>
            <a:endParaRPr sz="4200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7" name="Google Shape;327;gf5bccafd6b_4_0"/>
          <p:cNvSpPr txBox="1">
            <a:spLocks noGrp="1"/>
          </p:cNvSpPr>
          <p:nvPr>
            <p:ph type="body" idx="1"/>
          </p:nvPr>
        </p:nvSpPr>
        <p:spPr>
          <a:xfrm>
            <a:off x="415600" y="1796901"/>
            <a:ext cx="11360700" cy="4280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4" lvl="0" indent="-520687">
              <a:buSzPts val="2600"/>
              <a:buFont typeface="Nunito"/>
              <a:buChar char="•"/>
            </a:pPr>
            <a:r>
              <a:rPr lang="en-GB" dirty="0">
                <a:latin typeface="Nunito"/>
                <a:ea typeface="Nunito"/>
                <a:cs typeface="Nunito"/>
                <a:sym typeface="Nunito"/>
              </a:rPr>
              <a:t>Removing pollutants from soil with plants</a:t>
            </a:r>
          </a:p>
          <a:p>
            <a:pPr marL="609584" lvl="0" indent="-520687">
              <a:buSzPts val="2600"/>
              <a:buFont typeface="Nunito"/>
              <a:buChar char="•"/>
            </a:pPr>
            <a:r>
              <a:rPr lang="en-GB" dirty="0">
                <a:latin typeface="Nunito"/>
                <a:ea typeface="Nunito"/>
                <a:cs typeface="Nunito"/>
                <a:sym typeface="Nunito"/>
              </a:rPr>
              <a:t>Genes for tolerance to heavy metals</a:t>
            </a:r>
          </a:p>
          <a:p>
            <a:pPr marL="609584" lvl="0" indent="-520687">
              <a:buSzPts val="2600"/>
              <a:buFont typeface="Nunito"/>
              <a:buChar char="•"/>
            </a:pPr>
            <a:r>
              <a:rPr lang="en-GB" dirty="0">
                <a:latin typeface="Nunito"/>
                <a:ea typeface="Nunito"/>
                <a:cs typeface="Nunito"/>
                <a:sym typeface="Nunito"/>
              </a:rPr>
              <a:t>Accumulation by plant</a:t>
            </a:r>
          </a:p>
          <a:p>
            <a:pPr marL="609584" lvl="0" indent="-520687">
              <a:buSzPts val="2600"/>
              <a:buFont typeface="Nunito"/>
              <a:buChar char="•"/>
            </a:pPr>
            <a:r>
              <a:rPr lang="en-GB" dirty="0">
                <a:latin typeface="Nunito"/>
                <a:ea typeface="Nunito"/>
                <a:cs typeface="Nunito"/>
                <a:sym typeface="Nunito"/>
              </a:rPr>
              <a:t>Burning plants under filters</a:t>
            </a:r>
            <a:endParaRPr sz="2400" dirty="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28" name="Google Shape;328;gf5bccafd6b_4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86250" y="3040800"/>
            <a:ext cx="5686650" cy="3198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gf5bccafd6b_4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32400" y="509262"/>
            <a:ext cx="940501" cy="81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5"/>
          <p:cNvSpPr txBox="1">
            <a:spLocks noGrp="1"/>
          </p:cNvSpPr>
          <p:nvPr>
            <p:ph type="title"/>
          </p:nvPr>
        </p:nvSpPr>
        <p:spPr>
          <a:xfrm>
            <a:off x="838200" y="6715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>
              <a:lnSpc>
                <a:spcPct val="100000"/>
              </a:lnSpc>
              <a:buSzPts val="2800"/>
            </a:pPr>
            <a:r>
              <a:rPr lang="cs-CZ" sz="4200" b="1" dirty="0" err="1">
                <a:latin typeface="Century Gothic"/>
                <a:ea typeface="Century Gothic"/>
                <a:cs typeface="Century Gothic"/>
                <a:sym typeface="Century Gothic"/>
              </a:rPr>
              <a:t>Agriculture</a:t>
            </a:r>
            <a:endParaRPr sz="4200" b="1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5" name="Google Shape;335;p35"/>
          <p:cNvSpPr txBox="1">
            <a:spLocks noGrp="1"/>
          </p:cNvSpPr>
          <p:nvPr>
            <p:ph type="body" idx="1"/>
          </p:nvPr>
        </p:nvSpPr>
        <p:spPr>
          <a:xfrm>
            <a:off x="838200" y="1542100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lvl="0" indent="-361950">
              <a:lnSpc>
                <a:spcPct val="110000"/>
              </a:lnSpc>
              <a:buSzPts val="2100"/>
              <a:buFont typeface="Nunito"/>
              <a:buChar char="•"/>
            </a:pPr>
            <a:r>
              <a:rPr lang="en-GB" dirty="0">
                <a:latin typeface="Nunito"/>
                <a:ea typeface="Nunito"/>
                <a:cs typeface="Nunito"/>
                <a:sym typeface="Nunito"/>
              </a:rPr>
              <a:t>Increase yield and nutritional value</a:t>
            </a:r>
          </a:p>
          <a:p>
            <a:pPr lvl="0" indent="-361950">
              <a:lnSpc>
                <a:spcPct val="110000"/>
              </a:lnSpc>
              <a:buSzPts val="2100"/>
              <a:buFont typeface="Nunito"/>
              <a:buChar char="•"/>
            </a:pPr>
            <a:r>
              <a:rPr lang="en-GB" dirty="0">
                <a:latin typeface="Nunito"/>
                <a:ea typeface="Nunito"/>
                <a:cs typeface="Nunito"/>
                <a:sym typeface="Nunito"/>
              </a:rPr>
              <a:t>More resilient crops and animals</a:t>
            </a:r>
          </a:p>
          <a:p>
            <a:pPr lvl="0" indent="-361950">
              <a:lnSpc>
                <a:spcPct val="110000"/>
              </a:lnSpc>
              <a:buSzPts val="2100"/>
              <a:buFont typeface="Nunito"/>
              <a:buChar char="•"/>
            </a:pPr>
            <a:r>
              <a:rPr lang="en-GB" dirty="0">
                <a:latin typeface="Nunito"/>
                <a:ea typeface="Nunito"/>
                <a:cs typeface="Nunito"/>
                <a:sym typeface="Nunito"/>
              </a:rPr>
              <a:t>Reduced pesticide use</a:t>
            </a:r>
            <a:endParaRPr dirty="0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dirty="0">
              <a:latin typeface="Nunito"/>
              <a:ea typeface="Nunito"/>
              <a:cs typeface="Nunito"/>
              <a:sym typeface="Nunito"/>
            </a:endParaRPr>
          </a:p>
          <a:p>
            <a:pPr lvl="0" indent="-336550">
              <a:lnSpc>
                <a:spcPct val="120000"/>
              </a:lnSpc>
              <a:buSzPts val="1700"/>
              <a:buFont typeface="Nunito"/>
              <a:buChar char="●"/>
            </a:pPr>
            <a:r>
              <a:rPr lang="en-GB" dirty="0">
                <a:latin typeface="Nunito"/>
                <a:ea typeface="Nunito"/>
                <a:cs typeface="Nunito"/>
                <a:sym typeface="Nunito"/>
              </a:rPr>
              <a:t>Socio-economic problems</a:t>
            </a:r>
          </a:p>
          <a:p>
            <a:pPr lvl="0" indent="-336550">
              <a:lnSpc>
                <a:spcPct val="120000"/>
              </a:lnSpc>
              <a:buSzPts val="1700"/>
              <a:buFont typeface="Nunito"/>
              <a:buChar char="●"/>
            </a:pPr>
            <a:r>
              <a:rPr lang="en-GB" dirty="0">
                <a:latin typeface="Nunito"/>
                <a:ea typeface="Nunito"/>
                <a:cs typeface="Nunito"/>
                <a:sym typeface="Nunito"/>
              </a:rPr>
              <a:t>Increase in herbicide use</a:t>
            </a:r>
          </a:p>
          <a:p>
            <a:pPr lvl="0" indent="-336550">
              <a:lnSpc>
                <a:spcPct val="120000"/>
              </a:lnSpc>
              <a:buSzPts val="1700"/>
              <a:buFont typeface="Nunito"/>
              <a:buChar char="●"/>
            </a:pPr>
            <a:r>
              <a:rPr lang="en-GB" dirty="0">
                <a:latin typeface="Nunito"/>
                <a:ea typeface="Nunito"/>
                <a:cs typeface="Nunito"/>
                <a:sym typeface="Nunito"/>
              </a:rPr>
              <a:t>Emergence of resistance</a:t>
            </a:r>
          </a:p>
          <a:p>
            <a:pPr lvl="0" indent="-336550">
              <a:lnSpc>
                <a:spcPct val="120000"/>
              </a:lnSpc>
              <a:buSzPts val="1700"/>
              <a:buFont typeface="Nunito"/>
              <a:buChar char="●"/>
            </a:pPr>
            <a:r>
              <a:rPr lang="en-GB" dirty="0">
                <a:latin typeface="Nunito"/>
                <a:ea typeface="Nunito"/>
                <a:cs typeface="Nunito"/>
                <a:sym typeface="Nunito"/>
              </a:rPr>
              <a:t>Monocultures</a:t>
            </a:r>
            <a:endParaRPr dirty="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36" name="Google Shape;336;p35"/>
          <p:cNvPicPr preferRelativeResize="0"/>
          <p:nvPr/>
        </p:nvPicPr>
        <p:blipFill rotWithShape="1">
          <a:blip r:embed="rId3">
            <a:alphaModFix/>
          </a:blip>
          <a:srcRect l="37363" t="10871" r="32065" b="3723"/>
          <a:stretch/>
        </p:blipFill>
        <p:spPr>
          <a:xfrm>
            <a:off x="7482350" y="508825"/>
            <a:ext cx="3871452" cy="608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59;p52">
            <a:extLst>
              <a:ext uri="{FF2B5EF4-FFF2-40B4-BE49-F238E27FC236}">
                <a16:creationId xmlns:a16="http://schemas.microsoft.com/office/drawing/2014/main" xmlns="" id="{84A6F5DB-98E8-46FF-A749-9325744080A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32400" y="509262"/>
            <a:ext cx="940501" cy="81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6"/>
          <p:cNvSpPr txBox="1">
            <a:spLocks noGrp="1"/>
          </p:cNvSpPr>
          <p:nvPr>
            <p:ph type="title"/>
          </p:nvPr>
        </p:nvSpPr>
        <p:spPr>
          <a:xfrm>
            <a:off x="754750" y="555700"/>
            <a:ext cx="11021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>
              <a:buClr>
                <a:srgbClr val="68C5AB"/>
              </a:buClr>
            </a:pPr>
            <a:r>
              <a:rPr lang="cs-CZ" sz="4200" dirty="0">
                <a:latin typeface="Century Gothic"/>
                <a:ea typeface="Century Gothic"/>
                <a:cs typeface="Century Gothic"/>
                <a:sym typeface="Century Gothic"/>
              </a:rPr>
              <a:t>GOLDEN RICE</a:t>
            </a:r>
            <a:endParaRPr sz="4200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2" name="Google Shape;342;p3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lvl="0" indent="-501638">
              <a:buSzPts val="2500"/>
              <a:buFont typeface="Nunito"/>
              <a:buChar char="•"/>
            </a:pPr>
            <a:r>
              <a:rPr lang="en-GB" sz="3100" dirty="0" err="1">
                <a:latin typeface="Nunito"/>
                <a:ea typeface="Nunito"/>
                <a:cs typeface="Nunito"/>
                <a:sym typeface="Nunito"/>
              </a:rPr>
              <a:t>Hypovitaminosis</a:t>
            </a:r>
            <a:r>
              <a:rPr lang="en-GB" sz="3100" dirty="0">
                <a:latin typeface="Nunito"/>
                <a:ea typeface="Nunito"/>
                <a:cs typeface="Nunito"/>
                <a:sym typeface="Nunito"/>
              </a:rPr>
              <a:t> leads</a:t>
            </a:r>
          </a:p>
          <a:p>
            <a:pPr marL="107947" lvl="0" indent="0">
              <a:buSzPts val="2500"/>
              <a:buNone/>
            </a:pPr>
            <a:r>
              <a:rPr lang="cs-CZ" sz="3100" dirty="0">
                <a:latin typeface="Nunito"/>
                <a:ea typeface="Nunito"/>
                <a:cs typeface="Nunito"/>
                <a:sym typeface="Nunito"/>
              </a:rPr>
              <a:t>→</a:t>
            </a:r>
            <a:r>
              <a:rPr lang="en-GB" sz="3100" dirty="0" smtClean="0">
                <a:latin typeface="Nunito"/>
                <a:ea typeface="Nunito"/>
                <a:cs typeface="Nunito"/>
                <a:sym typeface="Nunito"/>
              </a:rPr>
              <a:t>     </a:t>
            </a:r>
            <a:r>
              <a:rPr lang="en-GB" sz="3100" dirty="0">
                <a:latin typeface="Nunito"/>
                <a:ea typeface="Nunito"/>
                <a:cs typeface="Nunito"/>
                <a:sym typeface="Nunito"/>
              </a:rPr>
              <a:t>leading to blindness to blindness</a:t>
            </a:r>
          </a:p>
          <a:p>
            <a:pPr marL="609585" lvl="0" indent="-501638">
              <a:buSzPts val="2500"/>
              <a:buFont typeface="Nunito"/>
              <a:buChar char="•"/>
            </a:pPr>
            <a:r>
              <a:rPr lang="en-GB" sz="3100" dirty="0">
                <a:latin typeface="Nunito"/>
                <a:ea typeface="Nunito"/>
                <a:cs typeface="Nunito"/>
                <a:sym typeface="Nunito"/>
              </a:rPr>
              <a:t>Enrichment with </a:t>
            </a:r>
            <a:r>
              <a:rPr lang="en-GB" sz="3100" dirty="0" smtClean="0">
                <a:latin typeface="Nunito"/>
                <a:ea typeface="Nunito"/>
                <a:cs typeface="Nunito"/>
                <a:sym typeface="Nunito"/>
              </a:rPr>
              <a:t>B-carotene</a:t>
            </a:r>
            <a:endParaRPr lang="cs-CZ" sz="3100" dirty="0" smtClean="0">
              <a:latin typeface="Nunito"/>
              <a:ea typeface="Nunito"/>
              <a:cs typeface="Nunito"/>
              <a:sym typeface="Nunito"/>
            </a:endParaRPr>
          </a:p>
          <a:p>
            <a:pPr marL="107947" lvl="0" indent="0">
              <a:buSzPts val="2500"/>
              <a:buNone/>
            </a:pPr>
            <a:r>
              <a:rPr lang="cs-CZ" sz="3100" dirty="0">
                <a:latin typeface="Nunito"/>
                <a:ea typeface="Nunito"/>
                <a:cs typeface="Nunito"/>
                <a:sym typeface="Nunito"/>
              </a:rPr>
              <a:t>→</a:t>
            </a:r>
            <a:r>
              <a:rPr lang="en-GB" sz="3100" dirty="0" smtClean="0">
                <a:latin typeface="Nunito"/>
                <a:ea typeface="Nunito"/>
                <a:cs typeface="Nunito"/>
                <a:sym typeface="Nunito"/>
              </a:rPr>
              <a:t>  </a:t>
            </a:r>
            <a:r>
              <a:rPr lang="cs-CZ" sz="3100" dirty="0" smtClean="0">
                <a:latin typeface="Nunito"/>
                <a:ea typeface="Nunito"/>
                <a:cs typeface="Nunito"/>
                <a:sym typeface="Nunito"/>
              </a:rPr>
              <a:t>   </a:t>
            </a:r>
            <a:r>
              <a:rPr lang="en-GB" sz="3100" dirty="0" smtClean="0">
                <a:latin typeface="Nunito"/>
                <a:ea typeface="Nunito"/>
                <a:cs typeface="Nunito"/>
                <a:sym typeface="Nunito"/>
              </a:rPr>
              <a:t>(</a:t>
            </a:r>
            <a:r>
              <a:rPr lang="en-GB" sz="3100" dirty="0" err="1">
                <a:latin typeface="Nunito"/>
                <a:ea typeface="Nunito"/>
                <a:cs typeface="Nunito"/>
                <a:sym typeface="Nunito"/>
              </a:rPr>
              <a:t>provitamin</a:t>
            </a:r>
            <a:r>
              <a:rPr lang="en-GB" sz="3100" dirty="0">
                <a:latin typeface="Nunito"/>
                <a:ea typeface="Nunito"/>
                <a:cs typeface="Nunito"/>
                <a:sym typeface="Nunito"/>
              </a:rPr>
              <a:t> A)</a:t>
            </a:r>
            <a:endParaRPr sz="2700" dirty="0" smtClean="0">
              <a:latin typeface="Nunito"/>
              <a:ea typeface="Nunito"/>
              <a:cs typeface="Nunito"/>
              <a:sym typeface="Nunito"/>
            </a:endParaRPr>
          </a:p>
          <a:p>
            <a:pPr marL="152396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8C5AB"/>
              </a:buClr>
              <a:buSzPts val="1800"/>
              <a:buNone/>
            </a:pPr>
            <a:endParaRPr sz="3100"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609585" lvl="0" indent="-501638">
              <a:buSzPts val="2500"/>
              <a:buFont typeface="Nunito"/>
              <a:buChar char="•"/>
            </a:pPr>
            <a:r>
              <a:rPr lang="en-GB" sz="3100" dirty="0">
                <a:latin typeface="Nunito"/>
                <a:ea typeface="Nunito"/>
                <a:cs typeface="Nunito"/>
                <a:sym typeface="Nunito"/>
              </a:rPr>
              <a:t>2021 approved in the Philippines</a:t>
            </a:r>
            <a:endParaRPr sz="3100"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43" name="Google Shape;343;p36"/>
          <p:cNvPicPr preferRelativeResize="0"/>
          <p:nvPr/>
        </p:nvPicPr>
        <p:blipFill rotWithShape="1">
          <a:blip r:embed="rId3">
            <a:alphaModFix/>
          </a:blip>
          <a:srcRect l="31429" b="3298"/>
          <a:stretch/>
        </p:blipFill>
        <p:spPr>
          <a:xfrm flipH="1">
            <a:off x="5238425" y="-13582"/>
            <a:ext cx="6953572" cy="68578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8"/>
          <p:cNvSpPr txBox="1">
            <a:spLocks noGrp="1"/>
          </p:cNvSpPr>
          <p:nvPr>
            <p:ph type="title"/>
          </p:nvPr>
        </p:nvSpPr>
        <p:spPr>
          <a:xfrm>
            <a:off x="754750" y="555700"/>
            <a:ext cx="11021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>
              <a:buClr>
                <a:srgbClr val="68C5AB"/>
              </a:buClr>
            </a:pPr>
            <a:r>
              <a:rPr lang="cs-CZ" sz="4200" dirty="0">
                <a:latin typeface="Century Gothic"/>
                <a:ea typeface="Century Gothic"/>
                <a:cs typeface="Century Gothic"/>
                <a:sym typeface="Century Gothic"/>
              </a:rPr>
              <a:t>BT CORN</a:t>
            </a:r>
            <a:endParaRPr sz="4200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9" name="Google Shape;349;p3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lvl="0" indent="-503754">
              <a:lnSpc>
                <a:spcPct val="90000"/>
              </a:lnSpc>
              <a:spcBef>
                <a:spcPts val="1333"/>
              </a:spcBef>
              <a:buSzPts val="2400"/>
              <a:buFont typeface="Nunito"/>
              <a:buChar char="•"/>
            </a:pPr>
            <a:r>
              <a:rPr lang="en-GB" sz="3000" dirty="0">
                <a:latin typeface="Nunito"/>
                <a:ea typeface="Nunito"/>
                <a:cs typeface="Nunito"/>
                <a:sym typeface="Nunito"/>
              </a:rPr>
              <a:t>Resistance to caterpillars</a:t>
            </a:r>
          </a:p>
          <a:p>
            <a:pPr marL="609585" lvl="0" indent="-503754">
              <a:lnSpc>
                <a:spcPct val="90000"/>
              </a:lnSpc>
              <a:spcBef>
                <a:spcPts val="1333"/>
              </a:spcBef>
              <a:buSzPts val="2400"/>
              <a:buFont typeface="Nunito"/>
              <a:buChar char="•"/>
            </a:pPr>
            <a:r>
              <a:rPr lang="en-GB" sz="3000" dirty="0">
                <a:latin typeface="Nunito"/>
                <a:ea typeface="Nunito"/>
                <a:cs typeface="Nunito"/>
                <a:sym typeface="Nunito"/>
              </a:rPr>
              <a:t>     corn earworm</a:t>
            </a:r>
          </a:p>
          <a:p>
            <a:pPr marL="609585" lvl="0" indent="-503754">
              <a:lnSpc>
                <a:spcPct val="90000"/>
              </a:lnSpc>
              <a:spcBef>
                <a:spcPts val="1333"/>
              </a:spcBef>
              <a:buSzPts val="2400"/>
              <a:buFont typeface="Nunito"/>
              <a:buChar char="•"/>
            </a:pPr>
            <a:r>
              <a:rPr lang="en-GB" sz="3000" dirty="0">
                <a:latin typeface="Nunito"/>
                <a:ea typeface="Nunito"/>
                <a:cs typeface="Nunito"/>
                <a:sym typeface="Nunito"/>
              </a:rPr>
              <a:t>Species-specific production</a:t>
            </a:r>
          </a:p>
          <a:p>
            <a:pPr marL="609585" lvl="0" indent="-503754">
              <a:lnSpc>
                <a:spcPct val="90000"/>
              </a:lnSpc>
              <a:spcBef>
                <a:spcPts val="1333"/>
              </a:spcBef>
              <a:buSzPts val="2400"/>
              <a:buFont typeface="Nunito"/>
              <a:buChar char="•"/>
            </a:pPr>
            <a:r>
              <a:rPr lang="en-GB" sz="3000" dirty="0">
                <a:latin typeface="Nunito"/>
                <a:ea typeface="Nunito"/>
                <a:cs typeface="Nunito"/>
                <a:sym typeface="Nunito"/>
              </a:rPr>
              <a:t>     toxic protein </a:t>
            </a:r>
          </a:p>
          <a:p>
            <a:pPr marL="609585" lvl="0" indent="-503754">
              <a:lnSpc>
                <a:spcPct val="90000"/>
              </a:lnSpc>
              <a:spcBef>
                <a:spcPts val="1333"/>
              </a:spcBef>
              <a:buSzPts val="2400"/>
              <a:buFont typeface="Nunito"/>
              <a:buChar char="•"/>
            </a:pPr>
            <a:endParaRPr lang="en-GB" sz="3000" dirty="0">
              <a:latin typeface="Nunito"/>
              <a:ea typeface="Nunito"/>
              <a:cs typeface="Nunito"/>
              <a:sym typeface="Nunito"/>
            </a:endParaRPr>
          </a:p>
          <a:p>
            <a:pPr marL="609585" lvl="0" indent="-503754">
              <a:lnSpc>
                <a:spcPct val="90000"/>
              </a:lnSpc>
              <a:spcBef>
                <a:spcPts val="1333"/>
              </a:spcBef>
              <a:buSzPts val="2400"/>
              <a:buFont typeface="Nunito"/>
              <a:buChar char="•"/>
            </a:pPr>
            <a:r>
              <a:rPr lang="en-GB" sz="3000" dirty="0">
                <a:latin typeface="Nunito"/>
                <a:ea typeface="Nunito"/>
                <a:cs typeface="Nunito"/>
                <a:sym typeface="Nunito"/>
              </a:rPr>
              <a:t>Authorised in the EU </a:t>
            </a:r>
          </a:p>
          <a:p>
            <a:pPr marL="609585" lvl="0" indent="-503754">
              <a:lnSpc>
                <a:spcPct val="90000"/>
              </a:lnSpc>
              <a:spcBef>
                <a:spcPts val="1333"/>
              </a:spcBef>
              <a:buSzPts val="2400"/>
              <a:buFont typeface="Nunito"/>
              <a:buChar char="•"/>
            </a:pPr>
            <a:r>
              <a:rPr lang="en-GB" sz="3000" dirty="0">
                <a:latin typeface="Nunito"/>
                <a:ea typeface="Nunito"/>
                <a:cs typeface="Nunito"/>
                <a:sym typeface="Nunito"/>
              </a:rPr>
              <a:t>Reduction of pesticide use</a:t>
            </a:r>
          </a:p>
          <a:p>
            <a:pPr marL="609585" lvl="0" indent="-503754">
              <a:lnSpc>
                <a:spcPct val="90000"/>
              </a:lnSpc>
              <a:spcBef>
                <a:spcPts val="1333"/>
              </a:spcBef>
              <a:buSzPts val="2400"/>
              <a:buFont typeface="Nunito"/>
              <a:buChar char="•"/>
            </a:pPr>
            <a:r>
              <a:rPr lang="en-GB" sz="3000" dirty="0">
                <a:latin typeface="Nunito"/>
                <a:ea typeface="Nunito"/>
                <a:cs typeface="Nunito"/>
                <a:sym typeface="Nunito"/>
              </a:rPr>
              <a:t>Less mycotoxins</a:t>
            </a:r>
          </a:p>
        </p:txBody>
      </p:sp>
      <p:pic>
        <p:nvPicPr>
          <p:cNvPr id="350" name="Google Shape;350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03925" y="1536624"/>
            <a:ext cx="4578251" cy="409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59;p52">
            <a:extLst>
              <a:ext uri="{FF2B5EF4-FFF2-40B4-BE49-F238E27FC236}">
                <a16:creationId xmlns:a16="http://schemas.microsoft.com/office/drawing/2014/main" xmlns="" id="{285B66C7-10DC-4015-9F3E-07D275E3349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32400" y="509262"/>
            <a:ext cx="940501" cy="81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7"/>
          <p:cNvSpPr txBox="1">
            <a:spLocks noGrp="1"/>
          </p:cNvSpPr>
          <p:nvPr>
            <p:ph type="title"/>
          </p:nvPr>
        </p:nvSpPr>
        <p:spPr>
          <a:xfrm>
            <a:off x="751201" y="796832"/>
            <a:ext cx="11021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>
              <a:buClr>
                <a:srgbClr val="68C5AB"/>
              </a:buClr>
            </a:pPr>
            <a:r>
              <a:rPr lang="cs-CZ" sz="4200" dirty="0">
                <a:latin typeface="Century Gothic"/>
                <a:ea typeface="Century Gothic"/>
                <a:cs typeface="Century Gothic"/>
                <a:sym typeface="Century Gothic"/>
              </a:rPr>
              <a:t>HERBICIDE TOLERANT PLANTS</a:t>
            </a:r>
            <a:endParaRPr sz="4200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6" name="Google Shape;356;p37"/>
          <p:cNvSpPr txBox="1">
            <a:spLocks noGrp="1"/>
          </p:cNvSpPr>
          <p:nvPr>
            <p:ph type="body" idx="1"/>
          </p:nvPr>
        </p:nvSpPr>
        <p:spPr>
          <a:xfrm>
            <a:off x="412101" y="195791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4" lvl="0" indent="-495288">
              <a:buSzPts val="2400"/>
              <a:buFont typeface="Nunito"/>
              <a:buChar char="•"/>
            </a:pPr>
            <a:r>
              <a:rPr lang="en-GB" dirty="0">
                <a:latin typeface="Nunito"/>
                <a:ea typeface="Nunito"/>
                <a:cs typeface="Nunito"/>
                <a:sym typeface="Nunito"/>
              </a:rPr>
              <a:t>Herbicide x total herbicide </a:t>
            </a:r>
          </a:p>
          <a:p>
            <a:pPr marL="609584" lvl="0" indent="-495288">
              <a:buSzPts val="2400"/>
              <a:buFont typeface="Nunito"/>
              <a:buChar char="•"/>
            </a:pPr>
            <a:r>
              <a:rPr lang="en-GB" dirty="0">
                <a:latin typeface="Nunito"/>
                <a:ea typeface="Nunito"/>
                <a:cs typeface="Nunito"/>
                <a:sym typeface="Nunito"/>
              </a:rPr>
              <a:t>Glyphosate - Roundup</a:t>
            </a:r>
          </a:p>
          <a:p>
            <a:pPr marL="114296" lvl="0" indent="0">
              <a:buSzPts val="2400"/>
              <a:buNone/>
            </a:pPr>
            <a:endParaRPr lang="en-GB" dirty="0">
              <a:latin typeface="Nunito"/>
              <a:ea typeface="Nunito"/>
              <a:cs typeface="Nunito"/>
              <a:sym typeface="Nunito"/>
            </a:endParaRPr>
          </a:p>
          <a:p>
            <a:pPr marL="609584" lvl="0" indent="-495288">
              <a:buSzPts val="2400"/>
              <a:buFont typeface="Nunito"/>
              <a:buChar char="•"/>
            </a:pPr>
            <a:r>
              <a:rPr lang="en-GB" dirty="0">
                <a:latin typeface="Nunito"/>
                <a:ea typeface="Nunito"/>
                <a:cs typeface="Nunito"/>
                <a:sym typeface="Nunito"/>
              </a:rPr>
              <a:t>Built-in gene that makes the plant resistant </a:t>
            </a:r>
          </a:p>
          <a:p>
            <a:pPr marL="609584" lvl="0" indent="-495288">
              <a:buSzPts val="2400"/>
              <a:buFont typeface="Nunito"/>
              <a:buChar char="•"/>
            </a:pPr>
            <a:r>
              <a:rPr lang="en-GB" dirty="0">
                <a:latin typeface="Nunito"/>
                <a:ea typeface="Nunito"/>
                <a:cs typeface="Nunito"/>
                <a:sym typeface="Nunito"/>
              </a:rPr>
              <a:t>Increase in herbicide use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57" name="Google Shape;357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35005" y="1436883"/>
            <a:ext cx="4837896" cy="4836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32400" y="509262"/>
            <a:ext cx="940501" cy="81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39"/>
          <p:cNvSpPr/>
          <p:nvPr/>
        </p:nvSpPr>
        <p:spPr>
          <a:xfrm>
            <a:off x="8224350" y="2462825"/>
            <a:ext cx="1921800" cy="112980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39"/>
          <p:cNvSpPr txBox="1">
            <a:spLocks noGrp="1"/>
          </p:cNvSpPr>
          <p:nvPr>
            <p:ph type="title"/>
          </p:nvPr>
        </p:nvSpPr>
        <p:spPr>
          <a:xfrm>
            <a:off x="751201" y="917287"/>
            <a:ext cx="11021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>
              <a:buClr>
                <a:srgbClr val="68C5AB"/>
              </a:buClr>
            </a:pPr>
            <a:r>
              <a:rPr lang="cs-CZ" sz="4200" dirty="0">
                <a:latin typeface="Century Gothic"/>
                <a:ea typeface="Century Gothic"/>
                <a:cs typeface="Century Gothic"/>
                <a:sym typeface="Century Gothic"/>
              </a:rPr>
              <a:t>GENETICALLY MODIFIED </a:t>
            </a:r>
            <a:r>
              <a:rPr lang="cs-CZ" sz="4200" dirty="0" smtClean="0">
                <a:latin typeface="Century Gothic"/>
                <a:ea typeface="Century Gothic"/>
                <a:cs typeface="Century Gothic"/>
                <a:sym typeface="Century Gothic"/>
              </a:rPr>
              <a:t>HEN</a:t>
            </a:r>
            <a:endParaRPr sz="4200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5" name="Google Shape;365;p39"/>
          <p:cNvSpPr txBox="1">
            <a:spLocks noGrp="1"/>
          </p:cNvSpPr>
          <p:nvPr>
            <p:ph type="body" idx="1"/>
          </p:nvPr>
        </p:nvSpPr>
        <p:spPr>
          <a:xfrm>
            <a:off x="452117" y="2072660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lvl="0" indent="-457188">
              <a:buClrTx/>
              <a:buFont typeface="Nunito"/>
              <a:buChar char="•"/>
            </a:pPr>
            <a:r>
              <a:rPr lang="en-GB" dirty="0">
                <a:latin typeface="Nunito"/>
                <a:ea typeface="Nunito"/>
                <a:cs typeface="Nunito"/>
                <a:sym typeface="Nunito"/>
              </a:rPr>
              <a:t>Czech idea</a:t>
            </a:r>
          </a:p>
          <a:p>
            <a:pPr marL="609585" lvl="0" indent="-457188">
              <a:buClrTx/>
              <a:buFont typeface="Nunito"/>
              <a:buChar char="•"/>
            </a:pPr>
            <a:r>
              <a:rPr lang="en-GB" dirty="0">
                <a:latin typeface="Nunito"/>
                <a:ea typeface="Nunito"/>
                <a:cs typeface="Nunito"/>
                <a:sym typeface="Nunito"/>
              </a:rPr>
              <a:t>Resistance to avian </a:t>
            </a:r>
            <a:r>
              <a:rPr lang="en-GB" dirty="0" err="1">
                <a:latin typeface="Nunito"/>
                <a:ea typeface="Nunito"/>
                <a:cs typeface="Nunito"/>
                <a:sym typeface="Nunito"/>
              </a:rPr>
              <a:t>leukosis</a:t>
            </a:r>
            <a:r>
              <a:rPr lang="en-GB" dirty="0">
                <a:latin typeface="Nunito"/>
                <a:ea typeface="Nunito"/>
                <a:cs typeface="Nunito"/>
                <a:sym typeface="Nunito"/>
              </a:rPr>
              <a:t> virus</a:t>
            </a:r>
          </a:p>
          <a:p>
            <a:pPr marL="609585" lvl="0" indent="-457188">
              <a:buClrTx/>
              <a:buFont typeface="Nunito"/>
              <a:buChar char="•"/>
            </a:pPr>
            <a:r>
              <a:rPr lang="en-GB" dirty="0">
                <a:latin typeface="Nunito"/>
                <a:ea typeface="Nunito"/>
                <a:cs typeface="Nunito"/>
                <a:sym typeface="Nunito"/>
              </a:rPr>
              <a:t>Changing a single amino acid</a:t>
            </a:r>
            <a:endParaRPr sz="2400" dirty="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66" name="Google Shape;366;p39"/>
          <p:cNvPicPr preferRelativeResize="0"/>
          <p:nvPr/>
        </p:nvPicPr>
        <p:blipFill rotWithShape="1">
          <a:blip r:embed="rId3">
            <a:alphaModFix/>
          </a:blip>
          <a:srcRect r="11045" b="32878"/>
          <a:stretch/>
        </p:blipFill>
        <p:spPr>
          <a:xfrm>
            <a:off x="5081620" y="2923897"/>
            <a:ext cx="6731297" cy="3934104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39"/>
          <p:cNvSpPr txBox="1"/>
          <p:nvPr/>
        </p:nvSpPr>
        <p:spPr>
          <a:xfrm rot="-623">
            <a:off x="8358000" y="2745576"/>
            <a:ext cx="1654500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67" dirty="0" err="1" smtClean="0">
                <a:latin typeface="Century Gothic"/>
                <a:ea typeface="Century Gothic"/>
                <a:cs typeface="Century Gothic"/>
                <a:sym typeface="Century Gothic"/>
              </a:rPr>
              <a:t>I´m</a:t>
            </a:r>
            <a:r>
              <a:rPr lang="cs-CZ" sz="2067" dirty="0" smtClean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cs-CZ" sz="2067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Zora!</a:t>
            </a:r>
            <a:r>
              <a:rPr lang="cs-CZ" sz="1867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67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8" name="Google Shape;368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32400" y="509262"/>
            <a:ext cx="940501" cy="81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40"/>
          <p:cNvSpPr txBox="1">
            <a:spLocks noGrp="1"/>
          </p:cNvSpPr>
          <p:nvPr>
            <p:ph type="title"/>
          </p:nvPr>
        </p:nvSpPr>
        <p:spPr>
          <a:xfrm>
            <a:off x="753825" y="590233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>
              <a:lnSpc>
                <a:spcPct val="100000"/>
              </a:lnSpc>
              <a:buSzPts val="2800"/>
            </a:pPr>
            <a:r>
              <a:rPr lang="cs-CZ" sz="4200" b="1" dirty="0" err="1">
                <a:latin typeface="Century Gothic"/>
                <a:ea typeface="Century Gothic"/>
                <a:cs typeface="Century Gothic"/>
                <a:sym typeface="Century Gothic"/>
              </a:rPr>
              <a:t>Biotechnologies</a:t>
            </a:r>
            <a:r>
              <a:rPr lang="cs-CZ" sz="4200" b="1" dirty="0">
                <a:latin typeface="Century Gothic"/>
                <a:ea typeface="Century Gothic"/>
                <a:cs typeface="Century Gothic"/>
                <a:sym typeface="Century Gothic"/>
              </a:rPr>
              <a:t> and </a:t>
            </a:r>
            <a:r>
              <a:rPr lang="cs-CZ" sz="4200" b="1" dirty="0" err="1">
                <a:latin typeface="Century Gothic"/>
                <a:ea typeface="Century Gothic"/>
                <a:cs typeface="Century Gothic"/>
                <a:sym typeface="Century Gothic"/>
              </a:rPr>
              <a:t>industry</a:t>
            </a:r>
            <a:endParaRPr sz="4200" b="1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4" name="Google Shape;374;p40"/>
          <p:cNvSpPr txBox="1"/>
          <p:nvPr/>
        </p:nvSpPr>
        <p:spPr>
          <a:xfrm>
            <a:off x="7592133" y="1915933"/>
            <a:ext cx="43152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40"/>
          <p:cNvSpPr txBox="1">
            <a:spLocks noGrp="1"/>
          </p:cNvSpPr>
          <p:nvPr>
            <p:ph type="body" idx="1"/>
          </p:nvPr>
        </p:nvSpPr>
        <p:spPr>
          <a:xfrm>
            <a:off x="838200" y="16908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 indent="-349250">
              <a:lnSpc>
                <a:spcPct val="115000"/>
              </a:lnSpc>
              <a:buSzPts val="1900"/>
              <a:buFont typeface="Nunito"/>
              <a:buChar char="•"/>
            </a:pPr>
            <a:r>
              <a:rPr lang="en-GB" sz="2900" dirty="0">
                <a:latin typeface="Nunito"/>
                <a:ea typeface="Nunito"/>
                <a:cs typeface="Nunito"/>
                <a:sym typeface="Nunito"/>
              </a:rPr>
              <a:t>Production of biological materials</a:t>
            </a:r>
          </a:p>
          <a:p>
            <a:pPr lvl="0" indent="-349250">
              <a:lnSpc>
                <a:spcPct val="115000"/>
              </a:lnSpc>
              <a:buSzPts val="1900"/>
              <a:buFont typeface="Nunito"/>
              <a:buChar char="•"/>
            </a:pPr>
            <a:r>
              <a:rPr lang="en-GB" sz="2900" dirty="0">
                <a:latin typeface="Nunito"/>
                <a:ea typeface="Nunito"/>
                <a:cs typeface="Nunito"/>
                <a:sym typeface="Nunito"/>
              </a:rPr>
              <a:t>Products not chemically produced</a:t>
            </a:r>
          </a:p>
          <a:p>
            <a:pPr lvl="0" indent="-349250">
              <a:lnSpc>
                <a:spcPct val="115000"/>
              </a:lnSpc>
              <a:buSzPts val="1900"/>
              <a:buFont typeface="Nunito"/>
              <a:buChar char="•"/>
            </a:pPr>
            <a:r>
              <a:rPr lang="en-GB" sz="2900" dirty="0">
                <a:latin typeface="Nunito"/>
                <a:ea typeface="Nunito"/>
                <a:cs typeface="Nunito"/>
                <a:sym typeface="Nunito"/>
              </a:rPr>
              <a:t>Higher yields, lower price</a:t>
            </a:r>
          </a:p>
          <a:p>
            <a:pPr lvl="0" indent="-349250">
              <a:lnSpc>
                <a:spcPct val="115000"/>
              </a:lnSpc>
              <a:buSzPts val="1900"/>
              <a:buFont typeface="Nunito"/>
              <a:buChar char="•"/>
            </a:pPr>
            <a:r>
              <a:rPr lang="en-GB" sz="2900" dirty="0">
                <a:latin typeface="Nunito"/>
                <a:ea typeface="Nunito"/>
                <a:cs typeface="Nunito"/>
                <a:sym typeface="Nunito"/>
              </a:rPr>
              <a:t>Utilisation of waste materials</a:t>
            </a:r>
          </a:p>
          <a:p>
            <a:pPr lvl="0" indent="-349250">
              <a:lnSpc>
                <a:spcPct val="115000"/>
              </a:lnSpc>
              <a:buSzPts val="1900"/>
              <a:buFont typeface="Nunito"/>
              <a:buChar char="•"/>
            </a:pPr>
            <a:endParaRPr lang="en-GB" sz="2900" dirty="0">
              <a:latin typeface="Nunito"/>
              <a:ea typeface="Nunito"/>
              <a:cs typeface="Nunito"/>
              <a:sym typeface="Nunito"/>
            </a:endParaRPr>
          </a:p>
          <a:p>
            <a:pPr lvl="0" indent="-349250">
              <a:lnSpc>
                <a:spcPct val="115000"/>
              </a:lnSpc>
              <a:buSzPts val="1900"/>
              <a:buFont typeface="Nunito"/>
              <a:buChar char="•"/>
            </a:pPr>
            <a:r>
              <a:rPr lang="en-GB" sz="2900" dirty="0">
                <a:latin typeface="Nunito"/>
                <a:ea typeface="Nunito"/>
                <a:cs typeface="Nunito"/>
                <a:sym typeface="Nunito"/>
              </a:rPr>
              <a:t>High input costs</a:t>
            </a:r>
            <a:endParaRPr sz="2900" dirty="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xmlns="" id="{2419AB6A-8D8F-4457-8D0B-2F3761CAF2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793" t="8606"/>
          <a:stretch/>
        </p:blipFill>
        <p:spPr>
          <a:xfrm>
            <a:off x="7465343" y="1395388"/>
            <a:ext cx="4441990" cy="4942074"/>
          </a:xfrm>
          <a:prstGeom prst="rect">
            <a:avLst/>
          </a:prstGeom>
        </p:spPr>
      </p:pic>
      <p:pic>
        <p:nvPicPr>
          <p:cNvPr id="8" name="Google Shape;459;p52">
            <a:extLst>
              <a:ext uri="{FF2B5EF4-FFF2-40B4-BE49-F238E27FC236}">
                <a16:creationId xmlns:a16="http://schemas.microsoft.com/office/drawing/2014/main" xmlns="" id="{387A862D-1A6C-4596-94DD-9F1B1CA836A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32400" y="509262"/>
            <a:ext cx="940501" cy="81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SzPts val="4400"/>
            </a:pPr>
            <a:r>
              <a:rPr lang="cs-CZ" dirty="0" err="1">
                <a:latin typeface="Century Gothic"/>
                <a:ea typeface="Century Gothic"/>
                <a:cs typeface="Century Gothic"/>
                <a:sym typeface="Century Gothic"/>
              </a:rPr>
              <a:t>What</a:t>
            </a:r>
            <a:r>
              <a:rPr lang="cs-CZ" dirty="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cs-CZ" dirty="0" err="1">
                <a:latin typeface="Century Gothic"/>
                <a:ea typeface="Century Gothic"/>
                <a:cs typeface="Century Gothic"/>
                <a:sym typeface="Century Gothic"/>
              </a:rPr>
              <a:t>awaits</a:t>
            </a:r>
            <a:r>
              <a:rPr lang="cs-CZ" dirty="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cs-CZ" dirty="0" err="1">
                <a:latin typeface="Century Gothic"/>
                <a:ea typeface="Century Gothic"/>
                <a:cs typeface="Century Gothic"/>
                <a:sym typeface="Century Gothic"/>
              </a:rPr>
              <a:t>us</a:t>
            </a:r>
            <a:r>
              <a:rPr lang="cs-CZ" dirty="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cs-CZ" dirty="0" err="1">
                <a:latin typeface="Century Gothic"/>
                <a:ea typeface="Century Gothic"/>
                <a:cs typeface="Century Gothic"/>
                <a:sym typeface="Century Gothic"/>
              </a:rPr>
              <a:t>today</a:t>
            </a:r>
            <a:r>
              <a:rPr lang="cs-CZ" dirty="0"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2" name="Google Shape;112;p4"/>
          <p:cNvSpPr txBox="1">
            <a:spLocks noGrp="1"/>
          </p:cNvSpPr>
          <p:nvPr>
            <p:ph type="body" idx="1"/>
          </p:nvPr>
        </p:nvSpPr>
        <p:spPr>
          <a:xfrm>
            <a:off x="838200" y="18501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4765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2700"/>
              <a:buFont typeface="Nunito"/>
              <a:buChar char="•"/>
            </a:pPr>
            <a:r>
              <a:rPr lang="cs-CZ" dirty="0" smtClean="0">
                <a:solidFill>
                  <a:srgbClr val="000000"/>
                </a:solidFill>
                <a:latin typeface="Nunito" panose="020B0604020202020204" charset="-18"/>
                <a:ea typeface="Nunito"/>
                <a:cs typeface="Nunito"/>
                <a:sym typeface="Nunito"/>
              </a:rPr>
              <a:t> </a:t>
            </a:r>
            <a:r>
              <a:rPr lang="en-GB" dirty="0" smtClean="0">
                <a:solidFill>
                  <a:srgbClr val="000000"/>
                </a:solidFill>
                <a:latin typeface="Nunito" panose="020B0604020202020204" charset="-18"/>
                <a:ea typeface="Nunito"/>
                <a:cs typeface="Nunito"/>
                <a:sym typeface="Nunito"/>
              </a:rPr>
              <a:t>Biology </a:t>
            </a:r>
            <a:r>
              <a:rPr lang="en-GB" dirty="0">
                <a:solidFill>
                  <a:srgbClr val="000000"/>
                </a:solidFill>
                <a:latin typeface="Nunito" panose="020B0604020202020204" charset="-18"/>
                <a:ea typeface="Nunito"/>
                <a:cs typeface="Nunito"/>
                <a:sym typeface="Nunito"/>
              </a:rPr>
              <a:t>of genetic modifications </a:t>
            </a:r>
          </a:p>
          <a:p>
            <a:pPr marL="228600" lvl="0" indent="-24765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2700"/>
              <a:buFont typeface="Nunito"/>
              <a:buChar char="•"/>
            </a:pPr>
            <a:r>
              <a:rPr lang="en-GB" dirty="0">
                <a:solidFill>
                  <a:srgbClr val="000000"/>
                </a:solidFill>
                <a:latin typeface="Nunito" panose="020B0604020202020204" charset="-18"/>
                <a:ea typeface="Nunito"/>
                <a:cs typeface="Nunito"/>
                <a:sym typeface="Nunito"/>
              </a:rPr>
              <a:t> Application of GMOs </a:t>
            </a:r>
          </a:p>
          <a:p>
            <a:pPr marL="228600" lvl="0" indent="-24765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2700"/>
              <a:buFont typeface="Nunito"/>
              <a:buChar char="•"/>
            </a:pPr>
            <a:r>
              <a:rPr lang="en-GB" dirty="0">
                <a:solidFill>
                  <a:srgbClr val="000000"/>
                </a:solidFill>
                <a:latin typeface="Nunito" panose="020B0604020202020204" charset="-18"/>
                <a:ea typeface="Nunito"/>
                <a:cs typeface="Nunito"/>
                <a:sym typeface="Nunito"/>
              </a:rPr>
              <a:t> Myths, Mystifications and </a:t>
            </a:r>
            <a:r>
              <a:rPr lang="en-GB" dirty="0" smtClean="0">
                <a:solidFill>
                  <a:srgbClr val="000000"/>
                </a:solidFill>
                <a:latin typeface="Nunito" panose="020B0604020202020204" charset="-18"/>
                <a:ea typeface="Nunito"/>
                <a:cs typeface="Nunito"/>
                <a:sym typeface="Nunito"/>
              </a:rPr>
              <a:t>FAQ</a:t>
            </a:r>
            <a:endParaRPr lang="en-GB" dirty="0">
              <a:solidFill>
                <a:srgbClr val="000000"/>
              </a:solidFill>
              <a:latin typeface="Nunito" panose="020B0604020202020204" charset="-18"/>
              <a:ea typeface="Nunito"/>
              <a:cs typeface="Nunito"/>
              <a:sym typeface="Nunito"/>
            </a:endParaRPr>
          </a:p>
          <a:p>
            <a:pPr marL="228600" lvl="0" indent="-24765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2700"/>
              <a:buFont typeface="Nunito"/>
              <a:buChar char="•"/>
            </a:pPr>
            <a:r>
              <a:rPr lang="en-GB" dirty="0">
                <a:solidFill>
                  <a:srgbClr val="000000"/>
                </a:solidFill>
                <a:latin typeface="Nunito" panose="020B0604020202020204" charset="-18"/>
                <a:ea typeface="Nunito"/>
                <a:cs typeface="Nunito"/>
                <a:sym typeface="Nunito"/>
              </a:rPr>
              <a:t> Legislation around GMOs</a:t>
            </a:r>
          </a:p>
          <a:p>
            <a:pPr marL="228600" lvl="0" indent="-24765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2700"/>
              <a:buFont typeface="Nunito"/>
              <a:buChar char="•"/>
            </a:pPr>
            <a:r>
              <a:rPr lang="en-GB" dirty="0">
                <a:solidFill>
                  <a:srgbClr val="000000"/>
                </a:solidFill>
                <a:latin typeface="Nunito" panose="020B0604020202020204" charset="-18"/>
                <a:ea typeface="Nunito"/>
                <a:cs typeface="Nunito"/>
                <a:sym typeface="Nunito"/>
              </a:rPr>
              <a:t> The future and our project</a:t>
            </a:r>
          </a:p>
          <a:p>
            <a:pPr marL="228600" lvl="0" indent="-24765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2700"/>
              <a:buFont typeface="Nunito"/>
              <a:buChar char="•"/>
            </a:pPr>
            <a:r>
              <a:rPr lang="en-GB" dirty="0">
                <a:solidFill>
                  <a:srgbClr val="000000"/>
                </a:solidFill>
                <a:latin typeface="Nunito" panose="020B0604020202020204" charset="-18"/>
                <a:ea typeface="Nunito"/>
                <a:cs typeface="Nunito"/>
                <a:sym typeface="Nunito"/>
              </a:rPr>
              <a:t> Discussion </a:t>
            </a:r>
            <a:endParaRPr sz="3200" dirty="0">
              <a:latin typeface="Nunito" panose="020B0604020202020204" charset="-18"/>
              <a:ea typeface="Gill Sans"/>
              <a:cs typeface="Gill Sans"/>
              <a:sym typeface="Gill Sans"/>
            </a:endParaRPr>
          </a:p>
        </p:txBody>
      </p:sp>
      <p:pic>
        <p:nvPicPr>
          <p:cNvPr id="113" name="Google Shape;113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2400" y="509262"/>
            <a:ext cx="940501" cy="81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58725" y="1834825"/>
            <a:ext cx="5195075" cy="362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41"/>
          <p:cNvSpPr txBox="1">
            <a:spLocks noGrp="1"/>
          </p:cNvSpPr>
          <p:nvPr>
            <p:ph type="title"/>
          </p:nvPr>
        </p:nvSpPr>
        <p:spPr>
          <a:xfrm>
            <a:off x="751201" y="703738"/>
            <a:ext cx="11021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/>
            <a:r>
              <a:rPr lang="cs-CZ" sz="4200" dirty="0">
                <a:latin typeface="Century Gothic"/>
                <a:ea typeface="Century Gothic"/>
                <a:cs typeface="Century Gothic"/>
                <a:sym typeface="Century Gothic"/>
              </a:rPr>
              <a:t>Use </a:t>
            </a:r>
            <a:r>
              <a:rPr lang="cs-CZ" sz="4200" dirty="0" err="1">
                <a:latin typeface="Century Gothic"/>
                <a:ea typeface="Century Gothic"/>
                <a:cs typeface="Century Gothic"/>
                <a:sym typeface="Century Gothic"/>
              </a:rPr>
              <a:t>of</a:t>
            </a:r>
            <a:r>
              <a:rPr lang="cs-CZ" sz="4200" dirty="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cs-CZ" sz="4200" dirty="0" err="1">
                <a:latin typeface="Century Gothic"/>
                <a:ea typeface="Century Gothic"/>
                <a:cs typeface="Century Gothic"/>
                <a:sym typeface="Century Gothic"/>
              </a:rPr>
              <a:t>enzymes</a:t>
            </a:r>
            <a:endParaRPr sz="4200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2" name="Google Shape;382;p41"/>
          <p:cNvSpPr txBox="1">
            <a:spLocks noGrp="1"/>
          </p:cNvSpPr>
          <p:nvPr>
            <p:ph type="body" idx="1"/>
          </p:nvPr>
        </p:nvSpPr>
        <p:spPr>
          <a:xfrm>
            <a:off x="415592" y="1615276"/>
            <a:ext cx="83445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>
              <a:buFont typeface="Nunito"/>
              <a:buChar char="●"/>
            </a:pPr>
            <a:r>
              <a:rPr lang="cs-CZ" dirty="0">
                <a:latin typeface="Nunito"/>
                <a:ea typeface="Nunito"/>
                <a:cs typeface="Nunito"/>
                <a:sym typeface="Nunito"/>
              </a:rPr>
              <a:t>Enzyme: a protein </a:t>
            </a:r>
            <a:r>
              <a:rPr lang="cs-CZ" dirty="0" err="1">
                <a:latin typeface="Nunito"/>
                <a:ea typeface="Nunito"/>
                <a:cs typeface="Nunito"/>
                <a:sym typeface="Nunito"/>
              </a:rPr>
              <a:t>that</a:t>
            </a:r>
            <a:r>
              <a:rPr lang="cs-CZ" dirty="0"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cs-CZ" dirty="0" err="1">
                <a:latin typeface="Nunito"/>
                <a:ea typeface="Nunito"/>
                <a:cs typeface="Nunito"/>
                <a:sym typeface="Nunito"/>
              </a:rPr>
              <a:t>speeds</a:t>
            </a:r>
            <a:r>
              <a:rPr lang="cs-CZ" dirty="0">
                <a:latin typeface="Nunito"/>
                <a:ea typeface="Nunito"/>
                <a:cs typeface="Nunito"/>
                <a:sym typeface="Nunito"/>
              </a:rPr>
              <a:t> up a </a:t>
            </a:r>
            <a:r>
              <a:rPr lang="cs-CZ" dirty="0" err="1">
                <a:latin typeface="Nunito"/>
                <a:ea typeface="Nunito"/>
                <a:cs typeface="Nunito"/>
                <a:sym typeface="Nunito"/>
              </a:rPr>
              <a:t>chemical</a:t>
            </a:r>
            <a:r>
              <a:rPr lang="cs-CZ" dirty="0"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cs-CZ" dirty="0" err="1">
                <a:latin typeface="Nunito"/>
                <a:ea typeface="Nunito"/>
                <a:cs typeface="Nunito"/>
                <a:sym typeface="Nunito"/>
              </a:rPr>
              <a:t>reaction</a:t>
            </a:r>
            <a:endParaRPr lang="cs-CZ" dirty="0">
              <a:latin typeface="Nunito"/>
              <a:ea typeface="Nunito"/>
              <a:cs typeface="Nunito"/>
              <a:sym typeface="Nunito"/>
            </a:endParaRPr>
          </a:p>
          <a:p>
            <a:pPr lvl="0">
              <a:buFont typeface="Nunito"/>
              <a:buChar char="●"/>
            </a:pPr>
            <a:r>
              <a:rPr lang="cs-CZ" dirty="0">
                <a:latin typeface="Nunito"/>
                <a:ea typeface="Nunito"/>
                <a:cs typeface="Nunito"/>
                <a:sym typeface="Nunito"/>
              </a:rPr>
              <a:t> </a:t>
            </a:r>
          </a:p>
          <a:p>
            <a:pPr lvl="0">
              <a:buFont typeface="Nunito"/>
              <a:buChar char="●"/>
            </a:pPr>
            <a:r>
              <a:rPr lang="cs-CZ" dirty="0" err="1">
                <a:latin typeface="Nunito"/>
                <a:ea typeface="Nunito"/>
                <a:cs typeface="Nunito"/>
                <a:sym typeface="Nunito"/>
              </a:rPr>
              <a:t>Detergents</a:t>
            </a:r>
            <a:r>
              <a:rPr lang="cs-CZ" dirty="0">
                <a:latin typeface="Nunito"/>
                <a:ea typeface="Nunito"/>
                <a:cs typeface="Nunito"/>
                <a:sym typeface="Nunito"/>
              </a:rPr>
              <a:t>: </a:t>
            </a:r>
            <a:r>
              <a:rPr lang="cs-CZ" dirty="0" err="1">
                <a:latin typeface="Nunito"/>
                <a:ea typeface="Nunito"/>
                <a:cs typeface="Nunito"/>
                <a:sym typeface="Nunito"/>
              </a:rPr>
              <a:t>proteases</a:t>
            </a:r>
            <a:r>
              <a:rPr lang="cs-CZ" dirty="0">
                <a:latin typeface="Nunito"/>
                <a:ea typeface="Nunito"/>
                <a:cs typeface="Nunito"/>
                <a:sym typeface="Nunito"/>
              </a:rPr>
              <a:t>, </a:t>
            </a:r>
            <a:r>
              <a:rPr lang="cs-CZ" dirty="0" err="1">
                <a:latin typeface="Nunito"/>
                <a:ea typeface="Nunito"/>
                <a:cs typeface="Nunito"/>
                <a:sym typeface="Nunito"/>
              </a:rPr>
              <a:t>lipases</a:t>
            </a:r>
            <a:r>
              <a:rPr lang="cs-CZ" dirty="0">
                <a:latin typeface="Nunito"/>
                <a:ea typeface="Nunito"/>
                <a:cs typeface="Nunito"/>
                <a:sym typeface="Nunito"/>
              </a:rPr>
              <a:t>, </a:t>
            </a:r>
            <a:r>
              <a:rPr lang="cs-CZ" dirty="0" err="1">
                <a:latin typeface="Nunito"/>
                <a:ea typeface="Nunito"/>
                <a:cs typeface="Nunito"/>
                <a:sym typeface="Nunito"/>
              </a:rPr>
              <a:t>amylases</a:t>
            </a:r>
            <a:r>
              <a:rPr lang="cs-CZ" dirty="0">
                <a:latin typeface="Nunito"/>
                <a:ea typeface="Nunito"/>
                <a:cs typeface="Nunito"/>
                <a:sym typeface="Nunito"/>
              </a:rPr>
              <a:t>,</a:t>
            </a:r>
          </a:p>
          <a:p>
            <a:pPr lvl="0">
              <a:buFont typeface="Nunito"/>
              <a:buChar char="●"/>
            </a:pPr>
            <a:r>
              <a:rPr lang="cs-CZ" dirty="0">
                <a:latin typeface="Nunito"/>
                <a:ea typeface="Nunito"/>
                <a:cs typeface="Nunito"/>
                <a:sym typeface="Nunito"/>
              </a:rPr>
              <a:t>Cheese </a:t>
            </a:r>
            <a:r>
              <a:rPr lang="cs-CZ" dirty="0" err="1">
                <a:latin typeface="Nunito"/>
                <a:ea typeface="Nunito"/>
                <a:cs typeface="Nunito"/>
                <a:sym typeface="Nunito"/>
              </a:rPr>
              <a:t>production</a:t>
            </a:r>
            <a:r>
              <a:rPr lang="cs-CZ" dirty="0">
                <a:latin typeface="Nunito"/>
                <a:ea typeface="Nunito"/>
                <a:cs typeface="Nunito"/>
                <a:sym typeface="Nunito"/>
              </a:rPr>
              <a:t> (</a:t>
            </a:r>
            <a:r>
              <a:rPr lang="cs-CZ" dirty="0" err="1">
                <a:latin typeface="Nunito"/>
                <a:ea typeface="Nunito"/>
                <a:cs typeface="Nunito"/>
                <a:sym typeface="Nunito"/>
              </a:rPr>
              <a:t>rennet</a:t>
            </a:r>
            <a:r>
              <a:rPr lang="cs-CZ" dirty="0">
                <a:latin typeface="Nunito"/>
                <a:ea typeface="Nunito"/>
                <a:cs typeface="Nunito"/>
                <a:sym typeface="Nunito"/>
              </a:rPr>
              <a:t>)</a:t>
            </a:r>
          </a:p>
          <a:p>
            <a:pPr lvl="0">
              <a:buFont typeface="Nunito"/>
              <a:buChar char="●"/>
            </a:pPr>
            <a:r>
              <a:rPr lang="cs-CZ" dirty="0" err="1">
                <a:latin typeface="Nunito"/>
                <a:ea typeface="Nunito"/>
                <a:cs typeface="Nunito"/>
                <a:sym typeface="Nunito"/>
              </a:rPr>
              <a:t>Drugs</a:t>
            </a:r>
            <a:r>
              <a:rPr lang="cs-CZ" dirty="0">
                <a:latin typeface="Nunito"/>
                <a:ea typeface="Nunito"/>
                <a:cs typeface="Nunito"/>
                <a:sym typeface="Nunito"/>
              </a:rPr>
              <a:t> and </a:t>
            </a:r>
            <a:r>
              <a:rPr lang="cs-CZ" dirty="0" err="1">
                <a:latin typeface="Nunito"/>
                <a:ea typeface="Nunito"/>
                <a:cs typeface="Nunito"/>
                <a:sym typeface="Nunito"/>
              </a:rPr>
              <a:t>nutritional</a:t>
            </a:r>
            <a:r>
              <a:rPr lang="cs-CZ" dirty="0"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cs-CZ" dirty="0" err="1">
                <a:latin typeface="Nunito"/>
                <a:ea typeface="Nunito"/>
                <a:cs typeface="Nunito"/>
                <a:sym typeface="Nunito"/>
              </a:rPr>
              <a:t>supplements</a:t>
            </a:r>
            <a:endParaRPr lang="cs-CZ" dirty="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956A35EB-66C9-4B6B-BB70-8DB2729C78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28" t="20316" r="27195" b="25238"/>
          <a:stretch/>
        </p:blipFill>
        <p:spPr>
          <a:xfrm>
            <a:off x="6023483" y="3574104"/>
            <a:ext cx="2459421" cy="328389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4C07FDBD-AFF3-4B81-A082-1DB42C429D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7987" y="1085488"/>
            <a:ext cx="4790261" cy="6858000"/>
          </a:xfrm>
          <a:prstGeom prst="rect">
            <a:avLst/>
          </a:prstGeom>
        </p:spPr>
      </p:pic>
      <p:pic>
        <p:nvPicPr>
          <p:cNvPr id="10" name="Google Shape;459;p52">
            <a:extLst>
              <a:ext uri="{FF2B5EF4-FFF2-40B4-BE49-F238E27FC236}">
                <a16:creationId xmlns:a16="http://schemas.microsoft.com/office/drawing/2014/main" xmlns="" id="{577A1310-8047-40A0-A1F4-BE57881B665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32400" y="509262"/>
            <a:ext cx="940501" cy="81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2"/>
          <p:cNvSpPr txBox="1">
            <a:spLocks noGrp="1"/>
          </p:cNvSpPr>
          <p:nvPr>
            <p:ph type="title"/>
          </p:nvPr>
        </p:nvSpPr>
        <p:spPr>
          <a:xfrm>
            <a:off x="751201" y="813856"/>
            <a:ext cx="11021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/>
            <a:r>
              <a:rPr lang="cs-CZ" sz="4200" dirty="0" err="1">
                <a:latin typeface="Century Gothic"/>
                <a:ea typeface="Century Gothic"/>
                <a:cs typeface="Century Gothic"/>
                <a:sym typeface="Century Gothic"/>
              </a:rPr>
              <a:t>Spider</a:t>
            </a:r>
            <a:r>
              <a:rPr lang="cs-CZ" sz="4200" dirty="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cs-CZ" sz="4200" dirty="0" err="1">
                <a:latin typeface="Century Gothic"/>
                <a:ea typeface="Century Gothic"/>
                <a:cs typeface="Century Gothic"/>
                <a:sym typeface="Century Gothic"/>
              </a:rPr>
              <a:t>silk</a:t>
            </a:r>
            <a:r>
              <a:rPr lang="cs-CZ" sz="4200" dirty="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cs-CZ" sz="4200" dirty="0" err="1">
                <a:latin typeface="Century Gothic"/>
                <a:ea typeface="Century Gothic"/>
                <a:cs typeface="Century Gothic"/>
                <a:sym typeface="Century Gothic"/>
              </a:rPr>
              <a:t>fibers</a:t>
            </a:r>
            <a:endParaRPr sz="4267" b="1" dirty="0">
              <a:solidFill>
                <a:srgbClr val="68C5A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42"/>
          <p:cNvSpPr txBox="1">
            <a:spLocks noGrp="1"/>
          </p:cNvSpPr>
          <p:nvPr>
            <p:ph type="body" idx="1"/>
          </p:nvPr>
        </p:nvSpPr>
        <p:spPr>
          <a:xfrm>
            <a:off x="568368" y="1830285"/>
            <a:ext cx="7112993" cy="3832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4" lvl="0" indent="-495288">
              <a:buSzPts val="2400"/>
              <a:buFont typeface="Nunito"/>
              <a:buChar char="•"/>
            </a:pPr>
            <a:r>
              <a:rPr lang="cs-CZ" dirty="0" err="1">
                <a:latin typeface="Nunito"/>
                <a:ea typeface="Nunito"/>
                <a:cs typeface="Nunito"/>
                <a:sym typeface="Nunito"/>
              </a:rPr>
              <a:t>Stronger</a:t>
            </a:r>
            <a:r>
              <a:rPr lang="cs-CZ" dirty="0"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cs-CZ" dirty="0" err="1">
                <a:latin typeface="Nunito"/>
                <a:ea typeface="Nunito"/>
                <a:cs typeface="Nunito"/>
                <a:sym typeface="Nunito"/>
              </a:rPr>
              <a:t>than</a:t>
            </a:r>
            <a:r>
              <a:rPr lang="cs-CZ" dirty="0"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cs-CZ" dirty="0" err="1">
                <a:latin typeface="Nunito"/>
                <a:ea typeface="Nunito"/>
                <a:cs typeface="Nunito"/>
                <a:sym typeface="Nunito"/>
              </a:rPr>
              <a:t>steel</a:t>
            </a:r>
            <a:r>
              <a:rPr lang="cs-CZ" dirty="0">
                <a:latin typeface="Nunito"/>
                <a:ea typeface="Nunito"/>
                <a:cs typeface="Nunito"/>
                <a:sym typeface="Nunito"/>
              </a:rPr>
              <a:t>, </a:t>
            </a:r>
            <a:r>
              <a:rPr lang="cs-CZ" dirty="0" err="1">
                <a:latin typeface="Nunito"/>
                <a:ea typeface="Nunito"/>
                <a:cs typeface="Nunito"/>
                <a:sym typeface="Nunito"/>
              </a:rPr>
              <a:t>lighter</a:t>
            </a:r>
            <a:r>
              <a:rPr lang="cs-CZ" dirty="0"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cs-CZ" dirty="0" err="1">
                <a:latin typeface="Nunito"/>
                <a:ea typeface="Nunito"/>
                <a:cs typeface="Nunito"/>
                <a:sym typeface="Nunito"/>
              </a:rPr>
              <a:t>than</a:t>
            </a:r>
            <a:r>
              <a:rPr lang="cs-CZ" dirty="0"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cs-CZ" dirty="0" err="1">
                <a:latin typeface="Nunito"/>
                <a:ea typeface="Nunito"/>
                <a:cs typeface="Nunito"/>
                <a:sym typeface="Nunito"/>
              </a:rPr>
              <a:t>synthetic</a:t>
            </a:r>
            <a:r>
              <a:rPr lang="cs-CZ" dirty="0"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cs-CZ" dirty="0" err="1">
                <a:latin typeface="Nunito"/>
                <a:ea typeface="Nunito"/>
                <a:cs typeface="Nunito"/>
                <a:sym typeface="Nunito"/>
              </a:rPr>
              <a:t>fibres</a:t>
            </a:r>
            <a:r>
              <a:rPr lang="cs-CZ" dirty="0">
                <a:latin typeface="Nunito"/>
                <a:ea typeface="Nunito"/>
                <a:cs typeface="Nunito"/>
                <a:sym typeface="Nunito"/>
              </a:rPr>
              <a:t>, </a:t>
            </a:r>
            <a:r>
              <a:rPr lang="cs-CZ" dirty="0" err="1">
                <a:latin typeface="Nunito"/>
                <a:ea typeface="Nunito"/>
                <a:cs typeface="Nunito"/>
                <a:sym typeface="Nunito"/>
              </a:rPr>
              <a:t>elastic</a:t>
            </a:r>
            <a:endParaRPr lang="cs-CZ" dirty="0">
              <a:latin typeface="Nunito"/>
              <a:ea typeface="Nunito"/>
              <a:cs typeface="Nunito"/>
              <a:sym typeface="Nunito"/>
            </a:endParaRPr>
          </a:p>
          <a:p>
            <a:pPr marL="609584" lvl="0" indent="-495288">
              <a:buSzPts val="2400"/>
              <a:buFont typeface="Nunito"/>
              <a:buChar char="•"/>
            </a:pPr>
            <a:endParaRPr lang="cs-CZ" dirty="0">
              <a:latin typeface="Nunito"/>
              <a:ea typeface="Nunito"/>
              <a:cs typeface="Nunito"/>
              <a:sym typeface="Nunito"/>
            </a:endParaRPr>
          </a:p>
          <a:p>
            <a:pPr marL="609584" lvl="0" indent="-495288">
              <a:buSzPts val="2400"/>
              <a:buFont typeface="Nunito"/>
              <a:buChar char="•"/>
            </a:pPr>
            <a:endParaRPr lang="cs-CZ" dirty="0">
              <a:latin typeface="Nunito"/>
              <a:ea typeface="Nunito"/>
              <a:cs typeface="Nunito"/>
              <a:sym typeface="Nunito"/>
            </a:endParaRPr>
          </a:p>
          <a:p>
            <a:pPr marL="609584" lvl="0" indent="-495288">
              <a:buSzPts val="2400"/>
              <a:buFont typeface="Nunito"/>
              <a:buChar char="•"/>
            </a:pPr>
            <a:r>
              <a:rPr lang="cs-CZ" dirty="0" err="1">
                <a:latin typeface="Nunito"/>
                <a:ea typeface="Nunito"/>
                <a:cs typeface="Nunito"/>
                <a:sym typeface="Nunito"/>
              </a:rPr>
              <a:t>Synthetic</a:t>
            </a:r>
            <a:r>
              <a:rPr lang="cs-CZ" dirty="0"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cs-CZ" dirty="0" err="1">
                <a:latin typeface="Nunito"/>
                <a:ea typeface="Nunito"/>
                <a:cs typeface="Nunito"/>
                <a:sym typeface="Nunito"/>
              </a:rPr>
              <a:t>fabrics</a:t>
            </a:r>
            <a:r>
              <a:rPr lang="cs-CZ" dirty="0">
                <a:latin typeface="Nunito"/>
                <a:ea typeface="Nunito"/>
                <a:cs typeface="Nunito"/>
                <a:sym typeface="Nunito"/>
              </a:rPr>
              <a:t>, </a:t>
            </a:r>
            <a:r>
              <a:rPr lang="cs-CZ" dirty="0" err="1">
                <a:latin typeface="Nunito"/>
                <a:ea typeface="Nunito"/>
                <a:cs typeface="Nunito"/>
                <a:sym typeface="Nunito"/>
              </a:rPr>
              <a:t>bulletproof</a:t>
            </a:r>
            <a:r>
              <a:rPr lang="cs-CZ" dirty="0"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cs-CZ" dirty="0" err="1">
                <a:latin typeface="Nunito"/>
                <a:ea typeface="Nunito"/>
                <a:cs typeface="Nunito"/>
                <a:sym typeface="Nunito"/>
              </a:rPr>
              <a:t>vests</a:t>
            </a:r>
            <a:r>
              <a:rPr lang="cs-CZ" dirty="0">
                <a:latin typeface="Nunito"/>
                <a:ea typeface="Nunito"/>
                <a:cs typeface="Nunito"/>
                <a:sym typeface="Nunito"/>
              </a:rPr>
              <a:t>, bomb </a:t>
            </a:r>
            <a:r>
              <a:rPr lang="cs-CZ" dirty="0" err="1">
                <a:latin typeface="Nunito"/>
                <a:ea typeface="Nunito"/>
                <a:cs typeface="Nunito"/>
                <a:sym typeface="Nunito"/>
              </a:rPr>
              <a:t>suits</a:t>
            </a:r>
            <a:r>
              <a:rPr lang="cs-CZ" dirty="0">
                <a:latin typeface="Nunito"/>
                <a:ea typeface="Nunito"/>
                <a:cs typeface="Nunito"/>
                <a:sym typeface="Nunito"/>
              </a:rPr>
              <a:t>, </a:t>
            </a:r>
            <a:r>
              <a:rPr lang="cs-CZ" dirty="0" err="1">
                <a:latin typeface="Nunito"/>
                <a:ea typeface="Nunito"/>
                <a:cs typeface="Nunito"/>
                <a:sym typeface="Nunito"/>
              </a:rPr>
              <a:t>airbags</a:t>
            </a:r>
            <a:endParaRPr dirty="0"/>
          </a:p>
          <a:p>
            <a:pPr marL="609585" lvl="0" indent="-30479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8C5AB"/>
              </a:buClr>
              <a:buSzPts val="1800"/>
              <a:buNone/>
            </a:pPr>
            <a:endParaRPr sz="3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09585" lvl="0" indent="-30479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8C5AB"/>
              </a:buClr>
              <a:buSzPts val="1800"/>
              <a:buNone/>
            </a:pPr>
            <a:endParaRPr sz="3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1" name="Google Shape;391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7482805" y="2091891"/>
            <a:ext cx="4755581" cy="3831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59;p52">
            <a:extLst>
              <a:ext uri="{FF2B5EF4-FFF2-40B4-BE49-F238E27FC236}">
                <a16:creationId xmlns:a16="http://schemas.microsoft.com/office/drawing/2014/main" xmlns="" id="{FE9159ED-6D12-4294-9F32-B9C977AB998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32400" y="509262"/>
            <a:ext cx="940501" cy="81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3"/>
          <p:cNvSpPr txBox="1">
            <a:spLocks noGrp="1"/>
          </p:cNvSpPr>
          <p:nvPr>
            <p:ph type="title"/>
          </p:nvPr>
        </p:nvSpPr>
        <p:spPr>
          <a:xfrm>
            <a:off x="754750" y="555700"/>
            <a:ext cx="11021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/>
            <a:r>
              <a:rPr lang="cs-CZ" sz="4200" dirty="0" err="1" smtClean="0">
                <a:latin typeface="Century Gothic"/>
                <a:ea typeface="Century Gothic"/>
                <a:cs typeface="Century Gothic"/>
                <a:sym typeface="Century Gothic"/>
              </a:rPr>
              <a:t>Spider</a:t>
            </a:r>
            <a:r>
              <a:rPr lang="cs-CZ" sz="4200" dirty="0" smtClean="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cs-CZ" sz="4200" dirty="0" err="1">
                <a:latin typeface="Century Gothic"/>
                <a:ea typeface="Century Gothic"/>
                <a:cs typeface="Century Gothic"/>
                <a:sym typeface="Century Gothic"/>
              </a:rPr>
              <a:t>silk</a:t>
            </a:r>
            <a:r>
              <a:rPr lang="cs-CZ" sz="4200" dirty="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cs-CZ" sz="4200" dirty="0" err="1">
                <a:latin typeface="Century Gothic"/>
                <a:ea typeface="Century Gothic"/>
                <a:cs typeface="Century Gothic"/>
                <a:sym typeface="Century Gothic"/>
              </a:rPr>
              <a:t>fibers</a:t>
            </a:r>
            <a:endParaRPr dirty="0"/>
          </a:p>
        </p:txBody>
      </p:sp>
      <p:sp>
        <p:nvSpPr>
          <p:cNvPr id="397" name="Google Shape;397;p4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lvl="0" indent="-495288">
              <a:buSzPts val="2400"/>
              <a:buFont typeface="Nunito"/>
              <a:buChar char="•"/>
            </a:pPr>
            <a:r>
              <a:rPr lang="cs-CZ" sz="2933" dirty="0" err="1">
                <a:latin typeface="Nunito"/>
                <a:ea typeface="Nunito"/>
                <a:cs typeface="Nunito"/>
                <a:sym typeface="Nunito"/>
              </a:rPr>
              <a:t>silkworms</a:t>
            </a:r>
            <a:r>
              <a:rPr lang="cs-CZ" sz="2933" dirty="0">
                <a:latin typeface="Nunito"/>
                <a:ea typeface="Nunito"/>
                <a:cs typeface="Nunito"/>
                <a:sym typeface="Nunito"/>
              </a:rPr>
              <a:t>, E. coli, </a:t>
            </a:r>
            <a:r>
              <a:rPr lang="cs-CZ" sz="2933" dirty="0" err="1">
                <a:latin typeface="Nunito"/>
                <a:ea typeface="Nunito"/>
                <a:cs typeface="Nunito"/>
                <a:sym typeface="Nunito"/>
              </a:rPr>
              <a:t>goats</a:t>
            </a:r>
            <a:endParaRPr dirty="0"/>
          </a:p>
        </p:txBody>
      </p:sp>
      <p:pic>
        <p:nvPicPr>
          <p:cNvPr id="398" name="Google Shape;398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600" y="2336379"/>
            <a:ext cx="5870000" cy="3928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38075" y="2336375"/>
            <a:ext cx="5238334" cy="3928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32400" y="509262"/>
            <a:ext cx="940501" cy="81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Google Shape;406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2400" y="509262"/>
            <a:ext cx="940501" cy="81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4" name="Picture 2" descr="https://lh4.googleusercontent.com/gclLozuRLKdxT12LHZ9To4uKJucR4K_X-bfeiGIaZ_jpwkdevhxvRdO1PQojo7pjU2FyJd6BbR_FBD5MA2oKLGI00i9zJYy-BtvROClmasaz7VaLiYjsB8yTYgB4JxlCnXDswk4=s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5861" y="-1235428"/>
            <a:ext cx="14077882" cy="79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289153" y="917287"/>
            <a:ext cx="32678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Break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5"/>
          <p:cNvSpPr txBox="1">
            <a:spLocks noGrp="1"/>
          </p:cNvSpPr>
          <p:nvPr>
            <p:ph type="title"/>
          </p:nvPr>
        </p:nvSpPr>
        <p:spPr>
          <a:xfrm>
            <a:off x="751201" y="4767936"/>
            <a:ext cx="11021700" cy="1602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 algn="ctr"/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Myths and mystifications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cs-CZ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cs-CZ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Trust but </a:t>
            </a:r>
            <a:r>
              <a:rPr lang="cs-CZ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verify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…</a:t>
            </a:r>
            <a:endParaRPr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12" name="Google Shape;412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2400" y="509262"/>
            <a:ext cx="940501" cy="81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2" name="Picture 2" descr="https://lh5.googleusercontent.com/iI5W8KTUft600Jd84-vEX3CjlawM-jqKLdqNtrAvni5wmPZMBrhBYT-Jausi8IMvLI09YDZg5FFVdMNaWSN73d3u9JgUKm2-zuN7SdF2AeF1tIhSmdaSuEMqDd7IJG3ojlhP_kA=s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4185" y="0"/>
            <a:ext cx="14077882" cy="79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46"/>
          <p:cNvSpPr txBox="1">
            <a:spLocks noGrp="1"/>
          </p:cNvSpPr>
          <p:nvPr>
            <p:ph type="title"/>
          </p:nvPr>
        </p:nvSpPr>
        <p:spPr>
          <a:xfrm>
            <a:off x="569832" y="841135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8C5AB"/>
              </a:buClr>
              <a:buSzPts val="2800"/>
              <a:buFont typeface="Arial"/>
              <a:buNone/>
            </a:pPr>
            <a:r>
              <a:rPr lang="cs-CZ" dirty="0">
                <a:solidFill>
                  <a:srgbClr val="07144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Árpád </a:t>
            </a:r>
            <a:r>
              <a:rPr lang="cs-CZ" dirty="0" err="1">
                <a:solidFill>
                  <a:srgbClr val="07144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Pusztai</a:t>
            </a:r>
            <a:r>
              <a:rPr lang="cs-CZ" dirty="0">
                <a:solidFill>
                  <a:srgbClr val="07144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cs-CZ" dirty="0" err="1" smtClean="0">
                <a:solidFill>
                  <a:srgbClr val="07144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andGilles-Eric</a:t>
            </a:r>
            <a:r>
              <a:rPr lang="cs-CZ" dirty="0" smtClean="0">
                <a:solidFill>
                  <a:srgbClr val="07144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cs-CZ" dirty="0" err="1">
                <a:solidFill>
                  <a:srgbClr val="07144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Séralini</a:t>
            </a:r>
            <a:endParaRPr sz="4267" dirty="0"/>
          </a:p>
        </p:txBody>
      </p:sp>
      <p:sp>
        <p:nvSpPr>
          <p:cNvPr id="419" name="Google Shape;419;p46"/>
          <p:cNvSpPr txBox="1">
            <a:spLocks noGrp="1"/>
          </p:cNvSpPr>
          <p:nvPr>
            <p:ph type="body" idx="1"/>
          </p:nvPr>
        </p:nvSpPr>
        <p:spPr>
          <a:xfrm>
            <a:off x="415596" y="1884158"/>
            <a:ext cx="106245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4" lvl="0" indent="-488938">
              <a:buSzPts val="2300"/>
              <a:buFont typeface="Nunito"/>
              <a:buChar char="•"/>
            </a:pPr>
            <a:r>
              <a:rPr lang="cs-CZ" sz="25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Studie o GM potravinách poukazující na zdravotní komplikace</a:t>
            </a:r>
          </a:p>
          <a:p>
            <a:pPr marL="609584" lvl="0" indent="-488938">
              <a:buSzPts val="2300"/>
              <a:buFont typeface="Nunito"/>
              <a:buChar char="•"/>
            </a:pPr>
            <a:endParaRPr lang="cs-CZ" sz="2500" dirty="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609584" lvl="0" indent="-488938">
              <a:buSzPts val="2300"/>
              <a:buFont typeface="Nunito"/>
              <a:buChar char="•"/>
            </a:pPr>
            <a:r>
              <a:rPr lang="cs-CZ" sz="25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Odmítnuto vědeckou komunitou </a:t>
            </a:r>
          </a:p>
          <a:p>
            <a:pPr marL="609584" lvl="0" indent="-488938">
              <a:buSzPts val="2300"/>
              <a:buFont typeface="Nunito"/>
              <a:buChar char="•"/>
            </a:pPr>
            <a:r>
              <a:rPr lang="cs-CZ" sz="25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problémový design experimentu,</a:t>
            </a:r>
          </a:p>
          <a:p>
            <a:pPr marL="609584" lvl="0" indent="-488938">
              <a:buSzPts val="2300"/>
              <a:buFont typeface="Nunito"/>
              <a:buChar char="•"/>
            </a:pPr>
            <a:r>
              <a:rPr lang="cs-CZ" sz="25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statistická analýza,</a:t>
            </a:r>
          </a:p>
          <a:p>
            <a:pPr marL="609584" lvl="0" indent="-488938">
              <a:buSzPts val="2300"/>
              <a:buFont typeface="Nunito"/>
              <a:buChar char="•"/>
            </a:pPr>
            <a:r>
              <a:rPr lang="cs-CZ" sz="25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nevhodná volba linie</a:t>
            </a:r>
          </a:p>
          <a:p>
            <a:pPr marL="609584" lvl="0" indent="-488938">
              <a:buSzPts val="2300"/>
              <a:buFont typeface="Nunito"/>
              <a:buChar char="•"/>
            </a:pPr>
            <a:r>
              <a:rPr lang="cs-CZ" sz="25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Nelze zobecnit výsledky </a:t>
            </a:r>
            <a:endParaRPr lang="cs-CZ" sz="2500" dirty="0" smtClean="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120646" lvl="0" indent="0">
              <a:buSzPts val="2300"/>
              <a:buNone/>
            </a:pPr>
            <a:r>
              <a:rPr lang="cs-CZ" sz="2500" dirty="0" smtClean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na </a:t>
            </a:r>
            <a:r>
              <a:rPr lang="cs-CZ" sz="25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všechny GM potraviny</a:t>
            </a:r>
            <a:r>
              <a:rPr lang="cs-CZ" sz="2933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cs-CZ" sz="2933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2933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0" name="Google Shape;420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435286">
            <a:off x="4290607" y="3567183"/>
            <a:ext cx="9872467" cy="6581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46"/>
          <p:cNvPicPr preferRelativeResize="0"/>
          <p:nvPr/>
        </p:nvPicPr>
        <p:blipFill rotWithShape="1">
          <a:blip r:embed="rId4">
            <a:alphaModFix/>
          </a:blip>
          <a:srcRect l="23702"/>
          <a:stretch/>
        </p:blipFill>
        <p:spPr>
          <a:xfrm>
            <a:off x="9659914" y="3987663"/>
            <a:ext cx="2908159" cy="3025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32400" y="509262"/>
            <a:ext cx="940501" cy="81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47"/>
          <p:cNvSpPr txBox="1">
            <a:spLocks noGrp="1"/>
          </p:cNvSpPr>
          <p:nvPr>
            <p:ph type="title"/>
          </p:nvPr>
        </p:nvSpPr>
        <p:spPr>
          <a:xfrm>
            <a:off x="754750" y="555700"/>
            <a:ext cx="11021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/>
          </a:p>
        </p:txBody>
      </p:sp>
      <p:sp>
        <p:nvSpPr>
          <p:cNvPr id="428" name="Google Shape;428;p4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pic>
        <p:nvPicPr>
          <p:cNvPr id="429" name="Google Shape;429;p47"/>
          <p:cNvPicPr preferRelativeResize="0"/>
          <p:nvPr/>
        </p:nvPicPr>
        <p:blipFill rotWithShape="1">
          <a:blip r:embed="rId3">
            <a:alphaModFix/>
          </a:blip>
          <a:srcRect l="27075" t="19030" r="29623" b="5663"/>
          <a:stretch/>
        </p:blipFill>
        <p:spPr>
          <a:xfrm>
            <a:off x="2494967" y="0"/>
            <a:ext cx="701013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32400" y="509262"/>
            <a:ext cx="940501" cy="81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4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pic>
        <p:nvPicPr>
          <p:cNvPr id="436" name="Google Shape;436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71575" y="1670575"/>
            <a:ext cx="3258000" cy="2163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8476" y="1670563"/>
            <a:ext cx="2864188" cy="3805725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48"/>
          <p:cNvSpPr txBox="1">
            <a:spLocks noGrp="1"/>
          </p:cNvSpPr>
          <p:nvPr>
            <p:ph type="title"/>
          </p:nvPr>
        </p:nvSpPr>
        <p:spPr>
          <a:xfrm>
            <a:off x="415600" y="667473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cs-CZ" dirty="0">
                <a:solidFill>
                  <a:srgbClr val="07144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Anti-GMO kampaň</a:t>
            </a:r>
            <a:endParaRPr dirty="0"/>
          </a:p>
        </p:txBody>
      </p:sp>
      <p:pic>
        <p:nvPicPr>
          <p:cNvPr id="439" name="Google Shape;439;p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06575" y="2549749"/>
            <a:ext cx="3542074" cy="3542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4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90427" y="3977948"/>
            <a:ext cx="3641875" cy="227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4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832400" y="509262"/>
            <a:ext cx="940501" cy="81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51"/>
          <p:cNvSpPr txBox="1">
            <a:spLocks noGrp="1"/>
          </p:cNvSpPr>
          <p:nvPr>
            <p:ph type="title"/>
          </p:nvPr>
        </p:nvSpPr>
        <p:spPr>
          <a:xfrm>
            <a:off x="751201" y="1050556"/>
            <a:ext cx="10602599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>
              <a:lnSpc>
                <a:spcPct val="90000"/>
              </a:lnSpc>
              <a:buClr>
                <a:srgbClr val="071449"/>
              </a:buClr>
              <a:buSzPts val="4400"/>
            </a:pPr>
            <a:r>
              <a:rPr lang="en-GB" dirty="0">
                <a:solidFill>
                  <a:srgbClr val="07144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IS OFTEN HEARD IN CONNECTION WITH GMO?</a:t>
            </a:r>
            <a:endParaRPr lang="cs-CZ" dirty="0">
              <a:solidFill>
                <a:srgbClr val="07144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52" name="Google Shape;452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19331" y="3428997"/>
            <a:ext cx="3064867" cy="3064867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51"/>
          <p:cNvSpPr txBox="1"/>
          <p:nvPr/>
        </p:nvSpPr>
        <p:spPr>
          <a:xfrm>
            <a:off x="415650" y="2302800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4" lvl="0" indent="-495288">
              <a:lnSpc>
                <a:spcPct val="115000"/>
              </a:lnSpc>
              <a:buClr>
                <a:schemeClr val="dk1"/>
              </a:buClr>
              <a:buSzPts val="2400"/>
              <a:buFont typeface="Nunito"/>
              <a:buChar char="•"/>
            </a:pPr>
            <a:r>
              <a:rPr lang="en-GB" sz="2400" dirty="0">
                <a:latin typeface="Nunito"/>
                <a:ea typeface="Nunito"/>
                <a:cs typeface="Nunito"/>
                <a:sym typeface="Nunito"/>
              </a:rPr>
              <a:t>Can DNA from GM foods alter the DNA of the consumer?</a:t>
            </a:r>
          </a:p>
          <a:p>
            <a:pPr marL="609584" lvl="0" indent="-495288">
              <a:lnSpc>
                <a:spcPct val="115000"/>
              </a:lnSpc>
              <a:buClr>
                <a:schemeClr val="dk1"/>
              </a:buClr>
              <a:buSzPts val="2400"/>
              <a:buFont typeface="Nunito"/>
              <a:buChar char="•"/>
            </a:pPr>
            <a:r>
              <a:rPr lang="en-GB" sz="2400" dirty="0">
                <a:latin typeface="Nunito"/>
                <a:ea typeface="Nunito"/>
                <a:cs typeface="Nunito"/>
                <a:sym typeface="Nunito"/>
              </a:rPr>
              <a:t> </a:t>
            </a:r>
          </a:p>
          <a:p>
            <a:pPr marL="609584" lvl="0" indent="-495288">
              <a:lnSpc>
                <a:spcPct val="115000"/>
              </a:lnSpc>
              <a:buClr>
                <a:schemeClr val="dk1"/>
              </a:buClr>
              <a:buSzPts val="2400"/>
              <a:buFont typeface="Nunito"/>
              <a:buChar char="•"/>
            </a:pPr>
            <a:r>
              <a:rPr lang="en-GB" sz="2400" dirty="0">
                <a:latin typeface="Nunito"/>
                <a:ea typeface="Nunito"/>
                <a:cs typeface="Nunito"/>
                <a:sym typeface="Nunito"/>
              </a:rPr>
              <a:t>Do GM foods cause allergies or cancer? </a:t>
            </a:r>
          </a:p>
          <a:p>
            <a:pPr marL="609584" lvl="0" indent="-495288">
              <a:lnSpc>
                <a:spcPct val="115000"/>
              </a:lnSpc>
              <a:buClr>
                <a:schemeClr val="dk1"/>
              </a:buClr>
              <a:buSzPts val="2400"/>
              <a:buFont typeface="Nunito"/>
              <a:buChar char="•"/>
            </a:pPr>
            <a:endParaRPr lang="en-GB" sz="2400" dirty="0">
              <a:latin typeface="Nunito"/>
              <a:ea typeface="Nunito"/>
              <a:cs typeface="Nunito"/>
              <a:sym typeface="Nunito"/>
            </a:endParaRPr>
          </a:p>
          <a:p>
            <a:pPr marL="609584" lvl="0" indent="-495288">
              <a:lnSpc>
                <a:spcPct val="115000"/>
              </a:lnSpc>
              <a:buClr>
                <a:schemeClr val="dk1"/>
              </a:buClr>
              <a:buSzPts val="2400"/>
              <a:buFont typeface="Nunito"/>
              <a:buChar char="•"/>
            </a:pPr>
            <a:r>
              <a:rPr lang="en-GB" sz="2400" dirty="0">
                <a:latin typeface="Nunito"/>
                <a:ea typeface="Nunito"/>
                <a:cs typeface="Nunito"/>
                <a:sym typeface="Nunito"/>
              </a:rPr>
              <a:t>Will GMOs displace current species? </a:t>
            </a:r>
            <a:endParaRPr lang="cs-CZ" sz="2400" dirty="0" smtClean="0">
              <a:latin typeface="Nunito"/>
              <a:ea typeface="Nunito"/>
              <a:cs typeface="Nunito"/>
              <a:sym typeface="Nunito"/>
            </a:endParaRPr>
          </a:p>
          <a:p>
            <a:pPr marL="609584" lvl="0" indent="-495288">
              <a:lnSpc>
                <a:spcPct val="115000"/>
              </a:lnSpc>
              <a:buClr>
                <a:schemeClr val="dk1"/>
              </a:buClr>
              <a:buSzPts val="2400"/>
              <a:buFont typeface="Nunito"/>
              <a:buChar char="•"/>
            </a:pPr>
            <a:r>
              <a:rPr lang="en-GB" sz="2400" dirty="0" smtClean="0">
                <a:latin typeface="Nunito"/>
                <a:ea typeface="Nunito"/>
                <a:cs typeface="Nunito"/>
                <a:sym typeface="Nunito"/>
              </a:rPr>
              <a:t>(</a:t>
            </a:r>
            <a:r>
              <a:rPr lang="en-GB" sz="2400" dirty="0">
                <a:latin typeface="Nunito"/>
                <a:ea typeface="Nunito"/>
                <a:cs typeface="Nunito"/>
                <a:sym typeface="Nunito"/>
              </a:rPr>
              <a:t>escaping from labs, seeding fields, releasing into the wild)</a:t>
            </a:r>
          </a:p>
          <a:p>
            <a:pPr marL="609584" lvl="0" indent="-495288">
              <a:lnSpc>
                <a:spcPct val="115000"/>
              </a:lnSpc>
              <a:buClr>
                <a:schemeClr val="dk1"/>
              </a:buClr>
              <a:buSzPts val="2400"/>
              <a:buFont typeface="Nunito"/>
              <a:buChar char="•"/>
            </a:pPr>
            <a:endParaRPr lang="en-GB" sz="2400" dirty="0">
              <a:latin typeface="Nunito"/>
              <a:ea typeface="Nunito"/>
              <a:cs typeface="Nunito"/>
              <a:sym typeface="Nunito"/>
            </a:endParaRPr>
          </a:p>
          <a:p>
            <a:pPr marL="609584" lvl="0" indent="-495288">
              <a:lnSpc>
                <a:spcPct val="115000"/>
              </a:lnSpc>
              <a:buClr>
                <a:schemeClr val="dk1"/>
              </a:buClr>
              <a:buSzPts val="2400"/>
              <a:buFont typeface="Nunito"/>
              <a:buChar char="•"/>
            </a:pPr>
            <a:r>
              <a:rPr lang="en-GB" sz="2400" dirty="0">
                <a:latin typeface="Nunito"/>
                <a:ea typeface="Nunito"/>
                <a:cs typeface="Nunito"/>
                <a:sym typeface="Nunito"/>
              </a:rPr>
              <a:t>Do we have enough experience with GMOs? </a:t>
            </a:r>
          </a:p>
        </p:txBody>
      </p:sp>
      <p:pic>
        <p:nvPicPr>
          <p:cNvPr id="5" name="Google Shape;459;p52">
            <a:extLst>
              <a:ext uri="{FF2B5EF4-FFF2-40B4-BE49-F238E27FC236}">
                <a16:creationId xmlns:a16="http://schemas.microsoft.com/office/drawing/2014/main" xmlns="" id="{B32AE7D0-5530-4C7B-96E5-3B1EDE73FD0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32400" y="509262"/>
            <a:ext cx="940501" cy="81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52"/>
          <p:cNvSpPr txBox="1">
            <a:spLocks noGrp="1"/>
          </p:cNvSpPr>
          <p:nvPr>
            <p:ph type="title"/>
          </p:nvPr>
        </p:nvSpPr>
        <p:spPr>
          <a:xfrm>
            <a:off x="824406" y="2123775"/>
            <a:ext cx="11464200" cy="23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>
              <a:lnSpc>
                <a:spcPct val="150000"/>
              </a:lnSpc>
              <a:buClr>
                <a:srgbClr val="071449"/>
              </a:buClr>
              <a:buSzPts val="4400"/>
            </a:pPr>
            <a:r>
              <a:rPr lang="cs-CZ" sz="3600" dirty="0" smtClean="0">
                <a:solidFill>
                  <a:srgbClr val="07144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r>
              <a:rPr lang="en-GB" sz="3600" dirty="0" smtClean="0">
                <a:solidFill>
                  <a:srgbClr val="07144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58 </a:t>
            </a:r>
            <a:r>
              <a:rPr lang="en-GB" sz="3600" dirty="0">
                <a:solidFill>
                  <a:srgbClr val="07144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Nobel laureates sign the appeal</a:t>
            </a:r>
            <a:br>
              <a:rPr lang="en-GB" sz="3600" dirty="0">
                <a:solidFill>
                  <a:srgbClr val="071449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cs-CZ" sz="3600" dirty="0" smtClean="0">
                <a:solidFill>
                  <a:srgbClr val="07144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cs-CZ" sz="3600" dirty="0">
                <a:solidFill>
                  <a:srgbClr val="07144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/>
            </a:r>
            <a:br>
              <a:rPr lang="cs-CZ" sz="3600" dirty="0">
                <a:solidFill>
                  <a:srgbClr val="071449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cs-CZ" sz="3600" dirty="0">
                <a:solidFill>
                  <a:srgbClr val="07144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/>
            </a:r>
            <a:br>
              <a:rPr lang="cs-CZ" sz="3600" dirty="0">
                <a:solidFill>
                  <a:srgbClr val="071449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3600" dirty="0">
                <a:solidFill>
                  <a:srgbClr val="07144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stop their anti-GMO campaign</a:t>
            </a:r>
            <a:endParaRPr sz="3600" dirty="0">
              <a:solidFill>
                <a:srgbClr val="07144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59" name="Google Shape;459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2400" y="509262"/>
            <a:ext cx="940501" cy="81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Greenpeace Logo transparent PNG - StickPNG">
            <a:extLst>
              <a:ext uri="{FF2B5EF4-FFF2-40B4-BE49-F238E27FC236}">
                <a16:creationId xmlns:a16="http://schemas.microsoft.com/office/drawing/2014/main" xmlns="" id="{31023B3B-406D-499C-9B03-4E9A01A27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771" y="2392427"/>
            <a:ext cx="4459342" cy="176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962DA7CC-47BD-458C-8FB3-91DD06262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49" y="992841"/>
            <a:ext cx="2202574" cy="216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"/>
          <p:cNvSpPr txBox="1">
            <a:spLocks noGrp="1"/>
          </p:cNvSpPr>
          <p:nvPr>
            <p:ph type="body" idx="1"/>
          </p:nvPr>
        </p:nvSpPr>
        <p:spPr>
          <a:xfrm>
            <a:off x="48600" y="40500"/>
            <a:ext cx="12094800" cy="67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>
              <a:spcBef>
                <a:spcPts val="0"/>
              </a:spcBef>
              <a:buClr>
                <a:srgbClr val="000000"/>
              </a:buClr>
              <a:buSzPts val="2800"/>
              <a:buNone/>
            </a:pPr>
            <a:r>
              <a:rPr lang="cs-CZ" sz="3200" u="none" strike="noStrik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GMO = </a:t>
            </a:r>
            <a:r>
              <a:rPr lang="cs-CZ" sz="32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GENETICALLY MODIFIED ORGANISM</a:t>
            </a:r>
            <a:endParaRPr dirty="0"/>
          </a:p>
        </p:txBody>
      </p:sp>
      <p:pic>
        <p:nvPicPr>
          <p:cNvPr id="120" name="Google Shape;120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2400" y="509262"/>
            <a:ext cx="940501" cy="81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Google Shape;464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17834" y="4030326"/>
            <a:ext cx="4411567" cy="245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59734" y="3285734"/>
            <a:ext cx="606933" cy="1303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16384" y="3889184"/>
            <a:ext cx="606933" cy="1303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77034" y="2585201"/>
            <a:ext cx="606933" cy="1303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5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44580" y="2967821"/>
            <a:ext cx="3068865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459;p52">
            <a:extLst>
              <a:ext uri="{FF2B5EF4-FFF2-40B4-BE49-F238E27FC236}">
                <a16:creationId xmlns:a16="http://schemas.microsoft.com/office/drawing/2014/main" xmlns="" id="{9F66BDDF-FEED-4345-AE4E-1EB4281B6B8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832400" y="509262"/>
            <a:ext cx="940501" cy="8160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ovéPole 1"/>
          <p:cNvSpPr txBox="1"/>
          <p:nvPr/>
        </p:nvSpPr>
        <p:spPr>
          <a:xfrm>
            <a:off x="3792512" y="1022523"/>
            <a:ext cx="49646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Legislative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54"/>
          <p:cNvSpPr txBox="1">
            <a:spLocks noGrp="1"/>
          </p:cNvSpPr>
          <p:nvPr>
            <p:ph type="title"/>
          </p:nvPr>
        </p:nvSpPr>
        <p:spPr>
          <a:xfrm>
            <a:off x="754750" y="555700"/>
            <a:ext cx="11021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8C5AB"/>
              </a:buClr>
              <a:buSzPts val="2800"/>
              <a:buFont typeface="Arial"/>
              <a:buNone/>
            </a:pPr>
            <a:r>
              <a:rPr lang="cs-CZ">
                <a:solidFill>
                  <a:srgbClr val="07144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EU vs. USA</a:t>
            </a:r>
            <a:endParaRPr sz="4267"/>
          </a:p>
        </p:txBody>
      </p:sp>
      <p:sp>
        <p:nvSpPr>
          <p:cNvPr id="475" name="Google Shape;475;p5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4" lvl="0" indent="-507988">
              <a:buClr>
                <a:srgbClr val="000000"/>
              </a:buClr>
              <a:buSzPts val="2600"/>
              <a:buFont typeface="Nunito"/>
              <a:buChar char="•"/>
            </a:pPr>
            <a:r>
              <a:rPr lang="en-GB" sz="30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Closed/open GMO management</a:t>
            </a:r>
          </a:p>
          <a:p>
            <a:pPr marL="609584" lvl="0" indent="-507988">
              <a:buClr>
                <a:srgbClr val="000000"/>
              </a:buClr>
              <a:buSzPts val="2600"/>
              <a:buFont typeface="Nunito"/>
              <a:buChar char="•"/>
            </a:pPr>
            <a:r>
              <a:rPr lang="en-GB" sz="30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Emphasis on method/output</a:t>
            </a:r>
          </a:p>
          <a:p>
            <a:pPr marL="609584" lvl="0" indent="-507988">
              <a:buClr>
                <a:srgbClr val="000000"/>
              </a:buClr>
              <a:buSzPts val="2600"/>
              <a:buFont typeface="Nunito"/>
              <a:buChar char="•"/>
            </a:pPr>
            <a:r>
              <a:rPr lang="en-GB" sz="3000" dirty="0" smtClean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USA </a:t>
            </a:r>
            <a:r>
              <a:rPr lang="en-GB" sz="30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- use of existing </a:t>
            </a:r>
            <a:r>
              <a:rPr lang="en-GB" sz="3000" dirty="0" smtClean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laws</a:t>
            </a:r>
            <a:endParaRPr lang="en-GB" sz="3000" dirty="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476" name="Google Shape;476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14002" y="791390"/>
            <a:ext cx="2288934" cy="2288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54"/>
          <p:cNvPicPr preferRelativeResize="0"/>
          <p:nvPr/>
        </p:nvPicPr>
        <p:blipFill rotWithShape="1">
          <a:blip r:embed="rId4">
            <a:alphaModFix/>
          </a:blip>
          <a:srcRect b="22275"/>
          <a:stretch/>
        </p:blipFill>
        <p:spPr>
          <a:xfrm rot="-720660">
            <a:off x="6567095" y="3038131"/>
            <a:ext cx="5046841" cy="3711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32400" y="509262"/>
            <a:ext cx="940501" cy="81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55"/>
          <p:cNvSpPr txBox="1">
            <a:spLocks noGrp="1"/>
          </p:cNvSpPr>
          <p:nvPr>
            <p:ph type="title"/>
          </p:nvPr>
        </p:nvSpPr>
        <p:spPr>
          <a:xfrm>
            <a:off x="751201" y="795925"/>
            <a:ext cx="11021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>
              <a:buClr>
                <a:srgbClr val="68C5AB"/>
              </a:buClr>
            </a:pPr>
            <a:r>
              <a:rPr lang="cs-CZ" dirty="0">
                <a:solidFill>
                  <a:schemeClr val="accent1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EU </a:t>
            </a:r>
            <a:r>
              <a:rPr lang="cs-CZ" dirty="0" err="1">
                <a:solidFill>
                  <a:schemeClr val="accent1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legislation</a:t>
            </a:r>
            <a:endParaRPr sz="4267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84" name="Google Shape;484;p55"/>
          <p:cNvSpPr txBox="1">
            <a:spLocks noGrp="1"/>
          </p:cNvSpPr>
          <p:nvPr>
            <p:ph type="body" idx="1"/>
          </p:nvPr>
        </p:nvSpPr>
        <p:spPr>
          <a:xfrm>
            <a:off x="415600" y="1793538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4" lvl="0" indent="-507988">
              <a:buSzPts val="2600"/>
              <a:buFont typeface="Nunito"/>
              <a:buChar char="•"/>
            </a:pPr>
            <a:r>
              <a:rPr lang="en-GB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Directive 2001/18/EC on the release into the environment and placing on the market</a:t>
            </a:r>
          </a:p>
          <a:p>
            <a:pPr marL="609584" lvl="0" indent="-507988">
              <a:buSzPts val="2600"/>
              <a:buFont typeface="Nunito"/>
              <a:buChar char="•"/>
            </a:pPr>
            <a:r>
              <a:rPr lang="en-GB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Transgenesis</a:t>
            </a:r>
            <a:r>
              <a:rPr lang="en-GB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vs. mutagenesis</a:t>
            </a:r>
          </a:p>
          <a:p>
            <a:pPr marL="609584" lvl="0" indent="-507988">
              <a:buSzPts val="2600"/>
              <a:buFont typeface="Nunito"/>
              <a:buChar char="•"/>
            </a:pPr>
            <a:r>
              <a:rPr lang="en-GB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Approval process</a:t>
            </a:r>
          </a:p>
          <a:p>
            <a:pPr marL="609584" lvl="0" indent="-507988">
              <a:buSzPts val="2600"/>
              <a:buFont typeface="Nunito"/>
              <a:buChar char="•"/>
            </a:pPr>
            <a:r>
              <a:rPr lang="en-GB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Environmental Risk Assessment</a:t>
            </a:r>
          </a:p>
          <a:p>
            <a:pPr marL="609584" lvl="0" indent="-507988">
              <a:buSzPts val="2600"/>
              <a:buFont typeface="Nunito"/>
              <a:buChar char="•"/>
            </a:pPr>
            <a:r>
              <a:rPr lang="en-GB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State, public views</a:t>
            </a:r>
          </a:p>
        </p:txBody>
      </p:sp>
      <p:pic>
        <p:nvPicPr>
          <p:cNvPr id="485" name="Google Shape;485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23034" y="4126101"/>
            <a:ext cx="4834433" cy="273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32400" y="509262"/>
            <a:ext cx="940501" cy="81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56"/>
          <p:cNvSpPr txBox="1">
            <a:spLocks noGrp="1"/>
          </p:cNvSpPr>
          <p:nvPr>
            <p:ph type="title"/>
          </p:nvPr>
        </p:nvSpPr>
        <p:spPr>
          <a:xfrm>
            <a:off x="751201" y="766167"/>
            <a:ext cx="11021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/>
            <a:r>
              <a:rPr lang="cs-CZ" dirty="0" err="1">
                <a:solidFill>
                  <a:srgbClr val="07144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Transgenesis</a:t>
            </a:r>
            <a:endParaRPr dirty="0"/>
          </a:p>
        </p:txBody>
      </p:sp>
      <p:sp>
        <p:nvSpPr>
          <p:cNvPr id="492" name="Google Shape;492;p56"/>
          <p:cNvSpPr txBox="1">
            <a:spLocks noGrp="1"/>
          </p:cNvSpPr>
          <p:nvPr>
            <p:ph type="body" idx="1"/>
          </p:nvPr>
        </p:nvSpPr>
        <p:spPr>
          <a:xfrm>
            <a:off x="412101" y="1786572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4" lvl="0" indent="-507988">
              <a:buSzPts val="2600"/>
              <a:buFont typeface="Nunito"/>
              <a:buChar char="•"/>
            </a:pPr>
            <a:r>
              <a:rPr lang="en-GB" sz="24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Application 2001/18</a:t>
            </a:r>
          </a:p>
          <a:p>
            <a:pPr marL="609584" lvl="0" indent="-507988">
              <a:buSzPts val="2600"/>
              <a:buFont typeface="Nunito"/>
              <a:buChar char="•"/>
            </a:pPr>
            <a:r>
              <a:rPr lang="en-GB" sz="24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Amended 2015/412 - possibility of a GMO ban by a specific country</a:t>
            </a:r>
          </a:p>
          <a:p>
            <a:pPr marL="609584" lvl="0" indent="-507988">
              <a:buSzPts val="2600"/>
              <a:buFont typeface="Nunito"/>
              <a:buChar char="•"/>
            </a:pPr>
            <a:r>
              <a:rPr lang="en-GB" sz="24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Also e.g. 1829/2003 and 1830/2003</a:t>
            </a:r>
          </a:p>
          <a:p>
            <a:pPr marL="609584" lvl="0" indent="-507988">
              <a:buSzPts val="2600"/>
              <a:buFont typeface="Nunito"/>
              <a:buChar char="•"/>
            </a:pPr>
            <a:r>
              <a:rPr lang="en-GB" sz="24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Approval of GMO food and </a:t>
            </a:r>
            <a:r>
              <a:rPr lang="en-GB" sz="2400" dirty="0" smtClean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feed</a:t>
            </a:r>
            <a:endParaRPr lang="cs-CZ" sz="2400" dirty="0" smtClean="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609584" lvl="0" indent="-507988">
              <a:buSzPts val="2600"/>
              <a:buFont typeface="Nunito"/>
              <a:buChar char="•"/>
            </a:pPr>
            <a:endParaRPr lang="cs-CZ" sz="2400" dirty="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101596" lvl="0" indent="0">
              <a:buSzPts val="2600"/>
              <a:buNone/>
            </a:pPr>
            <a:endParaRPr lang="en-GB" sz="2400" dirty="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609584" lvl="0" indent="-507988">
              <a:buSzPts val="2600"/>
              <a:buFont typeface="Nunito"/>
              <a:buChar char="•"/>
            </a:pPr>
            <a:r>
              <a:rPr lang="en-GB" sz="24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Labelling of </a:t>
            </a:r>
            <a:r>
              <a:rPr lang="en-GB" sz="2400" dirty="0" smtClean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products</a:t>
            </a:r>
            <a:endParaRPr lang="en-GB" sz="2400" dirty="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609584" lvl="0" indent="-507988">
              <a:buSzPts val="2600"/>
              <a:buFont typeface="Nunito"/>
              <a:buChar char="•"/>
            </a:pPr>
            <a:r>
              <a:rPr lang="en-GB" sz="24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Coexistence rules for plants</a:t>
            </a:r>
          </a:p>
          <a:p>
            <a:pPr marL="609584" lvl="0" indent="-507988">
              <a:buSzPts val="2600"/>
              <a:buFont typeface="Nunito"/>
              <a:buChar char="•"/>
            </a:pPr>
            <a:r>
              <a:rPr lang="en-GB" sz="24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No major changes can be expected, unlike mutagenesis</a:t>
            </a:r>
          </a:p>
        </p:txBody>
      </p:sp>
      <p:pic>
        <p:nvPicPr>
          <p:cNvPr id="493" name="Google Shape;493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2400" y="509262"/>
            <a:ext cx="940501" cy="81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74EADFEA-E25B-4ECC-B118-5496B78CD9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913081">
            <a:off x="6827888" y="1469764"/>
            <a:ext cx="3713787" cy="53168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57"/>
          <p:cNvSpPr txBox="1">
            <a:spLocks noGrp="1"/>
          </p:cNvSpPr>
          <p:nvPr>
            <p:ph type="title"/>
          </p:nvPr>
        </p:nvSpPr>
        <p:spPr>
          <a:xfrm>
            <a:off x="831200" y="91728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/>
            <a:r>
              <a:rPr lang="cs-CZ" dirty="0" err="1">
                <a:solidFill>
                  <a:srgbClr val="07144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Mutagenesis</a:t>
            </a:r>
            <a:endParaRPr dirty="0"/>
          </a:p>
        </p:txBody>
      </p:sp>
      <p:sp>
        <p:nvSpPr>
          <p:cNvPr id="499" name="Google Shape;499;p57"/>
          <p:cNvSpPr txBox="1">
            <a:spLocks noGrp="1"/>
          </p:cNvSpPr>
          <p:nvPr>
            <p:ph type="body" idx="1"/>
          </p:nvPr>
        </p:nvSpPr>
        <p:spPr>
          <a:xfrm>
            <a:off x="415600" y="1728067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4" lvl="0" indent="-501638">
              <a:buSzPts val="2500"/>
              <a:buFont typeface="Nunito"/>
              <a:buChar char="●"/>
            </a:pPr>
            <a:r>
              <a:rPr lang="en-GB" dirty="0">
                <a:latin typeface="Nunito"/>
                <a:ea typeface="Nunito"/>
                <a:cs typeface="Nunito"/>
                <a:sym typeface="Nunito"/>
              </a:rPr>
              <a:t>Exemption under Article 3, Annex I-B</a:t>
            </a:r>
          </a:p>
          <a:p>
            <a:pPr marL="609584" lvl="0" indent="-501638">
              <a:buSzPts val="2500"/>
              <a:buFont typeface="Nunito"/>
              <a:buChar char="●"/>
            </a:pPr>
            <a:r>
              <a:rPr lang="en-GB" dirty="0">
                <a:latin typeface="Nunito"/>
                <a:ea typeface="Nunito"/>
                <a:cs typeface="Nunito"/>
                <a:sym typeface="Nunito"/>
              </a:rPr>
              <a:t>Unclear until 2018</a:t>
            </a:r>
          </a:p>
          <a:p>
            <a:pPr marL="609584" lvl="0" indent="-501638">
              <a:buSzPts val="2500"/>
              <a:buFont typeface="Nunito"/>
              <a:buChar char="●"/>
            </a:pPr>
            <a:r>
              <a:rPr lang="en-GB" dirty="0">
                <a:latin typeface="Nunito"/>
                <a:ea typeface="Nunito"/>
                <a:cs typeface="Nunito"/>
                <a:sym typeface="Nunito"/>
              </a:rPr>
              <a:t>Judgment CJEU </a:t>
            </a:r>
            <a:r>
              <a:rPr lang="en-GB" dirty="0" smtClean="0">
                <a:latin typeface="Nunito"/>
                <a:ea typeface="Nunito"/>
                <a:cs typeface="Nunito"/>
                <a:sym typeface="Nunito"/>
              </a:rPr>
              <a:t>C-528/16</a:t>
            </a:r>
            <a:endParaRPr lang="cs-CZ" dirty="0" smtClean="0">
              <a:latin typeface="Nunito"/>
              <a:ea typeface="Nunito"/>
              <a:cs typeface="Nunito"/>
              <a:sym typeface="Nunito"/>
            </a:endParaRPr>
          </a:p>
          <a:p>
            <a:pPr marL="609584" lvl="0" indent="-501638">
              <a:buSzPts val="2500"/>
              <a:buFont typeface="Nunito"/>
              <a:buChar char="●"/>
            </a:pPr>
            <a:endParaRPr lang="cs-CZ" dirty="0">
              <a:latin typeface="Nunito"/>
              <a:ea typeface="Nunito"/>
              <a:cs typeface="Nunito"/>
              <a:sym typeface="Nunito"/>
            </a:endParaRPr>
          </a:p>
          <a:p>
            <a:pPr marL="107946" lvl="0" indent="0">
              <a:buSzPts val="2500"/>
              <a:buNone/>
            </a:pPr>
            <a:endParaRPr lang="en-GB" dirty="0">
              <a:latin typeface="Nunito"/>
              <a:ea typeface="Nunito"/>
              <a:cs typeface="Nunito"/>
              <a:sym typeface="Nunito"/>
            </a:endParaRPr>
          </a:p>
          <a:p>
            <a:pPr marL="609584" lvl="0" indent="-501638">
              <a:buSzPts val="2500"/>
              <a:buFont typeface="Nunito"/>
              <a:buChar char="●"/>
            </a:pPr>
            <a:r>
              <a:rPr lang="en-GB" dirty="0">
                <a:latin typeface="Nunito"/>
                <a:ea typeface="Nunito"/>
                <a:cs typeface="Nunito"/>
                <a:sym typeface="Nunito"/>
              </a:rPr>
              <a:t>Mutagenesis techniques after 2001 = prohibition</a:t>
            </a:r>
          </a:p>
          <a:p>
            <a:pPr marL="609584" lvl="0" indent="-501638">
              <a:buSzPts val="2500"/>
              <a:buFont typeface="Nunito"/>
              <a:buChar char="●"/>
            </a:pPr>
            <a:r>
              <a:rPr lang="en-GB" dirty="0">
                <a:latin typeface="Nunito"/>
                <a:ea typeface="Nunito"/>
                <a:cs typeface="Nunito"/>
                <a:sym typeface="Nunito"/>
              </a:rPr>
              <a:t>The Council invited the Commission to evaluate the current regulation of GMOs</a:t>
            </a:r>
          </a:p>
        </p:txBody>
      </p:sp>
      <p:pic>
        <p:nvPicPr>
          <p:cNvPr id="500" name="Google Shape;500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2400" y="509262"/>
            <a:ext cx="940501" cy="81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xmlns="" id="{03F46E37-A39A-4786-AB04-31C504BA81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126339" y="272656"/>
            <a:ext cx="4166431" cy="59648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459;p52">
            <a:extLst>
              <a:ext uri="{FF2B5EF4-FFF2-40B4-BE49-F238E27FC236}">
                <a16:creationId xmlns:a16="http://schemas.microsoft.com/office/drawing/2014/main" xmlns="" id="{C760C738-69FA-43A3-9AC7-831F926ADA9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2400" y="509262"/>
            <a:ext cx="940501" cy="81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517;p60">
            <a:extLst>
              <a:ext uri="{FF2B5EF4-FFF2-40B4-BE49-F238E27FC236}">
                <a16:creationId xmlns:a16="http://schemas.microsoft.com/office/drawing/2014/main" xmlns="" id="{50DD7CC2-9E37-4478-80D1-937AF6532276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72261" y="826265"/>
            <a:ext cx="2854575" cy="2771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xmlns="" id="{1E36E4CE-56BB-4824-90AE-12C2D66E86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00183">
            <a:off x="712814" y="153899"/>
            <a:ext cx="7320456" cy="5113283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4681790" y="4119794"/>
            <a:ext cx="32528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600" dirty="0" err="1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Future</a:t>
            </a:r>
            <a:endParaRPr lang="en-GB" sz="66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60"/>
          <p:cNvSpPr txBox="1">
            <a:spLocks noGrp="1"/>
          </p:cNvSpPr>
          <p:nvPr>
            <p:ph type="title"/>
          </p:nvPr>
        </p:nvSpPr>
        <p:spPr>
          <a:xfrm>
            <a:off x="583775" y="766300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/>
            <a:r>
              <a:rPr lang="cs-CZ" dirty="0" err="1">
                <a:solidFill>
                  <a:schemeClr val="accent1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Terraformation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cs-CZ" dirty="0" err="1">
                <a:solidFill>
                  <a:schemeClr val="accent1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of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Mars</a:t>
            </a:r>
            <a:endParaRPr dirty="0">
              <a:solidFill>
                <a:schemeClr val="accent1">
                  <a:lumMod val="50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15" name="Google Shape;515;p60"/>
          <p:cNvSpPr txBox="1">
            <a:spLocks noGrp="1"/>
          </p:cNvSpPr>
          <p:nvPr>
            <p:ph type="body" idx="1"/>
          </p:nvPr>
        </p:nvSpPr>
        <p:spPr>
          <a:xfrm>
            <a:off x="415600" y="2010365"/>
            <a:ext cx="6082200" cy="42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 indent="-361950">
              <a:buSzPts val="2100"/>
              <a:buFont typeface="Nunito"/>
              <a:buChar char="●"/>
            </a:pPr>
            <a:r>
              <a:rPr lang="en-GB" dirty="0">
                <a:latin typeface="Nunito"/>
                <a:ea typeface="Nunito"/>
                <a:cs typeface="Nunito"/>
                <a:sym typeface="Nunito"/>
              </a:rPr>
              <a:t>Creating the atmosphere - the most important step</a:t>
            </a:r>
          </a:p>
          <a:p>
            <a:pPr lvl="0" indent="-361950">
              <a:buSzPts val="2100"/>
              <a:buFont typeface="Nunito"/>
              <a:buChar char="●"/>
            </a:pPr>
            <a:endParaRPr lang="en-GB" dirty="0">
              <a:latin typeface="Nunito"/>
              <a:ea typeface="Nunito"/>
              <a:cs typeface="Nunito"/>
              <a:sym typeface="Nunito"/>
            </a:endParaRPr>
          </a:p>
          <a:p>
            <a:pPr lvl="0" indent="-361950">
              <a:buSzPts val="2100"/>
              <a:buFont typeface="Nunito"/>
              <a:buChar char="●"/>
            </a:pPr>
            <a:r>
              <a:rPr lang="cs-CZ" dirty="0" smtClean="0">
                <a:latin typeface="Nunito"/>
                <a:ea typeface="Nunito"/>
                <a:cs typeface="Nunito"/>
                <a:sym typeface="Nunito"/>
              </a:rPr>
              <a:t>GM </a:t>
            </a:r>
            <a:r>
              <a:rPr lang="en-GB" dirty="0" smtClean="0">
                <a:latin typeface="Nunito"/>
                <a:ea typeface="Nunito"/>
                <a:cs typeface="Nunito"/>
                <a:sym typeface="Nunito"/>
              </a:rPr>
              <a:t>Oxygen-producing </a:t>
            </a:r>
            <a:r>
              <a:rPr lang="en-GB" dirty="0">
                <a:latin typeface="Nunito"/>
                <a:ea typeface="Nunito"/>
                <a:cs typeface="Nunito"/>
                <a:sym typeface="Nunito"/>
              </a:rPr>
              <a:t>cyanobacteria</a:t>
            </a:r>
          </a:p>
          <a:p>
            <a:pPr lvl="0" indent="-361950">
              <a:buSzPts val="2100"/>
              <a:buFont typeface="Nunito"/>
              <a:buChar char="●"/>
            </a:pPr>
            <a:endParaRPr lang="en-GB" dirty="0">
              <a:latin typeface="Nunito"/>
              <a:ea typeface="Nunito"/>
              <a:cs typeface="Nunito"/>
              <a:sym typeface="Nunito"/>
            </a:endParaRPr>
          </a:p>
          <a:p>
            <a:pPr lvl="0" indent="-361950">
              <a:buSzPts val="2100"/>
              <a:buFont typeface="Nunito"/>
              <a:buChar char="●"/>
            </a:pPr>
            <a:r>
              <a:rPr lang="en-GB" dirty="0">
                <a:latin typeface="Nunito"/>
                <a:ea typeface="Nunito"/>
                <a:cs typeface="Nunito"/>
                <a:sym typeface="Nunito"/>
              </a:rPr>
              <a:t>Space synthetic biology</a:t>
            </a:r>
          </a:p>
        </p:txBody>
      </p:sp>
      <p:pic>
        <p:nvPicPr>
          <p:cNvPr id="516" name="Google Shape;516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2400" y="509262"/>
            <a:ext cx="940501" cy="81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60"/>
          <p:cNvPicPr preferRelativeResize="0"/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50200" y="1509381"/>
            <a:ext cx="4182200" cy="40602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62"/>
          <p:cNvSpPr txBox="1">
            <a:spLocks noGrp="1"/>
          </p:cNvSpPr>
          <p:nvPr>
            <p:ph type="title"/>
          </p:nvPr>
        </p:nvSpPr>
        <p:spPr>
          <a:xfrm>
            <a:off x="658525" y="686520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/>
            <a:r>
              <a:rPr lang="cs-CZ" dirty="0" err="1">
                <a:solidFill>
                  <a:schemeClr val="accent1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Luminescent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cs-CZ" dirty="0" err="1">
                <a:solidFill>
                  <a:schemeClr val="accent1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plants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dirty="0">
              <a:solidFill>
                <a:schemeClr val="accent1">
                  <a:lumMod val="50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23" name="Google Shape;523;p62"/>
          <p:cNvSpPr txBox="1">
            <a:spLocks noGrp="1"/>
          </p:cNvSpPr>
          <p:nvPr>
            <p:ph type="body" idx="1"/>
          </p:nvPr>
        </p:nvSpPr>
        <p:spPr>
          <a:xfrm>
            <a:off x="547675" y="1921108"/>
            <a:ext cx="5791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 indent="-368300">
              <a:buSzPts val="2200"/>
              <a:buFont typeface="Nunito"/>
              <a:buChar char="●"/>
            </a:pPr>
            <a:r>
              <a:rPr lang="en-GB" sz="3000" dirty="0">
                <a:latin typeface="Nunito"/>
                <a:ea typeface="Nunito"/>
                <a:cs typeface="Nunito"/>
                <a:sym typeface="Nunito"/>
              </a:rPr>
              <a:t>The whole plant and its roots shine</a:t>
            </a:r>
          </a:p>
          <a:p>
            <a:pPr lvl="0" indent="-368300">
              <a:buSzPts val="2200"/>
              <a:buFont typeface="Nunito"/>
              <a:buChar char="●"/>
            </a:pPr>
            <a:r>
              <a:rPr lang="en-GB" sz="3000" dirty="0">
                <a:latin typeface="Nunito"/>
                <a:ea typeface="Nunito"/>
                <a:cs typeface="Nunito"/>
                <a:sym typeface="Nunito"/>
              </a:rPr>
              <a:t>Luminescence observed with the naked eye </a:t>
            </a:r>
          </a:p>
          <a:p>
            <a:pPr lvl="0" indent="-368300">
              <a:buSzPts val="2200"/>
              <a:buFont typeface="Nunito"/>
              <a:buChar char="●"/>
            </a:pPr>
            <a:endParaRPr lang="en-GB" sz="3000" dirty="0">
              <a:latin typeface="Nunito"/>
              <a:ea typeface="Nunito"/>
              <a:cs typeface="Nunito"/>
              <a:sym typeface="Nunito"/>
            </a:endParaRPr>
          </a:p>
          <a:p>
            <a:pPr lvl="0" indent="-368300">
              <a:buSzPts val="2200"/>
              <a:buFont typeface="Nunito"/>
              <a:buChar char="●"/>
            </a:pPr>
            <a:r>
              <a:rPr lang="en-GB" sz="3000" dirty="0">
                <a:latin typeface="Nunito"/>
                <a:ea typeface="Nunito"/>
                <a:cs typeface="Nunito"/>
                <a:sym typeface="Nunito"/>
              </a:rPr>
              <a:t>Street lighting?</a:t>
            </a:r>
          </a:p>
        </p:txBody>
      </p:sp>
      <p:pic>
        <p:nvPicPr>
          <p:cNvPr id="524" name="Google Shape;524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16413" y="1921108"/>
            <a:ext cx="4979885" cy="3442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6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32400" y="509262"/>
            <a:ext cx="940501" cy="81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63"/>
          <p:cNvSpPr txBox="1">
            <a:spLocks noGrp="1"/>
          </p:cNvSpPr>
          <p:nvPr>
            <p:ph type="title"/>
          </p:nvPr>
        </p:nvSpPr>
        <p:spPr>
          <a:xfrm>
            <a:off x="754750" y="555700"/>
            <a:ext cx="11021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/>
            <a:r>
              <a:rPr lang="cs-CZ" dirty="0">
                <a:solidFill>
                  <a:schemeClr val="accent1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Data </a:t>
            </a:r>
            <a:r>
              <a:rPr lang="cs-CZ" dirty="0" err="1" smtClean="0">
                <a:solidFill>
                  <a:schemeClr val="accent1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storage</a:t>
            </a:r>
            <a:endParaRPr dirty="0">
              <a:solidFill>
                <a:schemeClr val="accent1">
                  <a:lumMod val="50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31" name="Google Shape;531;p63"/>
          <p:cNvSpPr txBox="1">
            <a:spLocks noGrp="1"/>
          </p:cNvSpPr>
          <p:nvPr>
            <p:ph type="body" idx="1"/>
          </p:nvPr>
        </p:nvSpPr>
        <p:spPr>
          <a:xfrm>
            <a:off x="415650" y="1489708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4" lvl="0" indent="-450838">
              <a:buSzPts val="1700"/>
              <a:buFont typeface="Nunito"/>
              <a:buChar char="●"/>
            </a:pPr>
            <a:r>
              <a:rPr lang="en-GB" sz="2700" dirty="0">
                <a:latin typeface="Nunito"/>
                <a:ea typeface="Nunito"/>
                <a:cs typeface="Nunito"/>
                <a:sym typeface="Nunito"/>
              </a:rPr>
              <a:t>DNA → storage capacity with high precision</a:t>
            </a:r>
          </a:p>
          <a:p>
            <a:pPr marL="609584" lvl="0" indent="-450838">
              <a:buSzPts val="1700"/>
              <a:buFont typeface="Nunito"/>
              <a:buChar char="●"/>
            </a:pPr>
            <a:r>
              <a:rPr lang="en-GB" sz="2700" dirty="0">
                <a:latin typeface="Nunito"/>
                <a:ea typeface="Nunito"/>
                <a:cs typeface="Nunito"/>
                <a:sym typeface="Nunito"/>
              </a:rPr>
              <a:t>E. coli storage density = 10^19 bits per cm3</a:t>
            </a:r>
          </a:p>
          <a:p>
            <a:pPr marL="609584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 dirty="0">
              <a:highlight>
                <a:srgbClr val="FFFFFF"/>
              </a:highlight>
              <a:latin typeface="Nunito"/>
              <a:ea typeface="Nunito"/>
              <a:cs typeface="Nunito"/>
              <a:sym typeface="Nunito"/>
            </a:endParaRPr>
          </a:p>
          <a:p>
            <a:pPr marL="609584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 dirty="0">
              <a:highlight>
                <a:srgbClr val="FFFFFF"/>
              </a:highlight>
              <a:latin typeface="Nunito"/>
              <a:ea typeface="Nunito"/>
              <a:cs typeface="Nunito"/>
              <a:sym typeface="Nunito"/>
            </a:endParaRPr>
          </a:p>
          <a:p>
            <a:pPr marL="609584" lvl="0" indent="-444488">
              <a:buSzPts val="1600"/>
              <a:buFont typeface="Nunito"/>
              <a:buChar char="●"/>
            </a:pPr>
            <a:r>
              <a:rPr lang="en-GB" sz="2600" dirty="0">
                <a:latin typeface="Nunito"/>
                <a:ea typeface="Nunito"/>
                <a:cs typeface="Nunito"/>
                <a:sym typeface="Nunito"/>
              </a:rPr>
              <a:t>Annual global data storage consumption → DNA "cube" with 1 m edge</a:t>
            </a:r>
            <a:endParaRPr sz="2700" dirty="0">
              <a:solidFill>
                <a:schemeClr val="dk1"/>
              </a:solidFill>
              <a:highlight>
                <a:srgbClr val="FFFFFF"/>
              </a:highlight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>
              <a:solidFill>
                <a:srgbClr val="787D85"/>
              </a:solidFill>
              <a:highlight>
                <a:srgbClr val="FFFFFF"/>
              </a:highlight>
            </a:endParaRPr>
          </a:p>
        </p:txBody>
      </p:sp>
      <p:sp>
        <p:nvSpPr>
          <p:cNvPr id="532" name="Google Shape;532;p63"/>
          <p:cNvSpPr/>
          <p:nvPr/>
        </p:nvSpPr>
        <p:spPr>
          <a:xfrm>
            <a:off x="4889100" y="2675874"/>
            <a:ext cx="537900" cy="7635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3" name="Google Shape;533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897716">
            <a:off x="7857192" y="725387"/>
            <a:ext cx="3156494" cy="2363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63"/>
          <p:cNvPicPr preferRelativeResize="0"/>
          <p:nvPr/>
        </p:nvPicPr>
        <p:blipFill rotWithShape="1">
          <a:blip r:embed="rId4">
            <a:alphaModFix/>
          </a:blip>
          <a:srcRect l="635" t="11503" b="17750"/>
          <a:stretch/>
        </p:blipFill>
        <p:spPr>
          <a:xfrm>
            <a:off x="2566225" y="4233175"/>
            <a:ext cx="6880202" cy="2219625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63"/>
          <p:cNvSpPr txBox="1"/>
          <p:nvPr/>
        </p:nvSpPr>
        <p:spPr>
          <a:xfrm>
            <a:off x="2566225" y="4461375"/>
            <a:ext cx="6880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6" name="Google Shape;536;p63"/>
          <p:cNvSpPr txBox="1"/>
          <p:nvPr/>
        </p:nvSpPr>
        <p:spPr>
          <a:xfrm>
            <a:off x="2499850" y="4461375"/>
            <a:ext cx="6946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7" name="Google Shape;537;p6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32400" y="509262"/>
            <a:ext cx="940501" cy="81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64"/>
          <p:cNvSpPr txBox="1">
            <a:spLocks noGrp="1"/>
          </p:cNvSpPr>
          <p:nvPr>
            <p:ph type="title"/>
          </p:nvPr>
        </p:nvSpPr>
        <p:spPr>
          <a:xfrm>
            <a:off x="2405037" y="666349"/>
            <a:ext cx="7692552" cy="181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/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Our project: the phosphorus cycle</a:t>
            </a:r>
            <a:endParaRPr lang="cs-CZ" sz="3200" dirty="0">
              <a:solidFill>
                <a:schemeClr val="accent1">
                  <a:lumMod val="50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3E50A76B-5B21-47E5-9DDC-EE94FC84C6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74"/>
          <a:stretch/>
        </p:blipFill>
        <p:spPr>
          <a:xfrm>
            <a:off x="3074651" y="1724354"/>
            <a:ext cx="5468540" cy="4653345"/>
          </a:xfrm>
          <a:prstGeom prst="rect">
            <a:avLst/>
          </a:prstGeom>
        </p:spPr>
      </p:pic>
      <p:pic>
        <p:nvPicPr>
          <p:cNvPr id="8" name="Google Shape;537;p63">
            <a:extLst>
              <a:ext uri="{FF2B5EF4-FFF2-40B4-BE49-F238E27FC236}">
                <a16:creationId xmlns:a16="http://schemas.microsoft.com/office/drawing/2014/main" xmlns="" id="{B3AA40DB-910F-4740-9497-10938F3F62F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32400" y="509262"/>
            <a:ext cx="940501" cy="81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6"/>
          <p:cNvSpPr txBox="1">
            <a:spLocks noGrp="1"/>
          </p:cNvSpPr>
          <p:nvPr>
            <p:ph type="body" idx="1"/>
          </p:nvPr>
        </p:nvSpPr>
        <p:spPr>
          <a:xfrm>
            <a:off x="1019750" y="1139025"/>
            <a:ext cx="10434000" cy="51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buSzPts val="2800"/>
              <a:buNone/>
            </a:pPr>
            <a:r>
              <a:rPr lang="en-GB" dirty="0">
                <a:latin typeface="Nunito"/>
                <a:ea typeface="Nunito"/>
                <a:cs typeface="Nunito"/>
                <a:sym typeface="Nunito"/>
              </a:rPr>
              <a:t>Genetically modified organisms are organisms whose genetic material has been altered in a way that does not result from natural cross-breeding or natural recombination.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800" i="0" u="none" strike="noStrike" dirty="0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Nunito"/>
              <a:ea typeface="Nunito"/>
              <a:cs typeface="Nunito"/>
              <a:sym typeface="Nunito"/>
            </a:endParaRPr>
          </a:p>
          <a:p>
            <a:pPr lvl="0" indent="-361950">
              <a:lnSpc>
                <a:spcPct val="115000"/>
              </a:lnSpc>
              <a:spcBef>
                <a:spcPts val="0"/>
              </a:spcBef>
              <a:buSzPts val="2100"/>
              <a:buFont typeface="Nunito"/>
              <a:buChar char="●"/>
            </a:pPr>
            <a:r>
              <a:rPr lang="en-GB" sz="2600" dirty="0">
                <a:latin typeface="Nunito"/>
                <a:ea typeface="Nunito"/>
                <a:cs typeface="Nunito"/>
                <a:sym typeface="Nunito"/>
              </a:rPr>
              <a:t>Exception Induced mutagenesis</a:t>
            </a:r>
          </a:p>
          <a:p>
            <a:pPr lvl="0" indent="-361950">
              <a:lnSpc>
                <a:spcPct val="115000"/>
              </a:lnSpc>
              <a:spcBef>
                <a:spcPts val="0"/>
              </a:spcBef>
              <a:buSzPts val="2100"/>
              <a:buFont typeface="Nunito"/>
              <a:buChar char="●"/>
            </a:pPr>
            <a:endParaRPr lang="en-GB" sz="2600" dirty="0">
              <a:latin typeface="Nunito"/>
              <a:ea typeface="Nunito"/>
              <a:cs typeface="Nunito"/>
              <a:sym typeface="Nunito"/>
            </a:endParaRPr>
          </a:p>
          <a:p>
            <a:pPr lvl="0" indent="-361950">
              <a:lnSpc>
                <a:spcPct val="115000"/>
              </a:lnSpc>
              <a:spcBef>
                <a:spcPts val="0"/>
              </a:spcBef>
              <a:buSzPts val="2100"/>
              <a:buFont typeface="Nunito"/>
              <a:buChar char="●"/>
            </a:pPr>
            <a:r>
              <a:rPr lang="en-GB" sz="2600" dirty="0">
                <a:latin typeface="Nunito"/>
                <a:ea typeface="Nunito"/>
                <a:cs typeface="Nunito"/>
                <a:sym typeface="Nunito"/>
              </a:rPr>
              <a:t>"Natural GMOs" - sweet potatoes, moths </a:t>
            </a: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126" name="Google Shape;126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2400" y="509262"/>
            <a:ext cx="940501" cy="81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249550">
            <a:off x="7290730" y="1660100"/>
            <a:ext cx="4791892" cy="6857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65"/>
          <p:cNvSpPr txBox="1">
            <a:spLocks noGrp="1"/>
          </p:cNvSpPr>
          <p:nvPr>
            <p:ph type="body" idx="1"/>
          </p:nvPr>
        </p:nvSpPr>
        <p:spPr>
          <a:xfrm>
            <a:off x="415650" y="1325312"/>
            <a:ext cx="11360700" cy="38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1333"/>
              </a:spcBef>
              <a:spcAft>
                <a:spcPts val="0"/>
              </a:spcAft>
              <a:buClr>
                <a:srgbClr val="FF0000"/>
              </a:buClr>
              <a:buSzPts val="1800"/>
              <a:buNone/>
            </a:pPr>
            <a:endParaRPr sz="3200" b="1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0" indent="-431800" algn="ctr">
              <a:lnSpc>
                <a:spcPct val="100000"/>
              </a:lnSpc>
              <a:buSzPts val="3200"/>
              <a:buFont typeface="Century Gothic"/>
              <a:buAutoNum type="arabicPeriod"/>
            </a:pPr>
            <a:r>
              <a:rPr lang="en-GB" sz="3200" dirty="0">
                <a:latin typeface="Century Gothic"/>
                <a:ea typeface="Century Gothic"/>
                <a:cs typeface="Century Gothic"/>
                <a:sym typeface="Century Gothic"/>
              </a:rPr>
              <a:t>GENETIC MODIFICATIONS are a </a:t>
            </a:r>
            <a:r>
              <a:rPr lang="en-GB" sz="3200" dirty="0" smtClean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TOOL</a:t>
            </a:r>
            <a:endParaRPr sz="3200" dirty="0">
              <a:solidFill>
                <a:srgbClr val="FF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sz="3200" dirty="0">
              <a:solidFill>
                <a:srgbClr val="0070C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5400" lvl="0" indent="0" algn="ctr">
              <a:lnSpc>
                <a:spcPct val="100000"/>
              </a:lnSpc>
              <a:buSzPts val="3200"/>
              <a:buNone/>
            </a:pPr>
            <a:r>
              <a:rPr lang="cs-CZ" sz="3200" dirty="0">
                <a:latin typeface="Century Gothic"/>
                <a:ea typeface="Century Gothic"/>
                <a:cs typeface="Century Gothic"/>
                <a:sym typeface="Century Gothic"/>
              </a:rPr>
              <a:t>2. </a:t>
            </a:r>
            <a:r>
              <a:rPr lang="en-GB" sz="3200" dirty="0">
                <a:latin typeface="Century Gothic"/>
                <a:ea typeface="Century Gothic"/>
                <a:cs typeface="Century Gothic"/>
                <a:sym typeface="Century Gothic"/>
              </a:rPr>
              <a:t>individual GMOs can have a </a:t>
            </a:r>
            <a:r>
              <a:rPr lang="en-GB" sz="3200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DIFFERENT </a:t>
            </a:r>
            <a:r>
              <a:rPr lang="en-GB" sz="3200" dirty="0" smtClean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NATURE</a:t>
            </a:r>
            <a:r>
              <a:rPr lang="cs-CZ" sz="3200" dirty="0" smtClean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r>
              <a:rPr lang="cs-CZ" sz="3200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/>
            </a:r>
            <a:br>
              <a:rPr lang="cs-CZ" sz="3200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cs-CZ" sz="3200" dirty="0">
                <a:latin typeface="Century Gothic"/>
                <a:ea typeface="Century Gothic"/>
                <a:cs typeface="Century Gothic"/>
                <a:sym typeface="Century Gothic"/>
              </a:rPr>
              <a:t/>
            </a:r>
            <a:br>
              <a:rPr lang="cs-CZ" sz="3200" dirty="0"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cs-CZ" sz="3200" dirty="0" smtClean="0"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lang="en-GB" sz="3200" dirty="0" err="1" smtClean="0">
                <a:latin typeface="Century Gothic"/>
                <a:ea typeface="Century Gothic"/>
                <a:cs typeface="Century Gothic"/>
                <a:sym typeface="Century Gothic"/>
              </a:rPr>
              <a:t>ndividual</a:t>
            </a:r>
            <a:r>
              <a:rPr lang="en-GB" sz="3200" dirty="0" smtClean="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3200" dirty="0">
                <a:latin typeface="Century Gothic"/>
                <a:ea typeface="Century Gothic"/>
                <a:cs typeface="Century Gothic"/>
                <a:sym typeface="Century Gothic"/>
              </a:rPr>
              <a:t>cases should be </a:t>
            </a:r>
            <a:r>
              <a:rPr lang="en-GB" sz="3200" dirty="0" smtClean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CONSIDERED INDEPENDENTLY OF EACH OTHER</a:t>
            </a:r>
            <a:endParaRPr lang="en-GB" sz="3200" dirty="0">
              <a:solidFill>
                <a:srgbClr val="FF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50" name="Google Shape;550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2400" y="509262"/>
            <a:ext cx="940501" cy="81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94" name="Google Shape;9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2400" y="509262"/>
            <a:ext cx="940501" cy="8160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4" descr="https://lh4.googleusercontent.com/VyVM4BEaWu3Q-B4YkU7cTalqiQxmKDcipLKdd_IuYm_hxEsp2QsGZB53UVeF4pP3g7O53Z7ypftErN_dfmCpXlteYO0nnFSWOKs4p4_QFFP0Gmtyl_OH8-sCaVVp2iEJ4H8g__0=s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3183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ctr">
              <a:buSzPts val="4400"/>
            </a:pPr>
            <a:r>
              <a:rPr lang="en-GB" dirty="0" smtClean="0">
                <a:latin typeface="Century Gothic" panose="020B0502020202020204" pitchFamily="34" charset="0"/>
              </a:rPr>
              <a:t>What is a living organism?</a:t>
            </a:r>
            <a:endParaRPr dirty="0">
              <a:latin typeface="Century Gothic" panose="020B0502020202020204" pitchFamily="34" charset="0"/>
            </a:endParaRPr>
          </a:p>
        </p:txBody>
      </p:sp>
      <p:pic>
        <p:nvPicPr>
          <p:cNvPr id="134" name="Google Shape;13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2400" y="509262"/>
            <a:ext cx="940501" cy="8160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https://lh5.googleusercontent.com/nBRYVRTVM8kxSZH1UXVMoTxMFRCTkFB667J-dEgtcSSu7K58oi7ymw5d7g3GPfkBlMtus8OG2g9SlhjNH3Er_5_BloLzTHMvisAc5PzXbr_7n4d2fs4m5cve3F1GplvlV0bHULk=s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5898" y="-1066765"/>
            <a:ext cx="12597898" cy="7087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8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94758" y="986454"/>
            <a:ext cx="4802484" cy="5306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207141D4-3D53-49CD-86BC-9224071E2B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940" r="18113" b="16708"/>
          <a:stretch/>
        </p:blipFill>
        <p:spPr>
          <a:xfrm>
            <a:off x="3628139" y="867657"/>
            <a:ext cx="4088523" cy="5386319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0E57D96D-04C7-4E09-975B-434B13CD1A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634" t="24648" r="53788" b="41123"/>
          <a:stretch/>
        </p:blipFill>
        <p:spPr>
          <a:xfrm>
            <a:off x="4034841" y="2045468"/>
            <a:ext cx="1942747" cy="2602733"/>
          </a:xfrm>
          <a:prstGeom prst="rect">
            <a:avLst/>
          </a:prstGeom>
        </p:spPr>
      </p:pic>
      <p:pic>
        <p:nvPicPr>
          <p:cNvPr id="7" name="Obrázek 6" descr="Obsah obrázku noční obloha&#10;&#10;Popis byl vytvořen automaticky">
            <a:extLst>
              <a:ext uri="{FF2B5EF4-FFF2-40B4-BE49-F238E27FC236}">
                <a16:creationId xmlns:a16="http://schemas.microsoft.com/office/drawing/2014/main" xmlns="" id="{7196EAA5-E81A-4F3F-AA6C-3381AF4D4C5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132" t="26667" r="41279" b="45318"/>
          <a:stretch/>
        </p:blipFill>
        <p:spPr>
          <a:xfrm>
            <a:off x="5500480" y="2149859"/>
            <a:ext cx="986286" cy="1921268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xmlns="" id="{8514D239-E882-42CB-BF35-5C419C54ECB0}"/>
              </a:ext>
            </a:extLst>
          </p:cNvPr>
          <p:cNvSpPr txBox="1"/>
          <p:nvPr/>
        </p:nvSpPr>
        <p:spPr>
          <a:xfrm>
            <a:off x="617092" y="1275682"/>
            <a:ext cx="30433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err="1" smtClean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Reproduction</a:t>
            </a:r>
            <a:endParaRPr lang="cs-CZ" sz="2800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xmlns="" id="{4ED17CAA-0B1D-4218-81C3-C6B76D11FE80}"/>
              </a:ext>
            </a:extLst>
          </p:cNvPr>
          <p:cNvSpPr txBox="1"/>
          <p:nvPr/>
        </p:nvSpPr>
        <p:spPr>
          <a:xfrm>
            <a:off x="883062" y="2685513"/>
            <a:ext cx="25750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err="1">
                <a:latin typeface="Nunito" panose="020B0604020202020204" charset="-18"/>
              </a:rPr>
              <a:t>Ability</a:t>
            </a:r>
            <a:r>
              <a:rPr lang="cs-CZ" sz="2800" dirty="0">
                <a:latin typeface="Nunito" panose="020B0604020202020204" charset="-18"/>
              </a:rPr>
              <a:t> to </a:t>
            </a:r>
            <a:r>
              <a:rPr lang="cs-CZ" sz="2800" dirty="0" err="1">
                <a:latin typeface="Nunito" panose="020B0604020202020204" charset="-18"/>
              </a:rPr>
              <a:t>evolve</a:t>
            </a:r>
            <a:endParaRPr lang="cs-CZ" sz="2800" dirty="0">
              <a:latin typeface="Nunito" panose="020B0604020202020204" charset="-18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13ABF930-2744-499C-8A01-F7F276CD433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016" t="8318" b="39686"/>
          <a:stretch/>
        </p:blipFill>
        <p:spPr>
          <a:xfrm>
            <a:off x="5580281" y="867657"/>
            <a:ext cx="3027589" cy="3636027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xmlns="" id="{98E29B56-7401-4B9F-84B3-6BB7168FBFC4}"/>
              </a:ext>
            </a:extLst>
          </p:cNvPr>
          <p:cNvSpPr txBox="1"/>
          <p:nvPr/>
        </p:nvSpPr>
        <p:spPr>
          <a:xfrm>
            <a:off x="709992" y="4197323"/>
            <a:ext cx="288421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accent4">
                    <a:lumMod val="75000"/>
                  </a:schemeClr>
                </a:solidFill>
                <a:latin typeface="Nunito" panose="020B0604020202020204" charset="-18"/>
              </a:rPr>
              <a:t>Exchange of substances and energy with the environment</a:t>
            </a:r>
            <a:endParaRPr lang="cs-CZ" sz="2800" dirty="0">
              <a:solidFill>
                <a:schemeClr val="accent4">
                  <a:lumMod val="75000"/>
                </a:schemeClr>
              </a:solidFill>
              <a:latin typeface="Nunito" panose="020B0604020202020204" charset="-18"/>
            </a:endParaRPr>
          </a:p>
        </p:txBody>
      </p:sp>
      <p:pic>
        <p:nvPicPr>
          <p:cNvPr id="15" name="Obrázek 14" descr="Obsah obrázku silueta&#10;&#10;Popis byl vytvořen automaticky">
            <a:extLst>
              <a:ext uri="{FF2B5EF4-FFF2-40B4-BE49-F238E27FC236}">
                <a16:creationId xmlns:a16="http://schemas.microsoft.com/office/drawing/2014/main" xmlns="" id="{868A9AA1-DD7C-4BD3-BBEC-B63B56CB344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6257" t="10957" r="20240" b="37354"/>
          <a:stretch/>
        </p:blipFill>
        <p:spPr>
          <a:xfrm>
            <a:off x="4943474" y="1087035"/>
            <a:ext cx="2748393" cy="3738966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xmlns="" id="{BBA0F709-0A07-4151-97CC-9DE356930D4D}"/>
              </a:ext>
            </a:extLst>
          </p:cNvPr>
          <p:cNvSpPr txBox="1"/>
          <p:nvPr/>
        </p:nvSpPr>
        <p:spPr>
          <a:xfrm>
            <a:off x="8940583" y="2045468"/>
            <a:ext cx="2884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err="1" smtClean="0">
                <a:solidFill>
                  <a:srgbClr val="FF9D8F"/>
                </a:solidFill>
                <a:latin typeface="Nunito" panose="020B0604020202020204" charset="-18"/>
              </a:rPr>
              <a:t>Metabolism</a:t>
            </a:r>
            <a:endParaRPr lang="cs-CZ" sz="2800" dirty="0">
              <a:solidFill>
                <a:srgbClr val="FF9D8F"/>
              </a:solidFill>
              <a:latin typeface="Nunito" panose="020B0604020202020204" charset="-18"/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xmlns="" id="{FBF9FB95-D3EA-4D26-99B9-0171201EB402}"/>
              </a:ext>
            </a:extLst>
          </p:cNvPr>
          <p:cNvSpPr txBox="1"/>
          <p:nvPr/>
        </p:nvSpPr>
        <p:spPr>
          <a:xfrm>
            <a:off x="8837325" y="3429000"/>
            <a:ext cx="28842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accent5">
                    <a:lumMod val="75000"/>
                  </a:schemeClr>
                </a:solidFill>
                <a:latin typeface="Nunito" panose="020B0604020202020204" charset="-18"/>
              </a:rPr>
              <a:t>Receiving information from the environment</a:t>
            </a:r>
            <a:endParaRPr lang="cs-CZ" sz="2800" dirty="0">
              <a:solidFill>
                <a:schemeClr val="accent5">
                  <a:lumMod val="75000"/>
                </a:schemeClr>
              </a:solidFill>
              <a:latin typeface="Nunito" panose="020B0604020202020204" charset="-18"/>
            </a:endParaRPr>
          </a:p>
        </p:txBody>
      </p:sp>
      <p:pic>
        <p:nvPicPr>
          <p:cNvPr id="19" name="Google Shape;459;p52">
            <a:extLst>
              <a:ext uri="{FF2B5EF4-FFF2-40B4-BE49-F238E27FC236}">
                <a16:creationId xmlns:a16="http://schemas.microsoft.com/office/drawing/2014/main" xmlns="" id="{644EFE82-E10D-4597-873F-7338BA3FCE5A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884301" y="459632"/>
            <a:ext cx="940501" cy="81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ctr">
              <a:buSzPts val="4400"/>
            </a:pPr>
            <a:r>
              <a:rPr lang="en-GB" dirty="0">
                <a:latin typeface="Century Gothic" panose="020B0502020202020204" pitchFamily="34" charset="0"/>
              </a:rPr>
              <a:t>What does the organism consist of?</a:t>
            </a:r>
            <a:endParaRPr dirty="0">
              <a:latin typeface="Century Gothic" panose="020B0502020202020204" pitchFamily="34" charset="0"/>
            </a:endParaRPr>
          </a:p>
        </p:txBody>
      </p:sp>
      <p:pic>
        <p:nvPicPr>
          <p:cNvPr id="146" name="Google Shape;146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2400" y="509262"/>
            <a:ext cx="940501" cy="81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https://lh5.googleusercontent.com/LulkX9Cx8QPE4NaLhXaI_taiJkDEX5FZiv_5huzrgKTLrRd4mHnp4z5Y4rDJE7w7n5oj6YmPxGnTWjP5slktGhgmEaJErmGNYqRTmEjLnrQi85p1ZTeJHp6DTFliINJFk1NxQdk=s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71" y="-239842"/>
            <a:ext cx="11033057" cy="620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3282</TotalTime>
  <Words>1116</Words>
  <Application>Microsoft Office PowerPoint</Application>
  <PresentationFormat>Širokoúhlá obrazovka</PresentationFormat>
  <Paragraphs>283</Paragraphs>
  <Slides>61</Slides>
  <Notes>60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61</vt:i4>
      </vt:variant>
    </vt:vector>
  </HeadingPairs>
  <TitlesOfParts>
    <vt:vector size="69" baseType="lpstr">
      <vt:lpstr>Nunito</vt:lpstr>
      <vt:lpstr>Gill Sans</vt:lpstr>
      <vt:lpstr>Calibri</vt:lpstr>
      <vt:lpstr>Levenim MT</vt:lpstr>
      <vt:lpstr>Nunito Light</vt:lpstr>
      <vt:lpstr>Arial</vt:lpstr>
      <vt:lpstr>Century Gothic</vt:lpstr>
      <vt:lpstr>Motiv Office</vt:lpstr>
      <vt:lpstr>Prezentace aplikace PowerPoint</vt:lpstr>
      <vt:lpstr>Prezentace aplikace PowerPoint</vt:lpstr>
      <vt:lpstr>Who supports us</vt:lpstr>
      <vt:lpstr>What awaits us today?</vt:lpstr>
      <vt:lpstr>Prezentace aplikace PowerPoint</vt:lpstr>
      <vt:lpstr>Prezentace aplikace PowerPoint</vt:lpstr>
      <vt:lpstr>What is a living organism?</vt:lpstr>
      <vt:lpstr>Prezentace aplikace PowerPoint</vt:lpstr>
      <vt:lpstr>What does the organism consist of?</vt:lpstr>
      <vt:lpstr>Prezentace aplikace PowerPoint</vt:lpstr>
      <vt:lpstr>How does the cell know what to do?</vt:lpstr>
      <vt:lpstr>DNA as a building plan</vt:lpstr>
      <vt:lpstr>From plan to product</vt:lpstr>
      <vt:lpstr>How is information stored in DNA?</vt:lpstr>
      <vt:lpstr>How is information stored in DNA? </vt:lpstr>
      <vt:lpstr>How do we work with genes?</vt:lpstr>
      <vt:lpstr>Prezentace aplikace PowerPoint</vt:lpstr>
      <vt:lpstr>Prezentace aplikace PowerPoint</vt:lpstr>
      <vt:lpstr>Prezentace aplikace PowerPoint</vt:lpstr>
      <vt:lpstr>Gene manipulations in practice</vt:lpstr>
      <vt:lpstr>CRISPR/Cas = genetic scissors</vt:lpstr>
      <vt:lpstr>Transgenesis</vt:lpstr>
      <vt:lpstr>And this is what it looks like in reality</vt:lpstr>
      <vt:lpstr>Application of GMOs</vt:lpstr>
      <vt:lpstr>Research</vt:lpstr>
      <vt:lpstr>GFP or why we light up organisms</vt:lpstr>
      <vt:lpstr>How do we design DNA?</vt:lpstr>
      <vt:lpstr>Medicine</vt:lpstr>
      <vt:lpstr>Insulin</vt:lpstr>
      <vt:lpstr>Recombinant and gene vaccines</vt:lpstr>
      <vt:lpstr>Gene therapy</vt:lpstr>
      <vt:lpstr>GM mosquitos</vt:lpstr>
      <vt:lpstr>Phytoremediation</vt:lpstr>
      <vt:lpstr>Agriculture</vt:lpstr>
      <vt:lpstr>GOLDEN RICE</vt:lpstr>
      <vt:lpstr>BT CORN</vt:lpstr>
      <vt:lpstr>HERBICIDE TOLERANT PLANTS</vt:lpstr>
      <vt:lpstr>GENETICALLY MODIFIED HEN</vt:lpstr>
      <vt:lpstr>Biotechnologies and industry</vt:lpstr>
      <vt:lpstr>Use of enzymes</vt:lpstr>
      <vt:lpstr>Spider silk fibers</vt:lpstr>
      <vt:lpstr>Spider silk fibers</vt:lpstr>
      <vt:lpstr>Prezentace aplikace PowerPoint</vt:lpstr>
      <vt:lpstr>Myths and mystifications Trust but verify…</vt:lpstr>
      <vt:lpstr>Árpád Pusztai andGilles-Eric Séralini</vt:lpstr>
      <vt:lpstr>Prezentace aplikace PowerPoint</vt:lpstr>
      <vt:lpstr>Anti-GMO kampaň</vt:lpstr>
      <vt:lpstr>WHAT IS OFTEN HEARD IN CONNECTION WITH GMO?</vt:lpstr>
      <vt:lpstr>158 Nobel laureates sign the appeal ,   to stop their anti-GMO campaign</vt:lpstr>
      <vt:lpstr>Prezentace aplikace PowerPoint</vt:lpstr>
      <vt:lpstr>EU vs. USA</vt:lpstr>
      <vt:lpstr>EU legislation</vt:lpstr>
      <vt:lpstr>Transgenesis</vt:lpstr>
      <vt:lpstr>Mutagenesis</vt:lpstr>
      <vt:lpstr>Prezentace aplikace PowerPoint</vt:lpstr>
      <vt:lpstr>Terraformation of Mars</vt:lpstr>
      <vt:lpstr>Luminescent plants </vt:lpstr>
      <vt:lpstr>Data storage</vt:lpstr>
      <vt:lpstr>Our project: the phosphorus cycle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Františka Pilařová</dc:creator>
  <cp:lastModifiedBy>David Zimčík</cp:lastModifiedBy>
  <cp:revision>33</cp:revision>
  <dcterms:created xsi:type="dcterms:W3CDTF">2021-08-24T10:19:59Z</dcterms:created>
  <dcterms:modified xsi:type="dcterms:W3CDTF">2021-10-19T19:15:59Z</dcterms:modified>
</cp:coreProperties>
</file>