
<file path=[Content_Types].xml><?xml version="1.0" encoding="utf-8"?>
<Types xmlns="http://schemas.openxmlformats.org/package/2006/content-types">
  <Default Extension="jpeg" ContentType="image/jpeg"/>
  <Default Extension="JPG" ContentType="image/.jpg"/>
  <Default Extension="xlsx" ContentType="application/vnd.openxmlformats-officedocument.spreadsheetml.sheet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olors1.xml" ContentType="application/vnd.ms-office.chartcolorstyle+xml"/>
  <Override PartName="/ppt/charts/colors2.xml" ContentType="application/vnd.ms-office.chartcolorstyle+xml"/>
  <Override PartName="/ppt/charts/colors3.xml" ContentType="application/vnd.ms-office.chartcolorstyle+xml"/>
  <Override PartName="/ppt/charts/colors4.xml" ContentType="application/vnd.ms-office.chartcolorstyle+xml"/>
  <Override PartName="/ppt/charts/colors5.xml" ContentType="application/vnd.ms-office.chartcolorstyle+xml"/>
  <Override PartName="/ppt/charts/colors6.xml" ContentType="application/vnd.ms-office.chartcolorstyle+xml"/>
  <Override PartName="/ppt/charts/colors7.xml" ContentType="application/vnd.ms-office.chartcolorstyle+xml"/>
  <Override PartName="/ppt/charts/style1.xml" ContentType="application/vnd.ms-office.chartstyle+xml"/>
  <Override PartName="/ppt/charts/style2.xml" ContentType="application/vnd.ms-office.chartstyle+xml"/>
  <Override PartName="/ppt/charts/style3.xml" ContentType="application/vnd.ms-office.chartstyle+xml"/>
  <Override PartName="/ppt/charts/style4.xml" ContentType="application/vnd.ms-office.chartstyle+xml"/>
  <Override PartName="/ppt/charts/style5.xml" ContentType="application/vnd.ms-office.chartstyle+xml"/>
  <Override PartName="/ppt/charts/style6.xml" ContentType="application/vnd.ms-office.chartstyle+xml"/>
  <Override PartName="/ppt/charts/style7.xml" ContentType="application/vnd.ms-office.chartstyl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5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Workbook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package" Target="../embeddings/Workbook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microsoft.com/office/2011/relationships/chartStyle" Target="style3.xml"/><Relationship Id="rId1" Type="http://schemas.openxmlformats.org/officeDocument/2006/relationships/package" Target="../embeddings/Workbook3.xlsx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ColorStyle" Target="colors4.xml"/><Relationship Id="rId2" Type="http://schemas.microsoft.com/office/2011/relationships/chartStyle" Target="style4.xml"/><Relationship Id="rId1" Type="http://schemas.openxmlformats.org/officeDocument/2006/relationships/package" Target="../embeddings/Workbook4.xlsx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ColorStyle" Target="colors5.xml"/><Relationship Id="rId2" Type="http://schemas.microsoft.com/office/2011/relationships/chartStyle" Target="style5.xml"/><Relationship Id="rId1" Type="http://schemas.openxmlformats.org/officeDocument/2006/relationships/package" Target="../embeddings/Workbook5.xlsx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ColorStyle" Target="colors6.xml"/><Relationship Id="rId2" Type="http://schemas.microsoft.com/office/2011/relationships/chartStyle" Target="style6.xml"/><Relationship Id="rId1" Type="http://schemas.openxmlformats.org/officeDocument/2006/relationships/package" Target="../embeddings/Workbook6.xlsx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ColorStyle" Target="colors7.xml"/><Relationship Id="rId2" Type="http://schemas.microsoft.com/office/2011/relationships/chartStyle" Target="style7.xml"/><Relationship Id="rId1" Type="http://schemas.openxmlformats.org/officeDocument/2006/relationships/package" Target="../embeddings/Workbook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zh-CN" sz="186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altLang="zh-CN" dirty="0"/>
              <a:t>Do you know about live bacteria products?</a:t>
            </a:r>
            <a:endParaRPr lang="zh-CN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人数</c:v>
                </c:pt>
              </c:strCache>
            </c:strRef>
          </c:tx>
          <c:spPr/>
          <c:explosion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Lbls>
            <c:dLbl>
              <c:idx val="0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zh-CN"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Understand</c:v>
                </c:pt>
                <c:pt idx="1">
                  <c:v>Don't understand</c:v>
                </c:pt>
              </c:strCache>
            </c:strRef>
          </c:cat>
          <c:val>
            <c:numRef>
              <c:f>Sheet1!$B$2:$B$3</c:f>
              <c:numCache>
                <c:formatCode>0.00%</c:formatCode>
                <c:ptCount val="2"/>
                <c:pt idx="0">
                  <c:v>0.4209</c:v>
                </c:pt>
                <c:pt idx="1">
                  <c:v>0.5791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1"/>
        <c:txPr>
          <a:bodyPr rot="0" spcFirstLastPara="1" vertOverflow="ellipsis" vert="horz" wrap="square" anchor="ctr" anchorCtr="1"/>
          <a:lstStyle/>
          <a:p>
            <a:pPr>
              <a:defRPr lang="zh-CN"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zh-CN"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zh-CN" sz="186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CN"/>
              <a:t>是否了解活菌产品？</a:t>
            </a:r>
            <a:endParaRPr lang="zh-CN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zh-CN" sz="1195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zh-CN" sz="186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Which live bacteria products have you been exposed to in your life?</a:t>
            </a:r>
            <a:endParaRPr lang="zh-CN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比例</c:v>
                </c:pt>
              </c:strCache>
            </c:strRef>
          </c:tx>
          <c:spPr/>
          <c:explosion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Lbls>
            <c:dLbl>
              <c:idx val="3"/>
              <c:layout>
                <c:manualLayout>
                  <c:x val="0.0139727059188486"/>
                  <c:y val="0.128414543802755"/>
                </c:manualLayout>
              </c:layout>
              <c:numFmt formatCode="General" sourceLinked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zh-CN" sz="16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461716255771"/>
                      <c:h val="0.0626381329008666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zh-CN"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Food (yogurt, kimchi, natto, etc.)</c:v>
                </c:pt>
                <c:pt idx="1">
                  <c:v>Disease treatment (Bifidobacterium, Lactobacillus, Bacillus subtilis, etc.)</c:v>
                </c:pt>
                <c:pt idx="2">
                  <c:v>Agriculture (Rhizobium bacteria, nitrogen-fixing bacteria, phosphate solubilizing microorganisms, etc.)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0.6386</c:v>
                </c:pt>
                <c:pt idx="1">
                  <c:v>0.2279</c:v>
                </c:pt>
                <c:pt idx="2">
                  <c:v>0.1178</c:v>
                </c:pt>
                <c:pt idx="3">
                  <c:v>0.0157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lang="zh-CN"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lang="zh-CN"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lang="zh-CN"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lang="zh-CN"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zh-CN"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zh-CN" sz="186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CN"/>
              <a:t>是否了解活菌产品？</a:t>
            </a:r>
            <a:endParaRPr lang="zh-CN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zh-CN" sz="1195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zh-CN" sz="186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altLang="zh-CN" dirty="0"/>
              <a:t>Do you accept the use of live bacteria drugs to treat diseases?</a:t>
            </a:r>
            <a:endParaRPr lang="zh-CN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238186119787407"/>
          <c:y val="0.189738755723135"/>
          <c:w val="0.523627603899677"/>
          <c:h val="0.709428672614415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销售额</c:v>
                </c:pt>
              </c:strCache>
            </c:strRef>
          </c:tx>
          <c:spPr/>
          <c:explosion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zh-CN"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Follow the doctor's advice for treatment</c:v>
                </c:pt>
                <c:pt idx="1">
                  <c:v>Willing to try</c:v>
                </c:pt>
                <c:pt idx="2">
                  <c:v>Can not accept</c:v>
                </c:pt>
              </c:strCache>
            </c:strRef>
          </c:cat>
          <c:val>
            <c:numRef>
              <c:f>Sheet1!$B$2:$B$4</c:f>
              <c:numCache>
                <c:formatCode>0.00%</c:formatCode>
                <c:ptCount val="3"/>
                <c:pt idx="0">
                  <c:v>0.5821</c:v>
                </c:pt>
                <c:pt idx="1">
                  <c:v>0.388</c:v>
                </c:pt>
                <c:pt idx="2">
                  <c:v>0.0299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zh-CN"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zh-CN" sz="186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altLang="zh-CN" dirty="0"/>
              <a:t>Whether to resist live bacteria products?</a:t>
            </a:r>
            <a:endParaRPr lang="zh-CN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比例</c:v>
                </c:pt>
              </c:strCache>
            </c:strRef>
          </c:tx>
          <c:spPr/>
          <c:explosion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zh-CN"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0.00%</c:formatCode>
                <c:ptCount val="2"/>
                <c:pt idx="0">
                  <c:v>0.5388</c:v>
                </c:pt>
                <c:pt idx="1">
                  <c:v>0.4612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zh-CN"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zh-CN" sz="213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altLang="zh-CN" dirty="0"/>
              <a:t>Expectations for new live bacteria products</a:t>
            </a:r>
            <a:endParaRPr lang="zh-CN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Percentage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zh-CN" sz="1195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Easy to use</c:v>
                </c:pt>
                <c:pt idx="1">
                  <c:v>Good effect</c:v>
                </c:pt>
                <c:pt idx="2">
                  <c:v>Safe and no side effects</c:v>
                </c:pt>
                <c:pt idx="3">
                  <c:v>Cheap price</c:v>
                </c:pt>
              </c:strCache>
            </c:strRef>
          </c:cat>
          <c:val>
            <c:numRef>
              <c:f>Sheet1!$B$2:$E$2</c:f>
              <c:numCache>
                <c:formatCode>0.00%</c:formatCode>
                <c:ptCount val="4"/>
                <c:pt idx="0">
                  <c:v>0.8896</c:v>
                </c:pt>
                <c:pt idx="1">
                  <c:v>0.9343</c:v>
                </c:pt>
                <c:pt idx="2">
                  <c:v>0.8173</c:v>
                </c:pt>
                <c:pt idx="3">
                  <c:v>0.6507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332580352"/>
        <c:axId val="342024768"/>
      </c:barChart>
      <c:catAx>
        <c:axId val="33258035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zh-CN"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342024768"/>
        <c:crosses val="autoZero"/>
        <c:auto val="1"/>
        <c:lblAlgn val="ctr"/>
        <c:lblOffset val="100"/>
        <c:noMultiLvlLbl val="0"/>
      </c:catAx>
      <c:valAx>
        <c:axId val="3420247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zh-CN" sz="1195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3325803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hartArea>
  <cs:dataLabel>
    <cs:lnRef idx="0"/>
    <cs:fillRef idx="0"/>
    <cs:effectRef idx="0"/>
    <cs:fontRef idx="minor">
      <a:schemeClr val="lt1"/>
    </cs:fontRef>
    <cs:defRPr sz="1195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hartArea>
  <cs:dataLabel>
    <cs:lnRef idx="0"/>
    <cs:fillRef idx="0"/>
    <cs:effectRef idx="0"/>
    <cs:fontRef idx="minor">
      <a:schemeClr val="lt1"/>
    </cs:fontRef>
    <cs:defRPr sz="1195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hartArea>
  <cs:dataLabel>
    <cs:lnRef idx="0"/>
    <cs:fillRef idx="0"/>
    <cs:effectRef idx="0"/>
    <cs:fontRef idx="minor">
      <a:schemeClr val="lt1"/>
    </cs:fontRef>
    <cs:defRPr sz="1195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hartArea>
  <cs:dataLabel>
    <cs:lnRef idx="0"/>
    <cs:fillRef idx="0"/>
    <cs:effectRef idx="0"/>
    <cs:fontRef idx="minor">
      <a:schemeClr val="lt1"/>
    </cs:fontRef>
    <cs:defRPr sz="1195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hartArea>
  <cs:dataLabel>
    <cs:lnRef idx="0"/>
    <cs:fillRef idx="0"/>
    <cs:effectRef idx="0"/>
    <cs:fontRef idx="minor">
      <a:schemeClr val="lt1"/>
    </cs:fontRef>
    <cs:defRPr sz="1195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hartArea>
  <cs:dataLabel>
    <cs:lnRef idx="0"/>
    <cs:fillRef idx="0"/>
    <cs:effectRef idx="0"/>
    <cs:fontRef idx="minor">
      <a:schemeClr val="lt1"/>
    </cs:fontRef>
    <cs:defRPr sz="1195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3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lt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B69AE-2A3E-4164-AC86-779C8E5DE2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97237-8642-4D2D-A91D-9D1572A7395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B69AE-2A3E-4164-AC86-779C8E5DE2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97237-8642-4D2D-A91D-9D1572A7395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B69AE-2A3E-4164-AC86-779C8E5DE2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97237-8642-4D2D-A91D-9D1572A7395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B69AE-2A3E-4164-AC86-779C8E5DE2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97237-8642-4D2D-A91D-9D1572A7395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B69AE-2A3E-4164-AC86-779C8E5DE2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97237-8642-4D2D-A91D-9D1572A7395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B69AE-2A3E-4164-AC86-779C8E5DE2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97237-8642-4D2D-A91D-9D1572A7395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B69AE-2A3E-4164-AC86-779C8E5DE2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97237-8642-4D2D-A91D-9D1572A7395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B69AE-2A3E-4164-AC86-779C8E5DE2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97237-8642-4D2D-A91D-9D1572A7395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B69AE-2A3E-4164-AC86-779C8E5DE2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97237-8642-4D2D-A91D-9D1572A7395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B69AE-2A3E-4164-AC86-779C8E5DE2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97237-8642-4D2D-A91D-9D1572A7395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B69AE-2A3E-4164-AC86-779C8E5DE2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97237-8642-4D2D-A91D-9D1572A7395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AB69AE-2A3E-4164-AC86-779C8E5DE2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197237-8642-4D2D-A91D-9D1572A7395E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chart" Target="../charts/char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hart" Target="../charts/chart3.xml"/><Relationship Id="rId1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chart" Target="../charts/char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chart" Target="../charts/char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图表 5"/>
          <p:cNvGraphicFramePr/>
          <p:nvPr/>
        </p:nvGraphicFramePr>
        <p:xfrm>
          <a:off x="3469640" y="1137920"/>
          <a:ext cx="5252720" cy="4582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图表 3"/>
          <p:cNvGraphicFramePr/>
          <p:nvPr/>
        </p:nvGraphicFramePr>
        <p:xfrm>
          <a:off x="481330" y="1168400"/>
          <a:ext cx="469011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graphicFrame>
        <p:nvGraphicFramePr>
          <p:cNvPr id="5" name="图表 4"/>
          <p:cNvGraphicFramePr/>
          <p:nvPr/>
        </p:nvGraphicFramePr>
        <p:xfrm>
          <a:off x="1578610" y="670560"/>
          <a:ext cx="8977630" cy="55168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图表 3"/>
          <p:cNvGraphicFramePr/>
          <p:nvPr/>
        </p:nvGraphicFramePr>
        <p:xfrm>
          <a:off x="481330" y="1168400"/>
          <a:ext cx="469011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graphicFrame>
        <p:nvGraphicFramePr>
          <p:cNvPr id="6" name="图表 5"/>
          <p:cNvGraphicFramePr/>
          <p:nvPr/>
        </p:nvGraphicFramePr>
        <p:xfrm>
          <a:off x="306705" y="1168400"/>
          <a:ext cx="6388735" cy="47155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图表 6"/>
          <p:cNvGraphicFramePr/>
          <p:nvPr/>
        </p:nvGraphicFramePr>
        <p:xfrm>
          <a:off x="5935346" y="1168400"/>
          <a:ext cx="6388735" cy="47155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图表 1"/>
          <p:cNvGraphicFramePr/>
          <p:nvPr/>
        </p:nvGraphicFramePr>
        <p:xfrm>
          <a:off x="1563211" y="1884680"/>
          <a:ext cx="8679498" cy="3393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3" baseType="lpstr">
      <vt:lpstr>Arial</vt:lpstr>
      <vt:lpstr>宋体</vt:lpstr>
      <vt:lpstr>Wingdings</vt:lpstr>
      <vt:lpstr>微软雅黑</vt:lpstr>
      <vt:lpstr>Arial Unicode MS</vt:lpstr>
      <vt:lpstr>等线 Light</vt:lpstr>
      <vt:lpstr>等线</vt:lpstr>
      <vt:lpstr>Calibri</vt:lpstr>
      <vt:lpstr>Office 主题​​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郑 纯</dc:creator>
  <cp:lastModifiedBy>零三。</cp:lastModifiedBy>
  <cp:revision>3</cp:revision>
  <dcterms:created xsi:type="dcterms:W3CDTF">2021-10-02T13:58:00Z</dcterms:created>
  <dcterms:modified xsi:type="dcterms:W3CDTF">2021-10-19T13:48:58Z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7B9E6DECFA5E4EE1BC09F193EC508E33</vt:lpwstr>
  </property>
  <property fmtid="{D5CDD505-2E9C-101B-9397-08002B2CF9AE}" pid="3" name="KSOProductBuildVer">
    <vt:lpwstr>2052-11.1.0.10938</vt:lpwstr>
  </property>
</Properties>
</file>