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Lst>
  <p:sldSz cy="5143500" cx="9144000"/>
  <p:notesSz cx="6858000" cy="9144000"/>
  <p:embeddedFontLst>
    <p:embeddedFont>
      <p:font typeface="Nunito SemiBold"/>
      <p:regular r:id="rId94"/>
      <p:bold r:id="rId95"/>
      <p:italic r:id="rId96"/>
      <p:boldItalic r:id="rId97"/>
    </p:embeddedFont>
    <p:embeddedFont>
      <p:font typeface="Nunito"/>
      <p:regular r:id="rId98"/>
      <p:bold r:id="rId99"/>
      <p:italic r:id="rId100"/>
      <p:boldItalic r:id="rId101"/>
    </p:embeddedFont>
    <p:embeddedFont>
      <p:font typeface="Nunito ExtraBold"/>
      <p:bold r:id="rId102"/>
      <p:boldItalic r:id="rId10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3B52401-414C-49C4-8F41-C2E0C291B331}">
  <a:tblStyle styleId="{63B52401-414C-49C4-8F41-C2E0C291B33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font" Target="fonts/NunitoExtraBold-boldItalic.fntdata"/><Relationship Id="rId102" Type="http://schemas.openxmlformats.org/officeDocument/2006/relationships/font" Target="fonts/NunitoExtraBold-bold.fntdata"/><Relationship Id="rId101" Type="http://schemas.openxmlformats.org/officeDocument/2006/relationships/font" Target="fonts/Nunito-boldItalic.fntdata"/><Relationship Id="rId100" Type="http://schemas.openxmlformats.org/officeDocument/2006/relationships/font" Target="fonts/Nunito-italic.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font" Target="fonts/NunitoSemiBold-bold.fntdata"/><Relationship Id="rId94" Type="http://schemas.openxmlformats.org/officeDocument/2006/relationships/font" Target="fonts/NunitoSemiBold-regular.fntdata"/><Relationship Id="rId97" Type="http://schemas.openxmlformats.org/officeDocument/2006/relationships/font" Target="fonts/NunitoSemiBold-boldItalic.fntdata"/><Relationship Id="rId96" Type="http://schemas.openxmlformats.org/officeDocument/2006/relationships/font" Target="fonts/NunitoSemiBold-italic.fntdata"/><Relationship Id="rId11" Type="http://schemas.openxmlformats.org/officeDocument/2006/relationships/slide" Target="slides/slide5.xml"/><Relationship Id="rId99" Type="http://schemas.openxmlformats.org/officeDocument/2006/relationships/font" Target="fonts/Nunito-bold.fntdata"/><Relationship Id="rId10" Type="http://schemas.openxmlformats.org/officeDocument/2006/relationships/slide" Target="slides/slide4.xml"/><Relationship Id="rId98" Type="http://schemas.openxmlformats.org/officeDocument/2006/relationships/font" Target="fonts/Nunito-regular.fntdata"/><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7be9a51734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7be9a51734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7be9a51734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7be9a51734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7be9a51734_0_2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7be9a51734_0_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7be9a51734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7be9a51734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7be9a51734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7be9a51734_0_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7be9a51734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7be9a51734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7be9a51734_0_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7be9a51734_0_3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7bed822a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7bed822a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7bed822a5d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7bed822a5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7bf20c76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7bf20c76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7be929d710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7be929d710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7bf20c761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7bf20c761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7bf20c7615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7bf20c761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7bf20c7615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7bf20c7615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7bf20c7615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7bf20c7615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7bf77f7a47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7bf77f7a47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7bf77f7a47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7bf77f7a47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7bf77f7a47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7bf77f7a47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7bfb98c8e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7bfb98c8e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7bf77f7a47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7bf77f7a47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7bf77f7a47_1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7bf77f7a47_1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7be929d71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7be929d71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7bfb98c8e9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7bfb98c8e9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7bfb98c8e9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7bfb98c8e9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7bfb98c8e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7bfb98c8e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7bfb98c8e9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7bfb98c8e9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7bfb98c8e9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7bfb98c8e9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g7bff9fa92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7bff9fa92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7bff9fa927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7bff9fa927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7bff9fa927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7bff9fa927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7c0f31d2e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7c0f31d2e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7c0dc56e0c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7c0dc56e0c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7be9a5173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7be9a5173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7c0dc56e0c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7c0dc56e0c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g7c0dc56e0c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0" name="Google Shape;610;g7c0dc56e0c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g7c1ce550e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4" name="Google Shape;634;g7c1ce550e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7c1ce550e4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7c1ce550e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7c1ce550e4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8" name="Google Shape;668;g7c1ce550e4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7c1ce550e4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7c1ce550e4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7c1ce550e4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3" name="Google Shape;713;g7c1ce550e4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7c1ce550e4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7c1ce550e4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7c1f249978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7c1f249978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7c1f249978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7c1f249978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7be9a51734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7be9a51734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7c1f249978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7c1f249978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7c276f564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7c276f564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7c276f564b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8" name="Google Shape;818;g7c276f564b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7c276f564b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7" name="Google Shape;837;g7c276f564b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g7c276f564b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4" name="Google Shape;854;g7c276f564b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7c276f564b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7c276f564b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7c276f564b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7c276f564b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7c276f564b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2" name="Google Shape;932;g7c276f564b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g7c276f564b_0_3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2" name="Google Shape;942;g7c276f564b_0_3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7c276f564b_0_3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7c276f564b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7be9a51734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7be9a51734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7c276f564b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2" name="Google Shape;962;g7c276f564b_0_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7c276f564b_0_3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7c276f564b_0_3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7c276f564b_0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7c276f564b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7c276f564b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0" name="Google Shape;990;g7c276f564b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7c36323c73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7c36323c7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g7c36323c73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2" name="Google Shape;1012;g7c36323c73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7c36323c73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2" name="Google Shape;1022;g7c36323c73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g7c36323c73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2" name="Google Shape;1032;g7c36323c73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g7c4470ed3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0" name="Google Shape;1040;g7c4470ed3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6" name="Shape 1046"/>
        <p:cNvGrpSpPr/>
        <p:nvPr/>
      </p:nvGrpSpPr>
      <p:grpSpPr>
        <a:xfrm>
          <a:off x="0" y="0"/>
          <a:ext cx="0" cy="0"/>
          <a:chOff x="0" y="0"/>
          <a:chExt cx="0" cy="0"/>
        </a:xfrm>
      </p:grpSpPr>
      <p:sp>
        <p:nvSpPr>
          <p:cNvPr id="1047" name="Google Shape;1047;g7c4470ed3c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8" name="Google Shape;1048;g7c4470ed3c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7be9a51734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7be9a51734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g7c4470ed3c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6" name="Google Shape;1056;g7c4470ed3c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2" name="Shape 1062"/>
        <p:cNvGrpSpPr/>
        <p:nvPr/>
      </p:nvGrpSpPr>
      <p:grpSpPr>
        <a:xfrm>
          <a:off x="0" y="0"/>
          <a:ext cx="0" cy="0"/>
          <a:chOff x="0" y="0"/>
          <a:chExt cx="0" cy="0"/>
        </a:xfrm>
      </p:grpSpPr>
      <p:sp>
        <p:nvSpPr>
          <p:cNvPr id="1063" name="Google Shape;1063;g7c6e50a14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4" name="Google Shape;1064;g7c6e50a14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g7c4470ed3c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2" name="Google Shape;1072;g7c4470ed3c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g7c4eade65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0" name="Google Shape;1080;g7c4eade65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7c4eade65a_2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8" name="Google Shape;1088;g7c4eade65a_2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g7c4eade65a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6" name="Google Shape;1096;g7c4eade65a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7c4eade65a_2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7c4eade65a_2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g7c4eade65a_2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4" name="Google Shape;1114;g7c4eade65a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7c4eade65a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7c4eade65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g7c4eade65a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3" name="Google Shape;1133;g7c4eade65a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7be9a51734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7be9a51734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7c4eade65a_2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1" name="Google Shape;1141;g7c4eade65a_2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7" name="Shape 1147"/>
        <p:cNvGrpSpPr/>
        <p:nvPr/>
      </p:nvGrpSpPr>
      <p:grpSpPr>
        <a:xfrm>
          <a:off x="0" y="0"/>
          <a:ext cx="0" cy="0"/>
          <a:chOff x="0" y="0"/>
          <a:chExt cx="0" cy="0"/>
        </a:xfrm>
      </p:grpSpPr>
      <p:sp>
        <p:nvSpPr>
          <p:cNvPr id="1148" name="Google Shape;1148;g7c4eade65a_2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9" name="Google Shape;1149;g7c4eade65a_2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5" name="Shape 1155"/>
        <p:cNvGrpSpPr/>
        <p:nvPr/>
      </p:nvGrpSpPr>
      <p:grpSpPr>
        <a:xfrm>
          <a:off x="0" y="0"/>
          <a:ext cx="0" cy="0"/>
          <a:chOff x="0" y="0"/>
          <a:chExt cx="0" cy="0"/>
        </a:xfrm>
      </p:grpSpPr>
      <p:sp>
        <p:nvSpPr>
          <p:cNvPr id="1156" name="Google Shape;1156;g7c4eade65a_2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7" name="Google Shape;1157;g7c4eade65a_2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g7c4eade65a_2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5" name="Google Shape;1165;g7c4eade65a_2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7c4eade65a_2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3" name="Google Shape;1173;g7c4eade65a_2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7c4eade65a_2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2" name="Google Shape;1182;g7c4eade65a_2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g7c4eade65a_2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0" name="Google Shape;1190;g7c4eade65a_2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6" name="Shape 1196"/>
        <p:cNvGrpSpPr/>
        <p:nvPr/>
      </p:nvGrpSpPr>
      <p:grpSpPr>
        <a:xfrm>
          <a:off x="0" y="0"/>
          <a:ext cx="0" cy="0"/>
          <a:chOff x="0" y="0"/>
          <a:chExt cx="0" cy="0"/>
        </a:xfrm>
      </p:grpSpPr>
      <p:sp>
        <p:nvSpPr>
          <p:cNvPr id="1197" name="Google Shape;1197;g7c4eade65a_2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8" name="Google Shape;1198;g7c4eade65a_2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7be9a51734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7be9a51734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 name="Google Shape;13;p2"/>
          <p:cNvSpPr/>
          <p:nvPr/>
        </p:nvSpPr>
        <p:spPr>
          <a:xfrm>
            <a:off x="0" y="0"/>
            <a:ext cx="6860100" cy="5143500"/>
          </a:xfrm>
          <a:prstGeom prst="flowChartInputOutpu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36100" y="0"/>
            <a:ext cx="541075" cy="483800"/>
          </a:xfrm>
          <a:prstGeom prst="flowChartExtra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8" name="Google Shape;48;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7" name="Google Shape;17;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 name="Google Shape;20;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1" name="Google Shape;21;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 name="Google Shape;24;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Google Shape;25;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6" name="Google Shape;26;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 name="Google Shape;29;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2" name="Google Shape;32;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3" name="Google Shape;33;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6" name="Google Shape;36;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0" name="Google Shape;40;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13.png"/><Relationship Id="rId6" Type="http://schemas.openxmlformats.org/officeDocument/2006/relationships/image" Target="../media/image8.png"/><Relationship Id="rId7" Type="http://schemas.openxmlformats.org/officeDocument/2006/relationships/image" Target="../media/image12.png"/><Relationship Id="rId8"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17.png"/><Relationship Id="rId5" Type="http://schemas.openxmlformats.org/officeDocument/2006/relationships/image" Target="../media/image13.png"/><Relationship Id="rId6" Type="http://schemas.openxmlformats.org/officeDocument/2006/relationships/image" Target="../media/image8.png"/><Relationship Id="rId7" Type="http://schemas.openxmlformats.org/officeDocument/2006/relationships/image" Target="../media/image12.png"/><Relationship Id="rId8"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5.png"/><Relationship Id="rId4" Type="http://schemas.openxmlformats.org/officeDocument/2006/relationships/image" Target="../media/image14.png"/><Relationship Id="rId5"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19.png"/><Relationship Id="rId5"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5.png"/><Relationship Id="rId4" Type="http://schemas.openxmlformats.org/officeDocument/2006/relationships/image" Target="../media/image20.png"/><Relationship Id="rId5"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3.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2.png"/><Relationship Id="rId4" Type="http://schemas.openxmlformats.org/officeDocument/2006/relationships/hyperlink" Target="https://towardsdatascience.com/deciding-optimal-filter-size-for-cnns-d6f7b56f9363"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2.png"/><Relationship Id="rId4" Type="http://schemas.openxmlformats.org/officeDocument/2006/relationships/image" Target="../media/image30.png"/><Relationship Id="rId5" Type="http://schemas.openxmlformats.org/officeDocument/2006/relationships/image" Target="../media/image37.png"/><Relationship Id="rId6"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5.pn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46.png"/><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34.png"/><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42.png"/><Relationship Id="rId4" Type="http://schemas.openxmlformats.org/officeDocument/2006/relationships/image" Target="../media/image14.png"/><Relationship Id="rId5" Type="http://schemas.openxmlformats.org/officeDocument/2006/relationships/image" Target="../media/image33.png"/><Relationship Id="rId6" Type="http://schemas.openxmlformats.org/officeDocument/2006/relationships/image" Target="../media/image39.png"/><Relationship Id="rId7" Type="http://schemas.openxmlformats.org/officeDocument/2006/relationships/image" Target="../media/image35.png"/><Relationship Id="rId8"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7.png"/><Relationship Id="rId6" Type="http://schemas.openxmlformats.org/officeDocument/2006/relationships/image" Target="../media/image35.png"/><Relationship Id="rId7" Type="http://schemas.openxmlformats.org/officeDocument/2006/relationships/image" Target="../media/image51.png"/><Relationship Id="rId8" Type="http://schemas.openxmlformats.org/officeDocument/2006/relationships/image" Target="../media/image4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35.png"/><Relationship Id="rId4" Type="http://schemas.openxmlformats.org/officeDocument/2006/relationships/image" Target="../media/image49.png"/><Relationship Id="rId9" Type="http://schemas.openxmlformats.org/officeDocument/2006/relationships/image" Target="../media/image50.png"/><Relationship Id="rId5" Type="http://schemas.openxmlformats.org/officeDocument/2006/relationships/image" Target="../media/image14.png"/><Relationship Id="rId6" Type="http://schemas.openxmlformats.org/officeDocument/2006/relationships/image" Target="../media/image55.png"/><Relationship Id="rId7" Type="http://schemas.openxmlformats.org/officeDocument/2006/relationships/image" Target="../media/image54.png"/><Relationship Id="rId8" Type="http://schemas.openxmlformats.org/officeDocument/2006/relationships/image" Target="../media/image52.png"/></Relationships>
</file>

<file path=ppt/slides/_rels/slide41.xml.rels><?xml version="1.0" encoding="UTF-8" standalone="yes"?><Relationships xmlns="http://schemas.openxmlformats.org/package/2006/relationships"><Relationship Id="rId10" Type="http://schemas.openxmlformats.org/officeDocument/2006/relationships/image" Target="../media/image57.png"/><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35.png"/><Relationship Id="rId4" Type="http://schemas.openxmlformats.org/officeDocument/2006/relationships/image" Target="../media/image49.png"/><Relationship Id="rId9" Type="http://schemas.openxmlformats.org/officeDocument/2006/relationships/image" Target="../media/image58.png"/><Relationship Id="rId5" Type="http://schemas.openxmlformats.org/officeDocument/2006/relationships/image" Target="../media/image14.png"/><Relationship Id="rId6" Type="http://schemas.openxmlformats.org/officeDocument/2006/relationships/image" Target="../media/image48.png"/><Relationship Id="rId7" Type="http://schemas.openxmlformats.org/officeDocument/2006/relationships/image" Target="../media/image54.png"/><Relationship Id="rId8" Type="http://schemas.openxmlformats.org/officeDocument/2006/relationships/image" Target="../media/image5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54.png"/><Relationship Id="rId4" Type="http://schemas.openxmlformats.org/officeDocument/2006/relationships/image" Target="../media/image59.png"/><Relationship Id="rId5" Type="http://schemas.openxmlformats.org/officeDocument/2006/relationships/image" Target="../media/image56.png"/><Relationship Id="rId6" Type="http://schemas.openxmlformats.org/officeDocument/2006/relationships/image" Target="../media/image71.png"/><Relationship Id="rId7" Type="http://schemas.openxmlformats.org/officeDocument/2006/relationships/image" Target="../media/image69.png"/><Relationship Id="rId8" Type="http://schemas.openxmlformats.org/officeDocument/2006/relationships/image" Target="../media/image6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54.png"/><Relationship Id="rId4" Type="http://schemas.openxmlformats.org/officeDocument/2006/relationships/image" Target="../media/image59.png"/><Relationship Id="rId9" Type="http://schemas.openxmlformats.org/officeDocument/2006/relationships/image" Target="../media/image57.png"/><Relationship Id="rId5" Type="http://schemas.openxmlformats.org/officeDocument/2006/relationships/image" Target="../media/image64.png"/><Relationship Id="rId6" Type="http://schemas.openxmlformats.org/officeDocument/2006/relationships/image" Target="../media/image66.png"/><Relationship Id="rId7" Type="http://schemas.openxmlformats.org/officeDocument/2006/relationships/image" Target="../media/image74.png"/><Relationship Id="rId8" Type="http://schemas.openxmlformats.org/officeDocument/2006/relationships/image" Target="../media/image6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54.png"/><Relationship Id="rId4" Type="http://schemas.openxmlformats.org/officeDocument/2006/relationships/image" Target="../media/image59.png"/><Relationship Id="rId9" Type="http://schemas.openxmlformats.org/officeDocument/2006/relationships/image" Target="../media/image57.png"/><Relationship Id="rId5" Type="http://schemas.openxmlformats.org/officeDocument/2006/relationships/image" Target="../media/image60.png"/><Relationship Id="rId6" Type="http://schemas.openxmlformats.org/officeDocument/2006/relationships/image" Target="../media/image68.png"/><Relationship Id="rId7" Type="http://schemas.openxmlformats.org/officeDocument/2006/relationships/image" Target="../media/image62.png"/><Relationship Id="rId8" Type="http://schemas.openxmlformats.org/officeDocument/2006/relationships/image" Target="../media/image7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59.png"/><Relationship Id="rId4" Type="http://schemas.openxmlformats.org/officeDocument/2006/relationships/image" Target="../media/image57.png"/><Relationship Id="rId5" Type="http://schemas.openxmlformats.org/officeDocument/2006/relationships/image" Target="../media/image61.png"/><Relationship Id="rId6" Type="http://schemas.openxmlformats.org/officeDocument/2006/relationships/image" Target="../media/image70.png"/><Relationship Id="rId7" Type="http://schemas.openxmlformats.org/officeDocument/2006/relationships/image" Target="../media/image73.png"/><Relationship Id="rId8" Type="http://schemas.openxmlformats.org/officeDocument/2006/relationships/image" Target="../media/image67.png"/></Relationships>
</file>

<file path=ppt/slides/_rels/slide46.xml.rels><?xml version="1.0" encoding="UTF-8" standalone="yes"?><Relationships xmlns="http://schemas.openxmlformats.org/package/2006/relationships"><Relationship Id="rId10" Type="http://schemas.openxmlformats.org/officeDocument/2006/relationships/image" Target="../media/image84.png"/><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59.png"/><Relationship Id="rId4" Type="http://schemas.openxmlformats.org/officeDocument/2006/relationships/image" Target="../media/image75.png"/><Relationship Id="rId9" Type="http://schemas.openxmlformats.org/officeDocument/2006/relationships/image" Target="../media/image81.png"/><Relationship Id="rId5" Type="http://schemas.openxmlformats.org/officeDocument/2006/relationships/image" Target="../media/image65.png"/><Relationship Id="rId6" Type="http://schemas.openxmlformats.org/officeDocument/2006/relationships/image" Target="../media/image78.png"/><Relationship Id="rId7" Type="http://schemas.openxmlformats.org/officeDocument/2006/relationships/image" Target="../media/image76.png"/><Relationship Id="rId8" Type="http://schemas.openxmlformats.org/officeDocument/2006/relationships/image" Target="../media/image90.png"/></Relationships>
</file>

<file path=ppt/slides/_rels/slide47.xml.rels><?xml version="1.0" encoding="UTF-8" standalone="yes"?><Relationships xmlns="http://schemas.openxmlformats.org/package/2006/relationships"><Relationship Id="rId10" Type="http://schemas.openxmlformats.org/officeDocument/2006/relationships/image" Target="../media/image59.png"/><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image" Target="../media/image84.png"/><Relationship Id="rId5" Type="http://schemas.openxmlformats.org/officeDocument/2006/relationships/image" Target="../media/image83.png"/><Relationship Id="rId6" Type="http://schemas.openxmlformats.org/officeDocument/2006/relationships/image" Target="../media/image91.png"/><Relationship Id="rId7" Type="http://schemas.openxmlformats.org/officeDocument/2006/relationships/image" Target="../media/image87.png"/><Relationship Id="rId8" Type="http://schemas.openxmlformats.org/officeDocument/2006/relationships/image" Target="../media/image8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59.png"/><Relationship Id="rId4" Type="http://schemas.openxmlformats.org/officeDocument/2006/relationships/image" Target="../media/image86.png"/><Relationship Id="rId5" Type="http://schemas.openxmlformats.org/officeDocument/2006/relationships/image" Target="../media/image89.png"/><Relationship Id="rId6" Type="http://schemas.openxmlformats.org/officeDocument/2006/relationships/image" Target="../media/image84.png"/><Relationship Id="rId7" Type="http://schemas.openxmlformats.org/officeDocument/2006/relationships/image" Target="../media/image82.png"/><Relationship Id="rId8" Type="http://schemas.openxmlformats.org/officeDocument/2006/relationships/image" Target="../media/image8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59.png"/><Relationship Id="rId4" Type="http://schemas.openxmlformats.org/officeDocument/2006/relationships/image" Target="../media/image77.png"/><Relationship Id="rId5" Type="http://schemas.openxmlformats.org/officeDocument/2006/relationships/image" Target="../media/image93.png"/><Relationship Id="rId6" Type="http://schemas.openxmlformats.org/officeDocument/2006/relationships/image" Target="../media/image9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1" Type="http://schemas.openxmlformats.org/officeDocument/2006/relationships/image" Target="../media/image98.png"/><Relationship Id="rId10" Type="http://schemas.openxmlformats.org/officeDocument/2006/relationships/image" Target="../media/image107.png"/><Relationship Id="rId13" Type="http://schemas.openxmlformats.org/officeDocument/2006/relationships/image" Target="../media/image96.png"/><Relationship Id="rId12" Type="http://schemas.openxmlformats.org/officeDocument/2006/relationships/image" Target="../media/image104.png"/><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59.png"/><Relationship Id="rId4" Type="http://schemas.openxmlformats.org/officeDocument/2006/relationships/image" Target="../media/image93.png"/><Relationship Id="rId9" Type="http://schemas.openxmlformats.org/officeDocument/2006/relationships/image" Target="../media/image95.png"/><Relationship Id="rId5" Type="http://schemas.openxmlformats.org/officeDocument/2006/relationships/image" Target="../media/image92.png"/><Relationship Id="rId6" Type="http://schemas.openxmlformats.org/officeDocument/2006/relationships/image" Target="../media/image101.png"/><Relationship Id="rId7" Type="http://schemas.openxmlformats.org/officeDocument/2006/relationships/image" Target="../media/image94.png"/><Relationship Id="rId8" Type="http://schemas.openxmlformats.org/officeDocument/2006/relationships/image" Target="../media/image102.png"/></Relationships>
</file>

<file path=ppt/slides/_rels/slide51.xml.rels><?xml version="1.0" encoding="UTF-8" standalone="yes"?><Relationships xmlns="http://schemas.openxmlformats.org/package/2006/relationships"><Relationship Id="rId10" Type="http://schemas.openxmlformats.org/officeDocument/2006/relationships/image" Target="../media/image97.png"/><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59.png"/><Relationship Id="rId4" Type="http://schemas.openxmlformats.org/officeDocument/2006/relationships/image" Target="../media/image92.png"/><Relationship Id="rId9" Type="http://schemas.openxmlformats.org/officeDocument/2006/relationships/image" Target="../media/image100.png"/><Relationship Id="rId5" Type="http://schemas.openxmlformats.org/officeDocument/2006/relationships/image" Target="../media/image105.png"/><Relationship Id="rId6" Type="http://schemas.openxmlformats.org/officeDocument/2006/relationships/image" Target="../media/image99.png"/><Relationship Id="rId7" Type="http://schemas.openxmlformats.org/officeDocument/2006/relationships/image" Target="../media/image106.png"/><Relationship Id="rId8" Type="http://schemas.openxmlformats.org/officeDocument/2006/relationships/image" Target="../media/image103.png"/></Relationships>
</file>

<file path=ppt/slides/_rels/slide52.xml.rels><?xml version="1.0" encoding="UTF-8" standalone="yes"?><Relationships xmlns="http://schemas.openxmlformats.org/package/2006/relationships"><Relationship Id="rId11" Type="http://schemas.openxmlformats.org/officeDocument/2006/relationships/image" Target="../media/image113.png"/><Relationship Id="rId10" Type="http://schemas.openxmlformats.org/officeDocument/2006/relationships/image" Target="../media/image112.png"/><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42.png"/><Relationship Id="rId4" Type="http://schemas.openxmlformats.org/officeDocument/2006/relationships/image" Target="../media/image126.png"/><Relationship Id="rId9" Type="http://schemas.openxmlformats.org/officeDocument/2006/relationships/image" Target="../media/image111.png"/><Relationship Id="rId5" Type="http://schemas.openxmlformats.org/officeDocument/2006/relationships/image" Target="../media/image123.png"/><Relationship Id="rId6" Type="http://schemas.openxmlformats.org/officeDocument/2006/relationships/image" Target="../media/image121.png"/><Relationship Id="rId7" Type="http://schemas.openxmlformats.org/officeDocument/2006/relationships/image" Target="../media/image118.png"/><Relationship Id="rId8" Type="http://schemas.openxmlformats.org/officeDocument/2006/relationships/image" Target="../media/image12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51.png"/><Relationship Id="rId4" Type="http://schemas.openxmlformats.org/officeDocument/2006/relationships/image" Target="../media/image84.png"/><Relationship Id="rId5" Type="http://schemas.openxmlformats.org/officeDocument/2006/relationships/image" Target="../media/image141.png"/><Relationship Id="rId6" Type="http://schemas.openxmlformats.org/officeDocument/2006/relationships/image" Target="../media/image115.png"/><Relationship Id="rId7" Type="http://schemas.openxmlformats.org/officeDocument/2006/relationships/image" Target="../media/image92.png"/><Relationship Id="rId8" Type="http://schemas.openxmlformats.org/officeDocument/2006/relationships/image" Target="../media/image11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42.png"/><Relationship Id="rId4" Type="http://schemas.openxmlformats.org/officeDocument/2006/relationships/image" Target="../media/image110.png"/><Relationship Id="rId5" Type="http://schemas.openxmlformats.org/officeDocument/2006/relationships/image" Target="../media/image122.png"/><Relationship Id="rId6" Type="http://schemas.openxmlformats.org/officeDocument/2006/relationships/image" Target="../media/image108.png"/><Relationship Id="rId7" Type="http://schemas.openxmlformats.org/officeDocument/2006/relationships/image" Target="../media/image11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42.png"/><Relationship Id="rId4" Type="http://schemas.openxmlformats.org/officeDocument/2006/relationships/image" Target="../media/image14.png"/><Relationship Id="rId5" Type="http://schemas.openxmlformats.org/officeDocument/2006/relationships/image" Target="../media/image33.png"/><Relationship Id="rId6" Type="http://schemas.openxmlformats.org/officeDocument/2006/relationships/image" Target="../media/image39.png"/><Relationship Id="rId7" Type="http://schemas.openxmlformats.org/officeDocument/2006/relationships/image" Target="../media/image35.png"/><Relationship Id="rId8" Type="http://schemas.openxmlformats.org/officeDocument/2006/relationships/image" Target="../media/image4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3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3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109.png"/><Relationship Id="rId4" Type="http://schemas.openxmlformats.org/officeDocument/2006/relationships/image" Target="../media/image117.png"/><Relationship Id="rId5" Type="http://schemas.openxmlformats.org/officeDocument/2006/relationships/image" Target="../media/image1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117.png"/><Relationship Id="rId4" Type="http://schemas.openxmlformats.org/officeDocument/2006/relationships/image" Target="../media/image12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3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2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125.png"/><Relationship Id="rId4" Type="http://schemas.openxmlformats.org/officeDocument/2006/relationships/image" Target="../media/image124.png"/><Relationship Id="rId5" Type="http://schemas.openxmlformats.org/officeDocument/2006/relationships/image" Target="../media/image138.png"/><Relationship Id="rId6" Type="http://schemas.openxmlformats.org/officeDocument/2006/relationships/image" Target="../media/image130.png"/><Relationship Id="rId7" Type="http://schemas.openxmlformats.org/officeDocument/2006/relationships/image" Target="../media/image137.png"/><Relationship Id="rId8" Type="http://schemas.openxmlformats.org/officeDocument/2006/relationships/image" Target="../media/image12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39.png"/><Relationship Id="rId4" Type="http://schemas.openxmlformats.org/officeDocument/2006/relationships/image" Target="../media/image13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132.png"/><Relationship Id="rId4" Type="http://schemas.openxmlformats.org/officeDocument/2006/relationships/image" Target="../media/image13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0.png"/><Relationship Id="rId10" Type="http://schemas.openxmlformats.org/officeDocument/2006/relationships/image" Target="../media/image12.png"/><Relationship Id="rId9" Type="http://schemas.openxmlformats.org/officeDocument/2006/relationships/image" Target="../media/image8.png"/><Relationship Id="rId5" Type="http://schemas.openxmlformats.org/officeDocument/2006/relationships/image" Target="../media/image11.png"/><Relationship Id="rId6" Type="http://schemas.openxmlformats.org/officeDocument/2006/relationships/image" Target="../media/image4.png"/><Relationship Id="rId7" Type="http://schemas.openxmlformats.org/officeDocument/2006/relationships/image" Target="../media/image7.png"/><Relationship Id="rId8" Type="http://schemas.openxmlformats.org/officeDocument/2006/relationships/image" Target="../media/image1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134.png"/><Relationship Id="rId4" Type="http://schemas.openxmlformats.org/officeDocument/2006/relationships/image" Target="../media/image13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140.png"/><Relationship Id="rId4" Type="http://schemas.openxmlformats.org/officeDocument/2006/relationships/image" Target="../media/image14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14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image" Target="../media/image14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 Id="rId3" Type="http://schemas.openxmlformats.org/officeDocument/2006/relationships/image" Target="../media/image143.png"/></Relationships>
</file>

<file path=ppt/slides/_rels/slide9.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7.png"/><Relationship Id="rId13" Type="http://schemas.openxmlformats.org/officeDocument/2006/relationships/image" Target="../media/image12.png"/><Relationship Id="rId12" Type="http://schemas.openxmlformats.org/officeDocument/2006/relationships/image" Target="../media/image8.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1.png"/><Relationship Id="rId9" Type="http://schemas.openxmlformats.org/officeDocument/2006/relationships/image" Target="../media/image4.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4.png"/><Relationship Id="rId8"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2" y="277975"/>
            <a:ext cx="6764700" cy="2519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Nunito SemiBold"/>
                <a:ea typeface="Nunito SemiBold"/>
                <a:cs typeface="Nunito SemiBold"/>
                <a:sym typeface="Nunito SemiBold"/>
              </a:rPr>
              <a:t>Neural Networks</a:t>
            </a:r>
            <a:endParaRPr>
              <a:latin typeface="Nunito SemiBold"/>
              <a:ea typeface="Nunito SemiBold"/>
              <a:cs typeface="Nunito SemiBold"/>
              <a:sym typeface="Nunito SemiBold"/>
            </a:endParaRPr>
          </a:p>
        </p:txBody>
      </p:sp>
      <p:sp>
        <p:nvSpPr>
          <p:cNvPr id="57" name="Google Shape;57;p13"/>
          <p:cNvSpPr txBox="1"/>
          <p:nvPr>
            <p:ph idx="1" type="subTitle"/>
          </p:nvPr>
        </p:nvSpPr>
        <p:spPr>
          <a:xfrm>
            <a:off x="674700" y="2797075"/>
            <a:ext cx="5510700" cy="855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Skynet’s not even close</a:t>
            </a:r>
            <a:endParaRPr>
              <a:latin typeface="Nunito"/>
              <a:ea typeface="Nunito"/>
              <a:cs typeface="Nunito"/>
              <a:sym typeface="Nuni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5" name="Shape 195"/>
        <p:cNvGrpSpPr/>
        <p:nvPr/>
      </p:nvGrpSpPr>
      <p:grpSpPr>
        <a:xfrm>
          <a:off x="0" y="0"/>
          <a:ext cx="0" cy="0"/>
          <a:chOff x="0" y="0"/>
          <a:chExt cx="0" cy="0"/>
        </a:xfrm>
      </p:grpSpPr>
      <p:sp>
        <p:nvSpPr>
          <p:cNvPr id="196" name="Google Shape;196;p2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198" name="Google Shape;198;p22"/>
          <p:cNvSpPr txBox="1"/>
          <p:nvPr>
            <p:ph idx="1" type="body"/>
          </p:nvPr>
        </p:nvSpPr>
        <p:spPr>
          <a:xfrm>
            <a:off x="311700" y="1152475"/>
            <a:ext cx="42603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Why is smoothness important?</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Smoothness is required to compute a derivative at any value x.</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b="1" lang="en">
                <a:latin typeface="Nunito"/>
                <a:ea typeface="Nunito"/>
                <a:cs typeface="Nunito"/>
                <a:sym typeface="Nunito"/>
              </a:rPr>
              <a:t>Sigmoidal function</a:t>
            </a:r>
            <a:r>
              <a:rPr lang="en">
                <a:latin typeface="Nunito"/>
                <a:ea typeface="Nunito"/>
                <a:cs typeface="Nunito"/>
                <a:sym typeface="Nunito"/>
              </a:rPr>
              <a:t> has a derivative at any x.</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b="1" lang="en">
                <a:latin typeface="Nunito"/>
                <a:ea typeface="Nunito"/>
                <a:cs typeface="Nunito"/>
                <a:sym typeface="Nunito"/>
              </a:rPr>
              <a:t>Step function</a:t>
            </a:r>
            <a:r>
              <a:rPr lang="en">
                <a:latin typeface="Nunito"/>
                <a:ea typeface="Nunito"/>
                <a:cs typeface="Nunito"/>
                <a:sym typeface="Nunito"/>
              </a:rPr>
              <a:t> has a derivative of 0 at any x except at x=0.</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There is no derivative at x=0</a:t>
            </a:r>
            <a:endParaRPr>
              <a:latin typeface="Nunito"/>
              <a:ea typeface="Nunito"/>
              <a:cs typeface="Nunito"/>
              <a:sym typeface="Nunito"/>
            </a:endParaRPr>
          </a:p>
        </p:txBody>
      </p:sp>
      <p:sp>
        <p:nvSpPr>
          <p:cNvPr id="199" name="Google Shape;199;p2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0" name="Google Shape;200;p22"/>
          <p:cNvPicPr preferRelativeResize="0"/>
          <p:nvPr/>
        </p:nvPicPr>
        <p:blipFill>
          <a:blip r:embed="rId3">
            <a:alphaModFix/>
          </a:blip>
          <a:stretch>
            <a:fillRect/>
          </a:stretch>
        </p:blipFill>
        <p:spPr>
          <a:xfrm>
            <a:off x="4572000" y="1372673"/>
            <a:ext cx="2407950" cy="1605300"/>
          </a:xfrm>
          <a:prstGeom prst="rect">
            <a:avLst/>
          </a:prstGeom>
          <a:noFill/>
          <a:ln>
            <a:noFill/>
          </a:ln>
        </p:spPr>
      </p:pic>
      <p:pic>
        <p:nvPicPr>
          <p:cNvPr id="201" name="Google Shape;201;p22"/>
          <p:cNvPicPr preferRelativeResize="0"/>
          <p:nvPr/>
        </p:nvPicPr>
        <p:blipFill>
          <a:blip r:embed="rId4">
            <a:alphaModFix/>
          </a:blip>
          <a:stretch>
            <a:fillRect/>
          </a:stretch>
        </p:blipFill>
        <p:spPr>
          <a:xfrm>
            <a:off x="4532965" y="3199149"/>
            <a:ext cx="2486025" cy="18907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5" name="Shape 205"/>
        <p:cNvGrpSpPr/>
        <p:nvPr/>
      </p:nvGrpSpPr>
      <p:grpSpPr>
        <a:xfrm>
          <a:off x="0" y="0"/>
          <a:ext cx="0" cy="0"/>
          <a:chOff x="0" y="0"/>
          <a:chExt cx="0" cy="0"/>
        </a:xfrm>
      </p:grpSpPr>
      <p:sp>
        <p:nvSpPr>
          <p:cNvPr id="206" name="Google Shape;206;p2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208" name="Google Shape;208;p23"/>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Why is smoothness important?</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We want: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small changes in weights and bias to result in                                                                            small changes in output</a:t>
            </a:r>
            <a:endParaRPr>
              <a:latin typeface="Nunito"/>
              <a:ea typeface="Nunito"/>
              <a:cs typeface="Nunito"/>
              <a:sym typeface="Nunito"/>
            </a:endParaRPr>
          </a:p>
        </p:txBody>
      </p:sp>
      <p:sp>
        <p:nvSpPr>
          <p:cNvPr id="209" name="Google Shape;209;p2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0" name="Google Shape;210;p23"/>
          <p:cNvGrpSpPr/>
          <p:nvPr/>
        </p:nvGrpSpPr>
        <p:grpSpPr>
          <a:xfrm>
            <a:off x="5631590" y="1272659"/>
            <a:ext cx="3254671" cy="1341021"/>
            <a:chOff x="2492714" y="1430792"/>
            <a:chExt cx="4826024" cy="1988465"/>
          </a:xfrm>
        </p:grpSpPr>
        <p:grpSp>
          <p:nvGrpSpPr>
            <p:cNvPr id="211" name="Google Shape;211;p23"/>
            <p:cNvGrpSpPr/>
            <p:nvPr/>
          </p:nvGrpSpPr>
          <p:grpSpPr>
            <a:xfrm>
              <a:off x="3453090" y="1430792"/>
              <a:ext cx="3865649" cy="1988465"/>
              <a:chOff x="4087738" y="3146261"/>
              <a:chExt cx="4690183" cy="2412600"/>
            </a:xfrm>
          </p:grpSpPr>
          <p:sp>
            <p:nvSpPr>
              <p:cNvPr id="212" name="Google Shape;212;p23"/>
              <p:cNvSpPr/>
              <p:nvPr/>
            </p:nvSpPr>
            <p:spPr>
              <a:xfrm>
                <a:off x="5104138" y="3146261"/>
                <a:ext cx="2412600" cy="2412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Artificial Neuron</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p:txBody>
          </p:sp>
          <p:cxnSp>
            <p:nvCxnSpPr>
              <p:cNvPr id="213" name="Google Shape;213;p23"/>
              <p:cNvCxnSpPr>
                <a:endCxn id="212" idx="2"/>
              </p:cNvCxnSpPr>
              <p:nvPr/>
            </p:nvCxnSpPr>
            <p:spPr>
              <a:xfrm flipH="1" rot="10800000">
                <a:off x="4087738" y="4352561"/>
                <a:ext cx="1016400" cy="52500"/>
              </a:xfrm>
              <a:prstGeom prst="straightConnector1">
                <a:avLst/>
              </a:prstGeom>
              <a:noFill/>
              <a:ln cap="flat" cmpd="sng" w="9525">
                <a:solidFill>
                  <a:schemeClr val="dk2"/>
                </a:solidFill>
                <a:prstDash val="solid"/>
                <a:round/>
                <a:headEnd len="med" w="med" type="none"/>
                <a:tailEnd len="med" w="med" type="triangle"/>
              </a:ln>
            </p:spPr>
          </p:cxnSp>
          <p:cxnSp>
            <p:nvCxnSpPr>
              <p:cNvPr id="214" name="Google Shape;214;p23"/>
              <p:cNvCxnSpPr>
                <a:stCxn id="212" idx="6"/>
              </p:cNvCxnSpPr>
              <p:nvPr/>
            </p:nvCxnSpPr>
            <p:spPr>
              <a:xfrm flipH="1" rot="10800000">
                <a:off x="7516738" y="4346561"/>
                <a:ext cx="696900" cy="6000"/>
              </a:xfrm>
              <a:prstGeom prst="straightConnector1">
                <a:avLst/>
              </a:prstGeom>
              <a:noFill/>
              <a:ln cap="flat" cmpd="sng" w="9525">
                <a:solidFill>
                  <a:schemeClr val="dk2"/>
                </a:solidFill>
                <a:prstDash val="solid"/>
                <a:round/>
                <a:headEnd len="med" w="med" type="none"/>
                <a:tailEnd len="med" w="med" type="triangle"/>
              </a:ln>
            </p:spPr>
          </p:cxnSp>
          <p:sp>
            <p:nvSpPr>
              <p:cNvPr id="215" name="Google Shape;215;p23"/>
              <p:cNvSpPr txBox="1"/>
              <p:nvPr/>
            </p:nvSpPr>
            <p:spPr>
              <a:xfrm>
                <a:off x="8213621" y="3997659"/>
                <a:ext cx="564300" cy="7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pic>
          <p:nvPicPr>
            <p:cNvPr id="216" name="Google Shape;216;p23"/>
            <p:cNvPicPr preferRelativeResize="0"/>
            <p:nvPr/>
          </p:nvPicPr>
          <p:blipFill>
            <a:blip r:embed="rId3">
              <a:alphaModFix/>
            </a:blip>
            <a:stretch>
              <a:fillRect/>
            </a:stretch>
          </p:blipFill>
          <p:spPr>
            <a:xfrm>
              <a:off x="3109464" y="1696378"/>
              <a:ext cx="419100" cy="1457325"/>
            </a:xfrm>
            <a:prstGeom prst="rect">
              <a:avLst/>
            </a:prstGeom>
            <a:noFill/>
            <a:ln>
              <a:noFill/>
            </a:ln>
          </p:spPr>
        </p:pic>
        <p:pic>
          <p:nvPicPr>
            <p:cNvPr id="217" name="Google Shape;217;p23"/>
            <p:cNvPicPr preferRelativeResize="0"/>
            <p:nvPr/>
          </p:nvPicPr>
          <p:blipFill>
            <a:blip r:embed="rId4">
              <a:alphaModFix/>
            </a:blip>
            <a:stretch>
              <a:fillRect/>
            </a:stretch>
          </p:blipFill>
          <p:spPr>
            <a:xfrm>
              <a:off x="5197050" y="1843088"/>
              <a:ext cx="457200" cy="1457325"/>
            </a:xfrm>
            <a:prstGeom prst="rect">
              <a:avLst/>
            </a:prstGeom>
            <a:noFill/>
            <a:ln>
              <a:noFill/>
            </a:ln>
          </p:spPr>
        </p:pic>
        <p:pic>
          <p:nvPicPr>
            <p:cNvPr id="218" name="Google Shape;218;p23"/>
            <p:cNvPicPr preferRelativeResize="0"/>
            <p:nvPr/>
          </p:nvPicPr>
          <p:blipFill>
            <a:blip r:embed="rId5">
              <a:alphaModFix/>
            </a:blip>
            <a:stretch>
              <a:fillRect/>
            </a:stretch>
          </p:blipFill>
          <p:spPr>
            <a:xfrm>
              <a:off x="4572000" y="2405975"/>
              <a:ext cx="514350" cy="209550"/>
            </a:xfrm>
            <a:prstGeom prst="rect">
              <a:avLst/>
            </a:prstGeom>
            <a:noFill/>
            <a:ln>
              <a:noFill/>
            </a:ln>
          </p:spPr>
        </p:pic>
        <p:pic>
          <p:nvPicPr>
            <p:cNvPr id="219" name="Google Shape;219;p23"/>
            <p:cNvPicPr preferRelativeResize="0"/>
            <p:nvPr/>
          </p:nvPicPr>
          <p:blipFill>
            <a:blip r:embed="rId6">
              <a:alphaModFix/>
            </a:blip>
            <a:stretch>
              <a:fillRect/>
            </a:stretch>
          </p:blipFill>
          <p:spPr>
            <a:xfrm>
              <a:off x="2492714" y="2355003"/>
              <a:ext cx="466725" cy="209550"/>
            </a:xfrm>
            <a:prstGeom prst="rect">
              <a:avLst/>
            </a:prstGeom>
            <a:noFill/>
            <a:ln>
              <a:noFill/>
            </a:ln>
          </p:spPr>
        </p:pic>
        <p:pic>
          <p:nvPicPr>
            <p:cNvPr id="220" name="Google Shape;220;p23"/>
            <p:cNvPicPr preferRelativeResize="0"/>
            <p:nvPr/>
          </p:nvPicPr>
          <p:blipFill>
            <a:blip r:embed="rId7">
              <a:alphaModFix/>
            </a:blip>
            <a:stretch>
              <a:fillRect/>
            </a:stretch>
          </p:blipFill>
          <p:spPr>
            <a:xfrm>
              <a:off x="6024575" y="2405963"/>
              <a:ext cx="114300" cy="209550"/>
            </a:xfrm>
            <a:prstGeom prst="rect">
              <a:avLst/>
            </a:prstGeom>
            <a:noFill/>
            <a:ln>
              <a:noFill/>
            </a:ln>
          </p:spPr>
        </p:pic>
      </p:grpSp>
      <p:pic>
        <p:nvPicPr>
          <p:cNvPr id="221" name="Google Shape;221;p23"/>
          <p:cNvPicPr preferRelativeResize="0"/>
          <p:nvPr/>
        </p:nvPicPr>
        <p:blipFill>
          <a:blip r:embed="rId8">
            <a:alphaModFix/>
          </a:blip>
          <a:stretch>
            <a:fillRect/>
          </a:stretch>
        </p:blipFill>
        <p:spPr>
          <a:xfrm>
            <a:off x="835313" y="2881225"/>
            <a:ext cx="3457575" cy="819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5" name="Shape 225"/>
        <p:cNvGrpSpPr/>
        <p:nvPr/>
      </p:nvGrpSpPr>
      <p:grpSpPr>
        <a:xfrm>
          <a:off x="0" y="0"/>
          <a:ext cx="0" cy="0"/>
          <a:chOff x="0" y="0"/>
          <a:chExt cx="0" cy="0"/>
        </a:xfrm>
      </p:grpSpPr>
      <p:sp>
        <p:nvSpPr>
          <p:cNvPr id="226" name="Google Shape;226;p2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Activation Functions</a:t>
            </a:r>
            <a:endParaRPr>
              <a:solidFill>
                <a:srgbClr val="FFFFFF"/>
              </a:solidFill>
              <a:latin typeface="Nunito ExtraBold"/>
              <a:ea typeface="Nunito ExtraBold"/>
              <a:cs typeface="Nunito ExtraBold"/>
              <a:sym typeface="Nunito ExtraBold"/>
            </a:endParaRPr>
          </a:p>
        </p:txBody>
      </p:sp>
      <p:sp>
        <p:nvSpPr>
          <p:cNvPr id="228" name="Google Shape;228;p24"/>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Activation Function</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 Allows each neuron to output data nonlinearly</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Increases the processing ability of the ANN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f = activation function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In a perceptron: Step Function H</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In a sigmoidal neuron: Sigmoid Function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If there is no activation function (f(x) = x), then the neural network becomes a linear regression model</a:t>
            </a:r>
            <a:endParaRPr>
              <a:latin typeface="Nunito"/>
              <a:ea typeface="Nunito"/>
              <a:cs typeface="Nunito"/>
              <a:sym typeface="Nunito"/>
            </a:endParaRPr>
          </a:p>
        </p:txBody>
      </p:sp>
      <p:sp>
        <p:nvSpPr>
          <p:cNvPr id="229" name="Google Shape;229;p2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0" name="Google Shape;230;p24"/>
          <p:cNvGrpSpPr/>
          <p:nvPr/>
        </p:nvGrpSpPr>
        <p:grpSpPr>
          <a:xfrm>
            <a:off x="5577640" y="1890621"/>
            <a:ext cx="3254671" cy="1341021"/>
            <a:chOff x="2492714" y="1430792"/>
            <a:chExt cx="4826024" cy="1988465"/>
          </a:xfrm>
        </p:grpSpPr>
        <p:grpSp>
          <p:nvGrpSpPr>
            <p:cNvPr id="231" name="Google Shape;231;p24"/>
            <p:cNvGrpSpPr/>
            <p:nvPr/>
          </p:nvGrpSpPr>
          <p:grpSpPr>
            <a:xfrm>
              <a:off x="3453090" y="1430792"/>
              <a:ext cx="3865649" cy="1988465"/>
              <a:chOff x="4087738" y="3146261"/>
              <a:chExt cx="4690183" cy="2412600"/>
            </a:xfrm>
          </p:grpSpPr>
          <p:sp>
            <p:nvSpPr>
              <p:cNvPr id="232" name="Google Shape;232;p24"/>
              <p:cNvSpPr/>
              <p:nvPr/>
            </p:nvSpPr>
            <p:spPr>
              <a:xfrm>
                <a:off x="5104138" y="3146261"/>
                <a:ext cx="2412600" cy="2412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Sigmoidal</a:t>
                </a:r>
                <a:endParaRPr sz="1000"/>
              </a:p>
              <a:p>
                <a:pPr indent="0" lvl="0" marL="0" rtl="0" algn="ctr">
                  <a:spcBef>
                    <a:spcPts val="0"/>
                  </a:spcBef>
                  <a:spcAft>
                    <a:spcPts val="0"/>
                  </a:spcAft>
                  <a:buNone/>
                </a:pPr>
                <a:r>
                  <a:rPr lang="en" sz="1000"/>
                  <a:t>Neuron</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p:txBody>
          </p:sp>
          <p:cxnSp>
            <p:nvCxnSpPr>
              <p:cNvPr id="233" name="Google Shape;233;p24"/>
              <p:cNvCxnSpPr>
                <a:endCxn id="232" idx="2"/>
              </p:cNvCxnSpPr>
              <p:nvPr/>
            </p:nvCxnSpPr>
            <p:spPr>
              <a:xfrm flipH="1" rot="10800000">
                <a:off x="4087738" y="4352561"/>
                <a:ext cx="1016400" cy="52500"/>
              </a:xfrm>
              <a:prstGeom prst="straightConnector1">
                <a:avLst/>
              </a:prstGeom>
              <a:noFill/>
              <a:ln cap="flat" cmpd="sng" w="9525">
                <a:solidFill>
                  <a:schemeClr val="dk2"/>
                </a:solidFill>
                <a:prstDash val="solid"/>
                <a:round/>
                <a:headEnd len="med" w="med" type="none"/>
                <a:tailEnd len="med" w="med" type="triangle"/>
              </a:ln>
            </p:spPr>
          </p:cxnSp>
          <p:cxnSp>
            <p:nvCxnSpPr>
              <p:cNvPr id="234" name="Google Shape;234;p24"/>
              <p:cNvCxnSpPr>
                <a:stCxn id="232" idx="6"/>
              </p:cNvCxnSpPr>
              <p:nvPr/>
            </p:nvCxnSpPr>
            <p:spPr>
              <a:xfrm flipH="1" rot="10800000">
                <a:off x="7516738" y="4346561"/>
                <a:ext cx="696900" cy="6000"/>
              </a:xfrm>
              <a:prstGeom prst="straightConnector1">
                <a:avLst/>
              </a:prstGeom>
              <a:noFill/>
              <a:ln cap="flat" cmpd="sng" w="9525">
                <a:solidFill>
                  <a:schemeClr val="dk2"/>
                </a:solidFill>
                <a:prstDash val="solid"/>
                <a:round/>
                <a:headEnd len="med" w="med" type="none"/>
                <a:tailEnd len="med" w="med" type="triangle"/>
              </a:ln>
            </p:spPr>
          </p:cxnSp>
          <p:sp>
            <p:nvSpPr>
              <p:cNvPr id="235" name="Google Shape;235;p24"/>
              <p:cNvSpPr txBox="1"/>
              <p:nvPr/>
            </p:nvSpPr>
            <p:spPr>
              <a:xfrm>
                <a:off x="8213621" y="3997659"/>
                <a:ext cx="564300" cy="7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pic>
          <p:nvPicPr>
            <p:cNvPr id="236" name="Google Shape;236;p24"/>
            <p:cNvPicPr preferRelativeResize="0"/>
            <p:nvPr/>
          </p:nvPicPr>
          <p:blipFill>
            <a:blip r:embed="rId3">
              <a:alphaModFix/>
            </a:blip>
            <a:stretch>
              <a:fillRect/>
            </a:stretch>
          </p:blipFill>
          <p:spPr>
            <a:xfrm>
              <a:off x="3109464" y="1696378"/>
              <a:ext cx="419100" cy="1457325"/>
            </a:xfrm>
            <a:prstGeom prst="rect">
              <a:avLst/>
            </a:prstGeom>
            <a:noFill/>
            <a:ln>
              <a:noFill/>
            </a:ln>
          </p:spPr>
        </p:pic>
        <p:pic>
          <p:nvPicPr>
            <p:cNvPr id="237" name="Google Shape;237;p24"/>
            <p:cNvPicPr preferRelativeResize="0"/>
            <p:nvPr/>
          </p:nvPicPr>
          <p:blipFill>
            <a:blip r:embed="rId4">
              <a:alphaModFix/>
            </a:blip>
            <a:stretch>
              <a:fillRect/>
            </a:stretch>
          </p:blipFill>
          <p:spPr>
            <a:xfrm>
              <a:off x="5197050" y="1843088"/>
              <a:ext cx="457200" cy="1457325"/>
            </a:xfrm>
            <a:prstGeom prst="rect">
              <a:avLst/>
            </a:prstGeom>
            <a:noFill/>
            <a:ln>
              <a:noFill/>
            </a:ln>
          </p:spPr>
        </p:pic>
        <p:pic>
          <p:nvPicPr>
            <p:cNvPr id="238" name="Google Shape;238;p24"/>
            <p:cNvPicPr preferRelativeResize="0"/>
            <p:nvPr/>
          </p:nvPicPr>
          <p:blipFill>
            <a:blip r:embed="rId5">
              <a:alphaModFix/>
            </a:blip>
            <a:stretch>
              <a:fillRect/>
            </a:stretch>
          </p:blipFill>
          <p:spPr>
            <a:xfrm>
              <a:off x="4572000" y="2405975"/>
              <a:ext cx="514350" cy="209550"/>
            </a:xfrm>
            <a:prstGeom prst="rect">
              <a:avLst/>
            </a:prstGeom>
            <a:noFill/>
            <a:ln>
              <a:noFill/>
            </a:ln>
          </p:spPr>
        </p:pic>
        <p:pic>
          <p:nvPicPr>
            <p:cNvPr id="239" name="Google Shape;239;p24"/>
            <p:cNvPicPr preferRelativeResize="0"/>
            <p:nvPr/>
          </p:nvPicPr>
          <p:blipFill>
            <a:blip r:embed="rId6">
              <a:alphaModFix/>
            </a:blip>
            <a:stretch>
              <a:fillRect/>
            </a:stretch>
          </p:blipFill>
          <p:spPr>
            <a:xfrm>
              <a:off x="2492714" y="2355003"/>
              <a:ext cx="466725" cy="209550"/>
            </a:xfrm>
            <a:prstGeom prst="rect">
              <a:avLst/>
            </a:prstGeom>
            <a:noFill/>
            <a:ln>
              <a:noFill/>
            </a:ln>
          </p:spPr>
        </p:pic>
        <p:pic>
          <p:nvPicPr>
            <p:cNvPr id="240" name="Google Shape;240;p24"/>
            <p:cNvPicPr preferRelativeResize="0"/>
            <p:nvPr/>
          </p:nvPicPr>
          <p:blipFill>
            <a:blip r:embed="rId7">
              <a:alphaModFix/>
            </a:blip>
            <a:stretch>
              <a:fillRect/>
            </a:stretch>
          </p:blipFill>
          <p:spPr>
            <a:xfrm>
              <a:off x="6024575" y="2405963"/>
              <a:ext cx="114300" cy="209550"/>
            </a:xfrm>
            <a:prstGeom prst="rect">
              <a:avLst/>
            </a:prstGeom>
            <a:noFill/>
            <a:ln>
              <a:noFill/>
            </a:ln>
          </p:spPr>
        </p:pic>
      </p:grpSp>
      <p:pic>
        <p:nvPicPr>
          <p:cNvPr id="241" name="Google Shape;241;p24"/>
          <p:cNvPicPr preferRelativeResize="0"/>
          <p:nvPr/>
        </p:nvPicPr>
        <p:blipFill>
          <a:blip r:embed="rId8">
            <a:alphaModFix/>
          </a:blip>
          <a:stretch>
            <a:fillRect/>
          </a:stretch>
        </p:blipFill>
        <p:spPr>
          <a:xfrm>
            <a:off x="835313" y="2451100"/>
            <a:ext cx="2400300" cy="819150"/>
          </a:xfrm>
          <a:prstGeom prst="rect">
            <a:avLst/>
          </a:prstGeom>
          <a:noFill/>
          <a:ln>
            <a:noFill/>
          </a:ln>
        </p:spPr>
      </p:pic>
      <p:pic>
        <p:nvPicPr>
          <p:cNvPr id="242" name="Google Shape;242;p24"/>
          <p:cNvPicPr preferRelativeResize="0"/>
          <p:nvPr/>
        </p:nvPicPr>
        <p:blipFill>
          <a:blip r:embed="rId9">
            <a:alphaModFix/>
          </a:blip>
          <a:stretch>
            <a:fillRect/>
          </a:stretch>
        </p:blipFill>
        <p:spPr>
          <a:xfrm>
            <a:off x="5019675" y="3967600"/>
            <a:ext cx="161925" cy="13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6" name="Shape 246"/>
        <p:cNvGrpSpPr/>
        <p:nvPr/>
      </p:nvGrpSpPr>
      <p:grpSpPr>
        <a:xfrm>
          <a:off x="0" y="0"/>
          <a:ext cx="0" cy="0"/>
          <a:chOff x="0" y="0"/>
          <a:chExt cx="0" cy="0"/>
        </a:xfrm>
      </p:grpSpPr>
      <p:sp>
        <p:nvSpPr>
          <p:cNvPr id="247" name="Google Shape;247;p2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2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Activation Functions</a:t>
            </a:r>
            <a:endParaRPr>
              <a:solidFill>
                <a:srgbClr val="FFFFFF"/>
              </a:solidFill>
              <a:latin typeface="Nunito ExtraBold"/>
              <a:ea typeface="Nunito ExtraBold"/>
              <a:cs typeface="Nunito ExtraBold"/>
              <a:sym typeface="Nunito ExtraBold"/>
            </a:endParaRPr>
          </a:p>
        </p:txBody>
      </p:sp>
      <p:sp>
        <p:nvSpPr>
          <p:cNvPr id="249" name="Google Shape;249;p25"/>
          <p:cNvSpPr txBox="1"/>
          <p:nvPr>
            <p:ph idx="1" type="body"/>
          </p:nvPr>
        </p:nvSpPr>
        <p:spPr>
          <a:xfrm>
            <a:off x="311700" y="1152475"/>
            <a:ext cx="43467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Popular Activation Functions</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b="1" lang="en">
                <a:latin typeface="Nunito"/>
                <a:ea typeface="Nunito"/>
                <a:cs typeface="Nunito"/>
                <a:sym typeface="Nunito"/>
              </a:rPr>
              <a:t>Sigmoid:</a:t>
            </a:r>
            <a:endParaRPr b="1">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sp>
        <p:nvSpPr>
          <p:cNvPr id="250" name="Google Shape;250;p2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1" name="Google Shape;251;p25"/>
          <p:cNvPicPr preferRelativeResize="0"/>
          <p:nvPr/>
        </p:nvPicPr>
        <p:blipFill>
          <a:blip r:embed="rId3">
            <a:alphaModFix/>
          </a:blip>
          <a:stretch>
            <a:fillRect/>
          </a:stretch>
        </p:blipFill>
        <p:spPr>
          <a:xfrm>
            <a:off x="4485588" y="1245600"/>
            <a:ext cx="2400300" cy="819150"/>
          </a:xfrm>
          <a:prstGeom prst="rect">
            <a:avLst/>
          </a:prstGeom>
          <a:noFill/>
          <a:ln>
            <a:noFill/>
          </a:ln>
        </p:spPr>
      </p:pic>
      <p:sp>
        <p:nvSpPr>
          <p:cNvPr id="252" name="Google Shape;252;p25"/>
          <p:cNvSpPr txBox="1"/>
          <p:nvPr/>
        </p:nvSpPr>
        <p:spPr>
          <a:xfrm>
            <a:off x="4572075" y="2064750"/>
            <a:ext cx="3078600" cy="507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latin typeface="Nunito"/>
                <a:ea typeface="Nunito"/>
                <a:cs typeface="Nunito"/>
                <a:sym typeface="Nunito"/>
              </a:rPr>
              <a:t> </a:t>
            </a:r>
            <a:r>
              <a:rPr lang="en">
                <a:solidFill>
                  <a:schemeClr val="dk2"/>
                </a:solidFill>
                <a:latin typeface="Nunito"/>
                <a:ea typeface="Nunito"/>
                <a:cs typeface="Nunito"/>
                <a:sym typeface="Nunito"/>
              </a:rPr>
              <a:t>f = activation function</a:t>
            </a:r>
            <a:endParaRPr/>
          </a:p>
        </p:txBody>
      </p:sp>
      <p:pic>
        <p:nvPicPr>
          <p:cNvPr id="253" name="Google Shape;253;p25"/>
          <p:cNvPicPr preferRelativeResize="0"/>
          <p:nvPr/>
        </p:nvPicPr>
        <p:blipFill>
          <a:blip r:embed="rId4">
            <a:alphaModFix/>
          </a:blip>
          <a:stretch>
            <a:fillRect/>
          </a:stretch>
        </p:blipFill>
        <p:spPr>
          <a:xfrm>
            <a:off x="835313" y="2006025"/>
            <a:ext cx="1838325" cy="628650"/>
          </a:xfrm>
          <a:prstGeom prst="rect">
            <a:avLst/>
          </a:prstGeom>
          <a:noFill/>
          <a:ln>
            <a:noFill/>
          </a:ln>
        </p:spPr>
      </p:pic>
      <p:pic>
        <p:nvPicPr>
          <p:cNvPr id="254" name="Google Shape;254;p25"/>
          <p:cNvPicPr preferRelativeResize="0"/>
          <p:nvPr/>
        </p:nvPicPr>
        <p:blipFill>
          <a:blip r:embed="rId5">
            <a:alphaModFix/>
          </a:blip>
          <a:stretch>
            <a:fillRect/>
          </a:stretch>
        </p:blipFill>
        <p:spPr>
          <a:xfrm>
            <a:off x="613875" y="3048050"/>
            <a:ext cx="2281224" cy="1520826"/>
          </a:xfrm>
          <a:prstGeom prst="rect">
            <a:avLst/>
          </a:prstGeom>
          <a:noFill/>
          <a:ln>
            <a:noFill/>
          </a:ln>
        </p:spPr>
      </p:pic>
      <p:sp>
        <p:nvSpPr>
          <p:cNvPr id="255" name="Google Shape;255;p25"/>
          <p:cNvSpPr txBox="1"/>
          <p:nvPr>
            <p:ph idx="1" type="body"/>
          </p:nvPr>
        </p:nvSpPr>
        <p:spPr>
          <a:xfrm>
            <a:off x="3705525" y="2571750"/>
            <a:ext cx="5126700" cy="21177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AKA logistic function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Usually used for </a:t>
            </a:r>
            <a:r>
              <a:rPr b="1" lang="en">
                <a:latin typeface="Nunito"/>
                <a:ea typeface="Nunito"/>
                <a:cs typeface="Nunito"/>
                <a:sym typeface="Nunito"/>
              </a:rPr>
              <a:t>feed-forward NN</a:t>
            </a:r>
            <a:endParaRPr b="1">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Suffers from </a:t>
            </a:r>
            <a:r>
              <a:rPr b="1" lang="en">
                <a:latin typeface="Nunito"/>
                <a:ea typeface="Nunito"/>
                <a:cs typeface="Nunito"/>
                <a:sym typeface="Nunito"/>
              </a:rPr>
              <a:t>Vanishing Gradient Problem</a:t>
            </a:r>
            <a:endParaRPr b="1">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Output ranges between 0 and 1 means it is not zero-centered</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9" name="Shape 259"/>
        <p:cNvGrpSpPr/>
        <p:nvPr/>
      </p:nvGrpSpPr>
      <p:grpSpPr>
        <a:xfrm>
          <a:off x="0" y="0"/>
          <a:ext cx="0" cy="0"/>
          <a:chOff x="0" y="0"/>
          <a:chExt cx="0" cy="0"/>
        </a:xfrm>
      </p:grpSpPr>
      <p:sp>
        <p:nvSpPr>
          <p:cNvPr id="260" name="Google Shape;260;p2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Activation Functions</a:t>
            </a:r>
            <a:endParaRPr>
              <a:solidFill>
                <a:srgbClr val="FFFFFF"/>
              </a:solidFill>
              <a:latin typeface="Nunito ExtraBold"/>
              <a:ea typeface="Nunito ExtraBold"/>
              <a:cs typeface="Nunito ExtraBold"/>
              <a:sym typeface="Nunito ExtraBold"/>
            </a:endParaRPr>
          </a:p>
        </p:txBody>
      </p:sp>
      <p:sp>
        <p:nvSpPr>
          <p:cNvPr id="262" name="Google Shape;262;p26"/>
          <p:cNvSpPr txBox="1"/>
          <p:nvPr>
            <p:ph idx="1" type="body"/>
          </p:nvPr>
        </p:nvSpPr>
        <p:spPr>
          <a:xfrm>
            <a:off x="311700" y="1152475"/>
            <a:ext cx="43467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Popular Activation Functions</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b="1" lang="en">
                <a:latin typeface="Nunito"/>
                <a:ea typeface="Nunito"/>
                <a:cs typeface="Nunito"/>
                <a:sym typeface="Nunito"/>
              </a:rPr>
              <a:t>t</a:t>
            </a:r>
            <a:r>
              <a:rPr b="1" lang="en">
                <a:latin typeface="Nunito"/>
                <a:ea typeface="Nunito"/>
                <a:cs typeface="Nunito"/>
                <a:sym typeface="Nunito"/>
              </a:rPr>
              <a:t>anh </a:t>
            </a:r>
            <a:r>
              <a:rPr lang="en">
                <a:latin typeface="Nunito"/>
                <a:ea typeface="Nunito"/>
                <a:cs typeface="Nunito"/>
                <a:sym typeface="Nunito"/>
              </a:rPr>
              <a:t>(hyperbolic tangent):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f(z) = tanh(z) = </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sp>
        <p:nvSpPr>
          <p:cNvPr id="263" name="Google Shape;263;p2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4" name="Google Shape;264;p26"/>
          <p:cNvPicPr preferRelativeResize="0"/>
          <p:nvPr/>
        </p:nvPicPr>
        <p:blipFill>
          <a:blip r:embed="rId3">
            <a:alphaModFix/>
          </a:blip>
          <a:stretch>
            <a:fillRect/>
          </a:stretch>
        </p:blipFill>
        <p:spPr>
          <a:xfrm>
            <a:off x="4485588" y="1245600"/>
            <a:ext cx="2400300" cy="819150"/>
          </a:xfrm>
          <a:prstGeom prst="rect">
            <a:avLst/>
          </a:prstGeom>
          <a:noFill/>
          <a:ln>
            <a:noFill/>
          </a:ln>
        </p:spPr>
      </p:pic>
      <p:sp>
        <p:nvSpPr>
          <p:cNvPr id="265" name="Google Shape;265;p26"/>
          <p:cNvSpPr txBox="1"/>
          <p:nvPr/>
        </p:nvSpPr>
        <p:spPr>
          <a:xfrm>
            <a:off x="4572075" y="2064750"/>
            <a:ext cx="3078600" cy="507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latin typeface="Nunito"/>
                <a:ea typeface="Nunito"/>
                <a:cs typeface="Nunito"/>
                <a:sym typeface="Nunito"/>
              </a:rPr>
              <a:t> </a:t>
            </a:r>
            <a:r>
              <a:rPr lang="en">
                <a:solidFill>
                  <a:schemeClr val="dk2"/>
                </a:solidFill>
                <a:latin typeface="Nunito"/>
                <a:ea typeface="Nunito"/>
                <a:cs typeface="Nunito"/>
                <a:sym typeface="Nunito"/>
              </a:rPr>
              <a:t>f = activation function</a:t>
            </a:r>
            <a:endParaRPr/>
          </a:p>
        </p:txBody>
      </p:sp>
      <p:sp>
        <p:nvSpPr>
          <p:cNvPr id="266" name="Google Shape;266;p26"/>
          <p:cNvSpPr txBox="1"/>
          <p:nvPr>
            <p:ph idx="1" type="body"/>
          </p:nvPr>
        </p:nvSpPr>
        <p:spPr>
          <a:xfrm>
            <a:off x="3705525" y="2571750"/>
            <a:ext cx="5126700" cy="21177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Usually used for </a:t>
            </a:r>
            <a:r>
              <a:rPr b="1" lang="en">
                <a:latin typeface="Nunito"/>
                <a:ea typeface="Nunito"/>
                <a:cs typeface="Nunito"/>
                <a:sym typeface="Nunito"/>
              </a:rPr>
              <a:t>feed-forward NN </a:t>
            </a:r>
            <a:r>
              <a:rPr lang="en">
                <a:latin typeface="Nunito"/>
                <a:ea typeface="Nunito"/>
                <a:cs typeface="Nunito"/>
                <a:sym typeface="Nunito"/>
              </a:rPr>
              <a:t>or</a:t>
            </a:r>
            <a:r>
              <a:rPr b="1" lang="en">
                <a:latin typeface="Nunito"/>
                <a:ea typeface="Nunito"/>
                <a:cs typeface="Nunito"/>
                <a:sym typeface="Nunito"/>
              </a:rPr>
              <a:t> RNN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Suffers from </a:t>
            </a:r>
            <a:r>
              <a:rPr b="1" lang="en">
                <a:latin typeface="Nunito"/>
                <a:ea typeface="Nunito"/>
                <a:cs typeface="Nunito"/>
                <a:sym typeface="Nunito"/>
              </a:rPr>
              <a:t>Vanishing Gradient Problem</a:t>
            </a:r>
            <a:endParaRPr b="1">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Still usually prefered over sigmoid (stronger derivatives)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Output ranges between -1 and 1 means it is zero-centered</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pic>
        <p:nvPicPr>
          <p:cNvPr id="267" name="Google Shape;267;p26"/>
          <p:cNvPicPr preferRelativeResize="0"/>
          <p:nvPr/>
        </p:nvPicPr>
        <p:blipFill>
          <a:blip r:embed="rId4">
            <a:alphaModFix/>
          </a:blip>
          <a:stretch>
            <a:fillRect/>
          </a:stretch>
        </p:blipFill>
        <p:spPr>
          <a:xfrm>
            <a:off x="1390138" y="2419400"/>
            <a:ext cx="1504950" cy="628650"/>
          </a:xfrm>
          <a:prstGeom prst="rect">
            <a:avLst/>
          </a:prstGeom>
          <a:noFill/>
          <a:ln>
            <a:noFill/>
          </a:ln>
        </p:spPr>
      </p:pic>
      <p:pic>
        <p:nvPicPr>
          <p:cNvPr id="268" name="Google Shape;268;p26"/>
          <p:cNvPicPr preferRelativeResize="0"/>
          <p:nvPr/>
        </p:nvPicPr>
        <p:blipFill>
          <a:blip r:embed="rId5">
            <a:alphaModFix/>
          </a:blip>
          <a:stretch>
            <a:fillRect/>
          </a:stretch>
        </p:blipFill>
        <p:spPr>
          <a:xfrm>
            <a:off x="630900" y="3230600"/>
            <a:ext cx="2613725" cy="1691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2" name="Shape 272"/>
        <p:cNvGrpSpPr/>
        <p:nvPr/>
      </p:nvGrpSpPr>
      <p:grpSpPr>
        <a:xfrm>
          <a:off x="0" y="0"/>
          <a:ext cx="0" cy="0"/>
          <a:chOff x="0" y="0"/>
          <a:chExt cx="0" cy="0"/>
        </a:xfrm>
      </p:grpSpPr>
      <p:sp>
        <p:nvSpPr>
          <p:cNvPr id="273" name="Google Shape;273;p2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2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Activation Functions</a:t>
            </a:r>
            <a:endParaRPr>
              <a:solidFill>
                <a:srgbClr val="FFFFFF"/>
              </a:solidFill>
              <a:latin typeface="Nunito ExtraBold"/>
              <a:ea typeface="Nunito ExtraBold"/>
              <a:cs typeface="Nunito ExtraBold"/>
              <a:sym typeface="Nunito ExtraBold"/>
            </a:endParaRPr>
          </a:p>
        </p:txBody>
      </p:sp>
      <p:sp>
        <p:nvSpPr>
          <p:cNvPr id="275" name="Google Shape;275;p27"/>
          <p:cNvSpPr txBox="1"/>
          <p:nvPr>
            <p:ph idx="1" type="body"/>
          </p:nvPr>
        </p:nvSpPr>
        <p:spPr>
          <a:xfrm>
            <a:off x="311700" y="1152475"/>
            <a:ext cx="43467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Popular Activation Functions</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b="1" lang="en">
                <a:latin typeface="Nunito"/>
                <a:ea typeface="Nunito"/>
                <a:cs typeface="Nunito"/>
                <a:sym typeface="Nunito"/>
              </a:rPr>
              <a:t>ReLU (Rectified Linear Units)</a:t>
            </a:r>
            <a:r>
              <a:rPr b="1" lang="en">
                <a:latin typeface="Nunito"/>
                <a:ea typeface="Nunito"/>
                <a:cs typeface="Nunito"/>
                <a:sym typeface="Nunito"/>
              </a:rPr>
              <a:t>:</a:t>
            </a:r>
            <a:endParaRPr b="1">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sp>
        <p:nvSpPr>
          <p:cNvPr id="276" name="Google Shape;276;p2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7" name="Google Shape;277;p27"/>
          <p:cNvPicPr preferRelativeResize="0"/>
          <p:nvPr/>
        </p:nvPicPr>
        <p:blipFill>
          <a:blip r:embed="rId3">
            <a:alphaModFix/>
          </a:blip>
          <a:stretch>
            <a:fillRect/>
          </a:stretch>
        </p:blipFill>
        <p:spPr>
          <a:xfrm>
            <a:off x="4485588" y="1245600"/>
            <a:ext cx="2400300" cy="819150"/>
          </a:xfrm>
          <a:prstGeom prst="rect">
            <a:avLst/>
          </a:prstGeom>
          <a:noFill/>
          <a:ln>
            <a:noFill/>
          </a:ln>
        </p:spPr>
      </p:pic>
      <p:sp>
        <p:nvSpPr>
          <p:cNvPr id="278" name="Google Shape;278;p27"/>
          <p:cNvSpPr txBox="1"/>
          <p:nvPr/>
        </p:nvSpPr>
        <p:spPr>
          <a:xfrm>
            <a:off x="4572075" y="2064750"/>
            <a:ext cx="3078600" cy="507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800">
                <a:solidFill>
                  <a:schemeClr val="dk2"/>
                </a:solidFill>
                <a:latin typeface="Nunito"/>
                <a:ea typeface="Nunito"/>
                <a:cs typeface="Nunito"/>
                <a:sym typeface="Nunito"/>
              </a:rPr>
              <a:t> </a:t>
            </a:r>
            <a:r>
              <a:rPr lang="en">
                <a:solidFill>
                  <a:schemeClr val="dk2"/>
                </a:solidFill>
                <a:latin typeface="Nunito"/>
                <a:ea typeface="Nunito"/>
                <a:cs typeface="Nunito"/>
                <a:sym typeface="Nunito"/>
              </a:rPr>
              <a:t>f = activation function</a:t>
            </a:r>
            <a:endParaRPr/>
          </a:p>
        </p:txBody>
      </p:sp>
      <p:sp>
        <p:nvSpPr>
          <p:cNvPr id="279" name="Google Shape;279;p27"/>
          <p:cNvSpPr txBox="1"/>
          <p:nvPr>
            <p:ph idx="1" type="body"/>
          </p:nvPr>
        </p:nvSpPr>
        <p:spPr>
          <a:xfrm>
            <a:off x="3705525" y="2571750"/>
            <a:ext cx="5126700" cy="21177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30200" lvl="0" marL="457200" rtl="0" algn="l">
              <a:spcBef>
                <a:spcPts val="0"/>
              </a:spcBef>
              <a:spcAft>
                <a:spcPts val="0"/>
              </a:spcAft>
              <a:buSzPts val="1600"/>
              <a:buFont typeface="Nunito"/>
              <a:buChar char="●"/>
            </a:pPr>
            <a:r>
              <a:rPr lang="en" sz="1600">
                <a:latin typeface="Nunito"/>
                <a:ea typeface="Nunito"/>
                <a:cs typeface="Nunito"/>
                <a:sym typeface="Nunito"/>
              </a:rPr>
              <a:t>Most popular activation function</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 sz="1600">
                <a:latin typeface="Nunito"/>
                <a:ea typeface="Nunito"/>
                <a:cs typeface="Nunito"/>
                <a:sym typeface="Nunito"/>
              </a:rPr>
              <a:t>Converges </a:t>
            </a:r>
            <a:r>
              <a:rPr lang="en" sz="1600">
                <a:latin typeface="Nunito"/>
                <a:ea typeface="Nunito"/>
                <a:cs typeface="Nunito"/>
                <a:sym typeface="Nunito"/>
              </a:rPr>
              <a:t>relatively</a:t>
            </a:r>
            <a:r>
              <a:rPr lang="en" sz="1600">
                <a:latin typeface="Nunito"/>
                <a:ea typeface="Nunito"/>
                <a:cs typeface="Nunito"/>
                <a:sym typeface="Nunito"/>
              </a:rPr>
              <a:t> fast</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 sz="1600">
                <a:latin typeface="Nunito"/>
                <a:ea typeface="Nunito"/>
                <a:cs typeface="Nunito"/>
                <a:sym typeface="Nunito"/>
              </a:rPr>
              <a:t>Only for hidden layers (not output)</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 sz="1600">
                <a:latin typeface="Nunito"/>
                <a:ea typeface="Nunito"/>
                <a:cs typeface="Nunito"/>
                <a:sym typeface="Nunito"/>
              </a:rPr>
              <a:t>Does not suffer </a:t>
            </a:r>
            <a:r>
              <a:rPr lang="en" sz="1600">
                <a:latin typeface="Nunito"/>
                <a:ea typeface="Nunito"/>
                <a:cs typeface="Nunito"/>
                <a:sym typeface="Nunito"/>
              </a:rPr>
              <a:t>from the </a:t>
            </a:r>
            <a:r>
              <a:rPr b="1" lang="en" sz="1600">
                <a:latin typeface="Nunito"/>
                <a:ea typeface="Nunito"/>
                <a:cs typeface="Nunito"/>
                <a:sym typeface="Nunito"/>
              </a:rPr>
              <a:t>Vanishing Gradient Problem</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 sz="1600">
                <a:latin typeface="Nunito"/>
                <a:ea typeface="Nunito"/>
                <a:cs typeface="Nunito"/>
                <a:sym typeface="Nunito"/>
              </a:rPr>
              <a:t>Range is [0, ∞)</a:t>
            </a:r>
            <a:endParaRPr sz="1600">
              <a:latin typeface="Nunito"/>
              <a:ea typeface="Nunito"/>
              <a:cs typeface="Nunito"/>
              <a:sym typeface="Nunito"/>
            </a:endParaRPr>
          </a:p>
          <a:p>
            <a:pPr indent="-330200" lvl="0" marL="457200" rtl="0" algn="l">
              <a:spcBef>
                <a:spcPts val="0"/>
              </a:spcBef>
              <a:spcAft>
                <a:spcPts val="0"/>
              </a:spcAft>
              <a:buSzPts val="1600"/>
              <a:buFont typeface="Nunito"/>
              <a:buChar char="●"/>
            </a:pPr>
            <a:r>
              <a:rPr lang="en" sz="1600">
                <a:latin typeface="Nunito"/>
                <a:ea typeface="Nunito"/>
                <a:cs typeface="Nunito"/>
                <a:sym typeface="Nunito"/>
              </a:rPr>
              <a:t>If z &lt;= 0, the neuron dies, with little chance of revival</a:t>
            </a:r>
            <a:endParaRPr sz="1600">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pic>
        <p:nvPicPr>
          <p:cNvPr id="280" name="Google Shape;280;p27"/>
          <p:cNvPicPr preferRelativeResize="0"/>
          <p:nvPr/>
        </p:nvPicPr>
        <p:blipFill>
          <a:blip r:embed="rId4">
            <a:alphaModFix/>
          </a:blip>
          <a:stretch>
            <a:fillRect/>
          </a:stretch>
        </p:blipFill>
        <p:spPr>
          <a:xfrm>
            <a:off x="835325" y="2091225"/>
            <a:ext cx="2509634" cy="280800"/>
          </a:xfrm>
          <a:prstGeom prst="rect">
            <a:avLst/>
          </a:prstGeom>
          <a:noFill/>
          <a:ln>
            <a:noFill/>
          </a:ln>
        </p:spPr>
      </p:pic>
      <p:pic>
        <p:nvPicPr>
          <p:cNvPr id="281" name="Google Shape;281;p27"/>
          <p:cNvPicPr preferRelativeResize="0"/>
          <p:nvPr/>
        </p:nvPicPr>
        <p:blipFill rotWithShape="1">
          <a:blip r:embed="rId5">
            <a:alphaModFix/>
          </a:blip>
          <a:srcRect b="0" l="0" r="68499" t="0"/>
          <a:stretch/>
        </p:blipFill>
        <p:spPr>
          <a:xfrm>
            <a:off x="944650" y="2683900"/>
            <a:ext cx="2400300" cy="22288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5" name="Shape 285"/>
        <p:cNvGrpSpPr/>
        <p:nvPr/>
      </p:nvGrpSpPr>
      <p:grpSpPr>
        <a:xfrm>
          <a:off x="0" y="0"/>
          <a:ext cx="0" cy="0"/>
          <a:chOff x="0" y="0"/>
          <a:chExt cx="0" cy="0"/>
        </a:xfrm>
      </p:grpSpPr>
      <p:sp>
        <p:nvSpPr>
          <p:cNvPr id="286" name="Google Shape;286;p2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Activation Functions</a:t>
            </a:r>
            <a:endParaRPr>
              <a:solidFill>
                <a:srgbClr val="FFFFFF"/>
              </a:solidFill>
              <a:latin typeface="Nunito ExtraBold"/>
              <a:ea typeface="Nunito ExtraBold"/>
              <a:cs typeface="Nunito ExtraBold"/>
              <a:sym typeface="Nunito ExtraBold"/>
            </a:endParaRPr>
          </a:p>
        </p:txBody>
      </p:sp>
      <p:sp>
        <p:nvSpPr>
          <p:cNvPr id="288" name="Google Shape;288;p28"/>
          <p:cNvSpPr txBox="1"/>
          <p:nvPr>
            <p:ph idx="1" type="body"/>
          </p:nvPr>
        </p:nvSpPr>
        <p:spPr>
          <a:xfrm>
            <a:off x="311700" y="1152475"/>
            <a:ext cx="43467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There are many other activation functions</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sp>
        <p:nvSpPr>
          <p:cNvPr id="289" name="Google Shape;289;p2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0" name="Google Shape;290;p28"/>
          <p:cNvPicPr preferRelativeResize="0"/>
          <p:nvPr/>
        </p:nvPicPr>
        <p:blipFill>
          <a:blip r:embed="rId3">
            <a:alphaModFix/>
          </a:blip>
          <a:stretch>
            <a:fillRect/>
          </a:stretch>
        </p:blipFill>
        <p:spPr>
          <a:xfrm>
            <a:off x="762013" y="2784675"/>
            <a:ext cx="7620000" cy="22288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4" name="Shape 294"/>
        <p:cNvGrpSpPr/>
        <p:nvPr/>
      </p:nvGrpSpPr>
      <p:grpSpPr>
        <a:xfrm>
          <a:off x="0" y="0"/>
          <a:ext cx="0" cy="0"/>
          <a:chOff x="0" y="0"/>
          <a:chExt cx="0" cy="0"/>
        </a:xfrm>
      </p:grpSpPr>
      <p:sp>
        <p:nvSpPr>
          <p:cNvPr id="295" name="Google Shape;295;p2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297" name="Google Shape;297;p2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2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(Reminder) </a:t>
            </a:r>
            <a:r>
              <a:rPr b="1" lang="en">
                <a:latin typeface="Nunito"/>
                <a:ea typeface="Nunito"/>
                <a:cs typeface="Nunito"/>
                <a:sym typeface="Nunito"/>
              </a:rPr>
              <a:t>Neural Network Architecture:</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a:t>
            </a:r>
            <a:r>
              <a:rPr b="1" lang="en">
                <a:latin typeface="Nunito"/>
                <a:ea typeface="Nunito"/>
                <a:cs typeface="Nunito"/>
                <a:sym typeface="Nunito"/>
              </a:rPr>
              <a:t>graph </a:t>
            </a:r>
            <a:r>
              <a:rPr lang="en">
                <a:latin typeface="Nunito"/>
                <a:ea typeface="Nunito"/>
                <a:cs typeface="Nunito"/>
                <a:sym typeface="Nunito"/>
              </a:rPr>
              <a:t>of </a:t>
            </a:r>
            <a:r>
              <a:rPr b="1" lang="en">
                <a:latin typeface="Nunito"/>
                <a:ea typeface="Nunito"/>
                <a:cs typeface="Nunito"/>
                <a:sym typeface="Nunito"/>
              </a:rPr>
              <a:t>artificial neurons</a:t>
            </a:r>
            <a:r>
              <a:rPr lang="en">
                <a:latin typeface="Nunito"/>
                <a:ea typeface="Nunito"/>
                <a:cs typeface="Nunito"/>
                <a:sym typeface="Nunito"/>
              </a:rPr>
              <a:t> set up into an </a:t>
            </a:r>
            <a:r>
              <a:rPr b="1" lang="en">
                <a:latin typeface="Nunito"/>
                <a:ea typeface="Nunito"/>
                <a:cs typeface="Nunito"/>
                <a:sym typeface="Nunito"/>
              </a:rPr>
              <a:t>input layer</a:t>
            </a:r>
            <a:r>
              <a:rPr lang="en">
                <a:latin typeface="Nunito"/>
                <a:ea typeface="Nunito"/>
                <a:cs typeface="Nunito"/>
                <a:sym typeface="Nunito"/>
              </a:rPr>
              <a:t>, </a:t>
            </a:r>
            <a:r>
              <a:rPr b="1" lang="en">
                <a:latin typeface="Nunito"/>
                <a:ea typeface="Nunito"/>
                <a:cs typeface="Nunito"/>
                <a:sym typeface="Nunito"/>
              </a:rPr>
              <a:t>hidden layer</a:t>
            </a:r>
            <a:r>
              <a:rPr lang="en">
                <a:latin typeface="Nunito"/>
                <a:ea typeface="Nunito"/>
                <a:cs typeface="Nunito"/>
                <a:sym typeface="Nunito"/>
              </a:rPr>
              <a:t>, and an </a:t>
            </a:r>
            <a:r>
              <a:rPr b="1" lang="en">
                <a:latin typeface="Nunito"/>
                <a:ea typeface="Nunito"/>
                <a:cs typeface="Nunito"/>
                <a:sym typeface="Nunito"/>
              </a:rPr>
              <a:t>output layer</a:t>
            </a:r>
            <a:endParaRPr b="1">
              <a:latin typeface="Nunito"/>
              <a:ea typeface="Nunito"/>
              <a:cs typeface="Nunito"/>
              <a:sym typeface="Nunito"/>
            </a:endParaRPr>
          </a:p>
          <a:p>
            <a:pPr indent="-317500" lvl="1" marL="914400" rtl="0" algn="l">
              <a:spcBef>
                <a:spcPts val="0"/>
              </a:spcBef>
              <a:spcAft>
                <a:spcPts val="0"/>
              </a:spcAft>
              <a:buSzPts val="1400"/>
              <a:buFont typeface="Nunito"/>
              <a:buChar char="○"/>
            </a:pPr>
            <a:r>
              <a:rPr b="1" lang="en">
                <a:latin typeface="Nunito"/>
                <a:ea typeface="Nunito"/>
                <a:cs typeface="Nunito"/>
                <a:sym typeface="Nunito"/>
              </a:rPr>
              <a:t>Graph</a:t>
            </a:r>
            <a:r>
              <a:rPr lang="en">
                <a:latin typeface="Nunito"/>
                <a:ea typeface="Nunito"/>
                <a:cs typeface="Nunito"/>
                <a:sym typeface="Nunito"/>
              </a:rPr>
              <a:t>: A set of neurons/nodes/vertices and a set of edges connecting those neurons/nodes/vertices of the graph</a:t>
            </a:r>
            <a:endParaRPr>
              <a:latin typeface="Nunito"/>
              <a:ea typeface="Nunito"/>
              <a:cs typeface="Nunito"/>
              <a:sym typeface="Nunito"/>
            </a:endParaRPr>
          </a:p>
        </p:txBody>
      </p:sp>
      <p:pic>
        <p:nvPicPr>
          <p:cNvPr id="299" name="Google Shape;299;p29"/>
          <p:cNvPicPr preferRelativeResize="0"/>
          <p:nvPr/>
        </p:nvPicPr>
        <p:blipFill rotWithShape="1">
          <a:blip r:embed="rId3">
            <a:alphaModFix/>
          </a:blip>
          <a:srcRect b="43254" l="0" r="0" t="9144"/>
          <a:stretch/>
        </p:blipFill>
        <p:spPr>
          <a:xfrm>
            <a:off x="1501725" y="3070600"/>
            <a:ext cx="6140550" cy="18157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3" name="Shape 303"/>
        <p:cNvGrpSpPr/>
        <p:nvPr/>
      </p:nvGrpSpPr>
      <p:grpSpPr>
        <a:xfrm>
          <a:off x="0" y="0"/>
          <a:ext cx="0" cy="0"/>
          <a:chOff x="0" y="0"/>
          <a:chExt cx="0" cy="0"/>
        </a:xfrm>
      </p:grpSpPr>
      <p:sp>
        <p:nvSpPr>
          <p:cNvPr id="304" name="Google Shape;304;p3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06" name="Google Shape;306;p3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0"/>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Nunito"/>
                <a:ea typeface="Nunito"/>
                <a:cs typeface="Nunito"/>
                <a:sym typeface="Nunito"/>
              </a:rPr>
              <a:t>Input Layer</a:t>
            </a:r>
            <a:endParaRPr b="1" sz="1800">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Comprised of Input Neurons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Unlike other neurons, these receive inputs from input data and not from other neurons.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Format/architecture of the input layer should match the input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More on this later.</a:t>
            </a:r>
            <a:endParaRPr>
              <a:latin typeface="Nunito"/>
              <a:ea typeface="Nunito"/>
              <a:cs typeface="Nunito"/>
              <a:sym typeface="Nunito"/>
            </a:endParaRPr>
          </a:p>
        </p:txBody>
      </p:sp>
      <p:pic>
        <p:nvPicPr>
          <p:cNvPr id="308" name="Google Shape;308;p30"/>
          <p:cNvPicPr preferRelativeResize="0"/>
          <p:nvPr/>
        </p:nvPicPr>
        <p:blipFill rotWithShape="1">
          <a:blip r:embed="rId3">
            <a:alphaModFix/>
          </a:blip>
          <a:srcRect b="43254" l="0" r="0" t="9144"/>
          <a:stretch/>
        </p:blipFill>
        <p:spPr>
          <a:xfrm>
            <a:off x="1501725" y="3070600"/>
            <a:ext cx="6140550" cy="18157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2" name="Shape 312"/>
        <p:cNvGrpSpPr/>
        <p:nvPr/>
      </p:nvGrpSpPr>
      <p:grpSpPr>
        <a:xfrm>
          <a:off x="0" y="0"/>
          <a:ext cx="0" cy="0"/>
          <a:chOff x="0" y="0"/>
          <a:chExt cx="0" cy="0"/>
        </a:xfrm>
      </p:grpSpPr>
      <p:sp>
        <p:nvSpPr>
          <p:cNvPr id="313" name="Google Shape;313;p3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3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15" name="Google Shape;315;p3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31"/>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Hidden Layer(s)</a:t>
            </a:r>
            <a:endParaRPr b="1" sz="1800">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Comprised of neurons that are not input neurons or output neurons.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If there are many hidden layers, then the NN is a deep neural network.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This is where “Deep Learning” comes from.</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There are innumerable design heuristics detailing how to structure the hidden layers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 number of neurons in each layer, the number of layers, and the edges of the neural network are all variables.</a:t>
            </a:r>
            <a:endParaRPr>
              <a:latin typeface="Nunito"/>
              <a:ea typeface="Nunito"/>
              <a:cs typeface="Nunito"/>
              <a:sym typeface="Nuni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1" name="Shape 61"/>
        <p:cNvGrpSpPr/>
        <p:nvPr/>
      </p:nvGrpSpPr>
      <p:grpSpPr>
        <a:xfrm>
          <a:off x="0" y="0"/>
          <a:ext cx="0" cy="0"/>
          <a:chOff x="0" y="0"/>
          <a:chExt cx="0" cy="0"/>
        </a:xfrm>
      </p:grpSpPr>
      <p:sp>
        <p:nvSpPr>
          <p:cNvPr id="62" name="Google Shape;62;p14"/>
          <p:cNvSpPr/>
          <p:nvPr/>
        </p:nvSpPr>
        <p:spPr>
          <a:xfrm>
            <a:off x="835325" y="167175"/>
            <a:ext cx="3484875" cy="4834150"/>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4"/>
          <p:cNvSpPr txBox="1"/>
          <p:nvPr>
            <p:ph type="title"/>
          </p:nvPr>
        </p:nvSpPr>
        <p:spPr>
          <a:xfrm>
            <a:off x="653113" y="307350"/>
            <a:ext cx="38493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Table of Contents</a:t>
            </a:r>
            <a:endParaRPr>
              <a:solidFill>
                <a:srgbClr val="FFFFFF"/>
              </a:solidFill>
              <a:latin typeface="Nunito ExtraBold"/>
              <a:ea typeface="Nunito ExtraBold"/>
              <a:cs typeface="Nunito ExtraBold"/>
              <a:sym typeface="Nunito ExtraBold"/>
            </a:endParaRPr>
          </a:p>
        </p:txBody>
      </p:sp>
      <p:sp>
        <p:nvSpPr>
          <p:cNvPr id="64" name="Google Shape;64;p14"/>
          <p:cNvSpPr txBox="1"/>
          <p:nvPr>
            <p:ph idx="1" type="body"/>
          </p:nvPr>
        </p:nvSpPr>
        <p:spPr>
          <a:xfrm>
            <a:off x="865725" y="948775"/>
            <a:ext cx="4352100" cy="3416400"/>
          </a:xfrm>
          <a:prstGeom prst="rect">
            <a:avLst/>
          </a:prstGeom>
          <a:ln>
            <a:noFill/>
          </a:ln>
        </p:spPr>
        <p:txBody>
          <a:bodyPr anchorCtr="0" anchor="t" bIns="91425" lIns="91425" spcFirstLastPara="1" rIns="91425" wrap="square" tIns="91425">
            <a:noAutofit/>
          </a:bodyPr>
          <a:lstStyle/>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Intro to Neural Networks</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Artificial Neuron</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Activation Functions</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chemeClr val="lt1"/>
                </a:solidFill>
                <a:latin typeface="Nunito"/>
                <a:ea typeface="Nunito"/>
                <a:cs typeface="Nunito"/>
                <a:sym typeface="Nunito"/>
              </a:rPr>
              <a:t>Network Architecture</a:t>
            </a:r>
            <a:endParaRPr sz="1200">
              <a:solidFill>
                <a:schemeClr val="lt1"/>
              </a:solidFill>
              <a:latin typeface="Nunito"/>
              <a:ea typeface="Nunito"/>
              <a:cs typeface="Nunito"/>
              <a:sym typeface="Nunito"/>
            </a:endParaRPr>
          </a:p>
          <a:p>
            <a:pPr indent="-304800" lvl="0" marL="457200" rtl="0" algn="l">
              <a:spcBef>
                <a:spcPts val="0"/>
              </a:spcBef>
              <a:spcAft>
                <a:spcPts val="0"/>
              </a:spcAft>
              <a:buClr>
                <a:schemeClr val="lt1"/>
              </a:buClr>
              <a:buSzPts val="1200"/>
              <a:buFont typeface="Nunito"/>
              <a:buAutoNum type="arabicPeriod"/>
            </a:pPr>
            <a:r>
              <a:rPr lang="en" sz="1200">
                <a:solidFill>
                  <a:schemeClr val="lt1"/>
                </a:solidFill>
                <a:latin typeface="Nunito"/>
                <a:ea typeface="Nunito"/>
                <a:cs typeface="Nunito"/>
                <a:sym typeface="Nunito"/>
              </a:rPr>
              <a:t>Cost Function</a:t>
            </a:r>
            <a:endParaRPr sz="1200">
              <a:solidFill>
                <a:schemeClr val="lt1"/>
              </a:solidFill>
              <a:latin typeface="Nunito"/>
              <a:ea typeface="Nunito"/>
              <a:cs typeface="Nunito"/>
              <a:sym typeface="Nunito"/>
            </a:endParaRPr>
          </a:p>
          <a:p>
            <a:pPr indent="-304800" lvl="0" marL="457200" rtl="0" algn="l">
              <a:spcBef>
                <a:spcPts val="0"/>
              </a:spcBef>
              <a:spcAft>
                <a:spcPts val="0"/>
              </a:spcAft>
              <a:buClr>
                <a:schemeClr val="lt1"/>
              </a:buClr>
              <a:buSzPts val="1200"/>
              <a:buFont typeface="Nunito"/>
              <a:buAutoNum type="arabicPeriod"/>
            </a:pPr>
            <a:r>
              <a:rPr lang="en" sz="1200">
                <a:solidFill>
                  <a:schemeClr val="lt1"/>
                </a:solidFill>
                <a:latin typeface="Nunito"/>
                <a:ea typeface="Nunito"/>
                <a:cs typeface="Nunito"/>
                <a:sym typeface="Nunito"/>
              </a:rPr>
              <a:t>Gradient Descent</a:t>
            </a:r>
            <a:endParaRPr sz="1200">
              <a:solidFill>
                <a:schemeClr val="lt1"/>
              </a:solidFill>
              <a:latin typeface="Nunito"/>
              <a:ea typeface="Nunito"/>
              <a:cs typeface="Nunito"/>
              <a:sym typeface="Nunito"/>
            </a:endParaRPr>
          </a:p>
          <a:p>
            <a:pPr indent="-304800" lvl="0" marL="457200" rtl="0" algn="l">
              <a:spcBef>
                <a:spcPts val="0"/>
              </a:spcBef>
              <a:spcAft>
                <a:spcPts val="0"/>
              </a:spcAft>
              <a:buClr>
                <a:schemeClr val="lt1"/>
              </a:buClr>
              <a:buSzPts val="1200"/>
              <a:buFont typeface="Nunito"/>
              <a:buAutoNum type="arabicPeriod"/>
            </a:pPr>
            <a:r>
              <a:rPr lang="en" sz="1200">
                <a:solidFill>
                  <a:schemeClr val="lt1"/>
                </a:solidFill>
                <a:latin typeface="Nunito"/>
                <a:ea typeface="Nunito"/>
                <a:cs typeface="Nunito"/>
                <a:sym typeface="Nunito"/>
              </a:rPr>
              <a:t>Backpropagation</a:t>
            </a:r>
            <a:endParaRPr sz="1200">
              <a:solidFill>
                <a:schemeClr val="lt1"/>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Optimizers</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Data Normalization</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Data Encoding</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Training and Overfitting</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Metrics</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Contemporary Advances</a:t>
            </a:r>
            <a:endParaRPr sz="1200">
              <a:solidFill>
                <a:srgbClr val="FFFFFF"/>
              </a:solidFill>
              <a:latin typeface="Nunito"/>
              <a:ea typeface="Nunito"/>
              <a:cs typeface="Nunito"/>
              <a:sym typeface="Nunito"/>
            </a:endParaRPr>
          </a:p>
          <a:p>
            <a:pPr indent="-304800" lvl="0" marL="457200" rtl="0" algn="l">
              <a:spcBef>
                <a:spcPts val="0"/>
              </a:spcBef>
              <a:spcAft>
                <a:spcPts val="0"/>
              </a:spcAft>
              <a:buClr>
                <a:srgbClr val="FFFFFF"/>
              </a:buClr>
              <a:buSzPts val="1200"/>
              <a:buFont typeface="Nunito"/>
              <a:buAutoNum type="arabicPeriod"/>
            </a:pPr>
            <a:r>
              <a:rPr lang="en" sz="1200">
                <a:solidFill>
                  <a:srgbClr val="FFFFFF"/>
                </a:solidFill>
                <a:latin typeface="Nunito"/>
                <a:ea typeface="Nunito"/>
                <a:cs typeface="Nunito"/>
                <a:sym typeface="Nunito"/>
              </a:rPr>
              <a:t>Final Thoughts</a:t>
            </a:r>
            <a:endParaRPr sz="1200">
              <a:solidFill>
                <a:srgbClr val="FFFFFF"/>
              </a:solidFill>
              <a:latin typeface="Nunito"/>
              <a:ea typeface="Nunito"/>
              <a:cs typeface="Nunito"/>
              <a:sym typeface="Nunito"/>
            </a:endParaRPr>
          </a:p>
        </p:txBody>
      </p:sp>
      <p:sp>
        <p:nvSpPr>
          <p:cNvPr id="65" name="Google Shape;65;p1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0" name="Shape 320"/>
        <p:cNvGrpSpPr/>
        <p:nvPr/>
      </p:nvGrpSpPr>
      <p:grpSpPr>
        <a:xfrm>
          <a:off x="0" y="0"/>
          <a:ext cx="0" cy="0"/>
          <a:chOff x="0" y="0"/>
          <a:chExt cx="0" cy="0"/>
        </a:xfrm>
      </p:grpSpPr>
      <p:sp>
        <p:nvSpPr>
          <p:cNvPr id="321" name="Google Shape;321;p3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23" name="Google Shape;323;p3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32"/>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Output</a:t>
            </a:r>
            <a:r>
              <a:rPr b="1" lang="en">
                <a:latin typeface="Nunito"/>
                <a:ea typeface="Nunito"/>
                <a:cs typeface="Nunito"/>
                <a:sym typeface="Nunito"/>
              </a:rPr>
              <a:t> Layer</a:t>
            </a:r>
            <a:endParaRPr b="1" sz="1800">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Comprised of output neurons.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The format of the output neurons must match the format of the labels of the input </a:t>
            </a:r>
            <a:r>
              <a:rPr lang="en">
                <a:latin typeface="Nunito"/>
                <a:ea typeface="Nunito"/>
                <a:cs typeface="Nunito"/>
                <a:sym typeface="Nunito"/>
              </a:rPr>
              <a:t>data</a:t>
            </a:r>
            <a:r>
              <a:rPr lang="en">
                <a:latin typeface="Nunito"/>
                <a:ea typeface="Nunito"/>
                <a:cs typeface="Nunito"/>
                <a:sym typeface="Nunito"/>
              </a:rPr>
              <a: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If the labels are a one-hot vector (array) of a width of 5, the output layer must be comprised of 5 output neurons.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Activation function for the output layer: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For classification models, use sigmoid or softmax so the final output is in the range of [0, 1]. This is so you can output a probability value.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For regression models, you usually shouldn’t use an activation function. If you do have one, make sure it makes sense for what you are regressing.</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ReLU to predict a value that can be negative? Don’t do it.</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Sigmoid to predict a value that can be an outlier from your training data? Don’t do it.</a:t>
            </a:r>
            <a:endParaRPr>
              <a:latin typeface="Nunito"/>
              <a:ea typeface="Nunito"/>
              <a:cs typeface="Nunito"/>
              <a:sym typeface="Nuni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8" name="Shape 328"/>
        <p:cNvGrpSpPr/>
        <p:nvPr/>
      </p:nvGrpSpPr>
      <p:grpSpPr>
        <a:xfrm>
          <a:off x="0" y="0"/>
          <a:ext cx="0" cy="0"/>
          <a:chOff x="0" y="0"/>
          <a:chExt cx="0" cy="0"/>
        </a:xfrm>
      </p:grpSpPr>
      <p:sp>
        <p:nvSpPr>
          <p:cNvPr id="329" name="Google Shape;329;p3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31" name="Google Shape;331;p3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33"/>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Densely Connected Neural Network</a:t>
            </a:r>
            <a:r>
              <a:rPr lang="en">
                <a:latin typeface="Nunito"/>
                <a:ea typeface="Nunito"/>
                <a:cs typeface="Nunito"/>
                <a:sym typeface="Nunito"/>
              </a:rPr>
              <a:t>:</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neural network where each neuron </a:t>
            </a:r>
            <a:r>
              <a:rPr i="1" lang="en">
                <a:latin typeface="Nunito"/>
                <a:ea typeface="Nunito"/>
                <a:cs typeface="Nunito"/>
                <a:sym typeface="Nunito"/>
              </a:rPr>
              <a:t>n</a:t>
            </a:r>
            <a:r>
              <a:rPr lang="en">
                <a:latin typeface="Nunito"/>
                <a:ea typeface="Nunito"/>
                <a:cs typeface="Nunito"/>
                <a:sym typeface="Nunito"/>
              </a:rPr>
              <a:t> in each layer is given the outputs from all of the neurons in the previous layer for computing the output of </a:t>
            </a:r>
            <a:r>
              <a:rPr i="1" lang="en">
                <a:latin typeface="Nunito"/>
                <a:ea typeface="Nunito"/>
                <a:cs typeface="Nunito"/>
                <a:sym typeface="Nunito"/>
              </a:rPr>
              <a:t>n</a:t>
            </a:r>
            <a:r>
              <a:rPr lang="en">
                <a:latin typeface="Nunito"/>
                <a:ea typeface="Nunito"/>
                <a:cs typeface="Nunito"/>
                <a:sym typeface="Nunito"/>
              </a:rPr>
              <a: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E.g. </a:t>
            </a:r>
            <a:endParaRPr>
              <a:latin typeface="Nunito"/>
              <a:ea typeface="Nunito"/>
              <a:cs typeface="Nunito"/>
              <a:sym typeface="Nunito"/>
            </a:endParaRPr>
          </a:p>
        </p:txBody>
      </p:sp>
      <p:pic>
        <p:nvPicPr>
          <p:cNvPr id="333" name="Google Shape;333;p33"/>
          <p:cNvPicPr preferRelativeResize="0"/>
          <p:nvPr/>
        </p:nvPicPr>
        <p:blipFill rotWithShape="1">
          <a:blip r:embed="rId3">
            <a:alphaModFix/>
          </a:blip>
          <a:srcRect b="43254" l="0" r="0" t="9144"/>
          <a:stretch/>
        </p:blipFill>
        <p:spPr>
          <a:xfrm>
            <a:off x="1455775" y="2465875"/>
            <a:ext cx="6717025" cy="19861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7" name="Shape 337"/>
        <p:cNvGrpSpPr/>
        <p:nvPr/>
      </p:nvGrpSpPr>
      <p:grpSpPr>
        <a:xfrm>
          <a:off x="0" y="0"/>
          <a:ext cx="0" cy="0"/>
          <a:chOff x="0" y="0"/>
          <a:chExt cx="0" cy="0"/>
        </a:xfrm>
      </p:grpSpPr>
      <p:sp>
        <p:nvSpPr>
          <p:cNvPr id="338" name="Google Shape;338;p3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3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40" name="Google Shape;340;p3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4"/>
          <p:cNvSpPr txBox="1"/>
          <p:nvPr>
            <p:ph idx="1" type="body"/>
          </p:nvPr>
        </p:nvSpPr>
        <p:spPr>
          <a:xfrm>
            <a:off x="311700" y="1152475"/>
            <a:ext cx="42603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Feedforward Neural Network</a:t>
            </a:r>
            <a:r>
              <a:rPr lang="en">
                <a:latin typeface="Nunito"/>
                <a:ea typeface="Nunito"/>
                <a:cs typeface="Nunito"/>
                <a:sym typeface="Nunito"/>
              </a:rPr>
              <a:t>:</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NN where the graph of the NN has no cycles. The computation moves from the input layer to the hidden layers to the output layers in one direction.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Can be used for numerous types of problems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Just because it can be used doesn’t mean it should be used.</a:t>
            </a:r>
            <a:endParaRPr>
              <a:latin typeface="Nunito"/>
              <a:ea typeface="Nunito"/>
              <a:cs typeface="Nunito"/>
              <a:sym typeface="Nunito"/>
            </a:endParaRPr>
          </a:p>
        </p:txBody>
      </p:sp>
      <p:pic>
        <p:nvPicPr>
          <p:cNvPr id="342" name="Google Shape;342;p34"/>
          <p:cNvPicPr preferRelativeResize="0"/>
          <p:nvPr/>
        </p:nvPicPr>
        <p:blipFill>
          <a:blip r:embed="rId3">
            <a:alphaModFix/>
          </a:blip>
          <a:stretch>
            <a:fillRect/>
          </a:stretch>
        </p:blipFill>
        <p:spPr>
          <a:xfrm>
            <a:off x="5037350" y="1231575"/>
            <a:ext cx="3062125" cy="3545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46" name="Shape 346"/>
        <p:cNvGrpSpPr/>
        <p:nvPr/>
      </p:nvGrpSpPr>
      <p:grpSpPr>
        <a:xfrm>
          <a:off x="0" y="0"/>
          <a:ext cx="0" cy="0"/>
          <a:chOff x="0" y="0"/>
          <a:chExt cx="0" cy="0"/>
        </a:xfrm>
      </p:grpSpPr>
      <p:sp>
        <p:nvSpPr>
          <p:cNvPr id="347" name="Google Shape;347;p3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3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49" name="Google Shape;349;p3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35"/>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Recurrent Neural Network</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neural network where the neurons form a directed graph and information will loop back into the NN.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The RNN functions almost like a finite state machine, allowing it to use temporal data as input and output, with previous data factoring into future computations.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Uses: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NLP</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Temporal                                                                                                                                   predictions</a:t>
            </a:r>
            <a:endParaRPr>
              <a:latin typeface="Nunito"/>
              <a:ea typeface="Nunito"/>
              <a:cs typeface="Nunito"/>
              <a:sym typeface="Nunito"/>
            </a:endParaRPr>
          </a:p>
        </p:txBody>
      </p:sp>
      <p:pic>
        <p:nvPicPr>
          <p:cNvPr id="351" name="Google Shape;351;p35"/>
          <p:cNvPicPr preferRelativeResize="0"/>
          <p:nvPr/>
        </p:nvPicPr>
        <p:blipFill>
          <a:blip r:embed="rId3">
            <a:alphaModFix/>
          </a:blip>
          <a:stretch>
            <a:fillRect/>
          </a:stretch>
        </p:blipFill>
        <p:spPr>
          <a:xfrm>
            <a:off x="2191163" y="2931950"/>
            <a:ext cx="6641149" cy="22115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55" name="Shape 355"/>
        <p:cNvGrpSpPr/>
        <p:nvPr/>
      </p:nvGrpSpPr>
      <p:grpSpPr>
        <a:xfrm>
          <a:off x="0" y="0"/>
          <a:ext cx="0" cy="0"/>
          <a:chOff x="0" y="0"/>
          <a:chExt cx="0" cy="0"/>
        </a:xfrm>
      </p:grpSpPr>
      <p:sp>
        <p:nvSpPr>
          <p:cNvPr id="356" name="Google Shape;356;p3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3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58" name="Google Shape;358;p3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36"/>
          <p:cNvSpPr txBox="1"/>
          <p:nvPr>
            <p:ph idx="1" type="body"/>
          </p:nvPr>
        </p:nvSpPr>
        <p:spPr>
          <a:xfrm>
            <a:off x="311700" y="1076275"/>
            <a:ext cx="4452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Recurrent Neural Network</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Recurrent Neural Networks will suffer from short-term memory due to the vanishing gradient problem.</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An RNN analyzing the sentences: “This movie was so bad I cheered when the credits rolled.” will have its output influenced more by “I cheered” than “movie was so bad”.</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Using LSTM and GRU units in RNNs use “gates” (trainable matrices) to retain information long-term and use that in the output computation.</a:t>
            </a:r>
            <a:endParaRPr>
              <a:latin typeface="Nunito"/>
              <a:ea typeface="Nunito"/>
              <a:cs typeface="Nunito"/>
              <a:sym typeface="Nunito"/>
            </a:endParaRPr>
          </a:p>
        </p:txBody>
      </p:sp>
      <p:pic>
        <p:nvPicPr>
          <p:cNvPr id="360" name="Google Shape;360;p36"/>
          <p:cNvPicPr preferRelativeResize="0"/>
          <p:nvPr/>
        </p:nvPicPr>
        <p:blipFill>
          <a:blip r:embed="rId3">
            <a:alphaModFix/>
          </a:blip>
          <a:stretch>
            <a:fillRect/>
          </a:stretch>
        </p:blipFill>
        <p:spPr>
          <a:xfrm>
            <a:off x="4764300" y="3739275"/>
            <a:ext cx="4216768" cy="1404225"/>
          </a:xfrm>
          <a:prstGeom prst="rect">
            <a:avLst/>
          </a:prstGeom>
          <a:noFill/>
          <a:ln>
            <a:noFill/>
          </a:ln>
        </p:spPr>
      </p:pic>
      <p:pic>
        <p:nvPicPr>
          <p:cNvPr id="361" name="Google Shape;361;p36"/>
          <p:cNvPicPr preferRelativeResize="0"/>
          <p:nvPr/>
        </p:nvPicPr>
        <p:blipFill>
          <a:blip r:embed="rId4">
            <a:alphaModFix/>
          </a:blip>
          <a:stretch>
            <a:fillRect/>
          </a:stretch>
        </p:blipFill>
        <p:spPr>
          <a:xfrm>
            <a:off x="4764300" y="1152475"/>
            <a:ext cx="4068000" cy="258679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5" name="Shape 365"/>
        <p:cNvGrpSpPr/>
        <p:nvPr/>
      </p:nvGrpSpPr>
      <p:grpSpPr>
        <a:xfrm>
          <a:off x="0" y="0"/>
          <a:ext cx="0" cy="0"/>
          <a:chOff x="0" y="0"/>
          <a:chExt cx="0" cy="0"/>
        </a:xfrm>
      </p:grpSpPr>
      <p:sp>
        <p:nvSpPr>
          <p:cNvPr id="366" name="Google Shape;366;p3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3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368" name="Google Shape;368;p3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7"/>
          <p:cNvSpPr txBox="1"/>
          <p:nvPr>
            <p:ph idx="1" type="body"/>
          </p:nvPr>
        </p:nvSpPr>
        <p:spPr>
          <a:xfrm>
            <a:off x="311700" y="1152475"/>
            <a:ext cx="62844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Convolutional </a:t>
            </a:r>
            <a:r>
              <a:rPr b="1" lang="en">
                <a:latin typeface="Nunito"/>
                <a:ea typeface="Nunito"/>
                <a:cs typeface="Nunito"/>
                <a:sym typeface="Nunito"/>
              </a:rPr>
              <a:t>Neural Network</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Neural networks where convolution is used instead of matrix multiplication in at least one of the layers of the neural network.</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Mathematically, the “Convolution” is actually a “sliding dot product” or “</a:t>
            </a:r>
            <a:r>
              <a:rPr lang="en" sz="1200">
                <a:solidFill>
                  <a:srgbClr val="222222"/>
                </a:solidFill>
                <a:highlight>
                  <a:srgbClr val="FFFFFF"/>
                </a:highlight>
                <a:latin typeface="Nunito"/>
                <a:ea typeface="Nunito"/>
                <a:cs typeface="Nunito"/>
                <a:sym typeface="Nunito"/>
              </a:rPr>
              <a:t>cross-correlation</a:t>
            </a:r>
            <a:r>
              <a:rPr lang="en">
                <a:latin typeface="Nunito"/>
                <a:ea typeface="Nunito"/>
                <a:cs typeface="Nunito"/>
                <a:sym typeface="Nunito"/>
              </a:rPr>
              <a: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Used for image-based problems (Images as inp</a:t>
            </a:r>
            <a:r>
              <a:rPr lang="en">
                <a:latin typeface="Nunito"/>
                <a:ea typeface="Nunito"/>
                <a:cs typeface="Nunito"/>
                <a:sym typeface="Nunito"/>
              </a:rPr>
              <a:t>ut data)</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Other layers include: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Pooling Layers: Reduce the dimensions of the data through </a:t>
            </a:r>
            <a:r>
              <a:rPr lang="en">
                <a:latin typeface="Nunito"/>
                <a:ea typeface="Nunito"/>
                <a:cs typeface="Nunito"/>
                <a:sym typeface="Nunito"/>
              </a:rPr>
              <a:t>combining</a:t>
            </a:r>
            <a:r>
              <a:rPr lang="en">
                <a:latin typeface="Nunito"/>
                <a:ea typeface="Nunito"/>
                <a:cs typeface="Nunito"/>
                <a:sym typeface="Nunito"/>
              </a:rPr>
              <a:t> neurons of the previous layer into fewer neurons in the next neuron (max or average)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Fully-Connected: Just like in a densely connected feedforward NN</a:t>
            </a:r>
            <a:endParaRPr>
              <a:latin typeface="Nunito"/>
              <a:ea typeface="Nunito"/>
              <a:cs typeface="Nunito"/>
              <a:sym typeface="Nunito"/>
            </a:endParaRPr>
          </a:p>
        </p:txBody>
      </p:sp>
      <p:pic>
        <p:nvPicPr>
          <p:cNvPr id="370" name="Google Shape;370;p37"/>
          <p:cNvPicPr preferRelativeResize="0"/>
          <p:nvPr/>
        </p:nvPicPr>
        <p:blipFill rotWithShape="1">
          <a:blip r:embed="rId3">
            <a:alphaModFix/>
          </a:blip>
          <a:srcRect b="0" l="6898" r="4778" t="10474"/>
          <a:stretch/>
        </p:blipFill>
        <p:spPr>
          <a:xfrm>
            <a:off x="6690200" y="1152475"/>
            <a:ext cx="2309225" cy="1703324"/>
          </a:xfrm>
          <a:prstGeom prst="rect">
            <a:avLst/>
          </a:prstGeom>
          <a:noFill/>
          <a:ln>
            <a:noFill/>
          </a:ln>
        </p:spPr>
      </p:pic>
      <p:sp>
        <p:nvSpPr>
          <p:cNvPr id="371" name="Google Shape;371;p37"/>
          <p:cNvSpPr txBox="1"/>
          <p:nvPr/>
        </p:nvSpPr>
        <p:spPr>
          <a:xfrm>
            <a:off x="6614000" y="3843225"/>
            <a:ext cx="844500" cy="33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A </a:t>
            </a:r>
            <a:r>
              <a:rPr lang="en" sz="1200">
                <a:latin typeface="Nunito"/>
                <a:ea typeface="Nunito"/>
                <a:cs typeface="Nunito"/>
                <a:sym typeface="Nunito"/>
              </a:rPr>
              <a:t>Kernel</a:t>
            </a:r>
            <a:endParaRPr sz="1200">
              <a:latin typeface="Nunito"/>
              <a:ea typeface="Nunito"/>
              <a:cs typeface="Nunito"/>
              <a:sym typeface="Nunito"/>
            </a:endParaRPr>
          </a:p>
        </p:txBody>
      </p:sp>
      <p:grpSp>
        <p:nvGrpSpPr>
          <p:cNvPr id="372" name="Google Shape;372;p37"/>
          <p:cNvGrpSpPr/>
          <p:nvPr/>
        </p:nvGrpSpPr>
        <p:grpSpPr>
          <a:xfrm>
            <a:off x="6690200" y="3000825"/>
            <a:ext cx="662375" cy="842388"/>
            <a:chOff x="6690200" y="1181925"/>
            <a:chExt cx="662375" cy="842388"/>
          </a:xfrm>
        </p:grpSpPr>
        <p:sp>
          <p:nvSpPr>
            <p:cNvPr id="373" name="Google Shape;373;p37"/>
            <p:cNvSpPr/>
            <p:nvPr/>
          </p:nvSpPr>
          <p:spPr>
            <a:xfrm>
              <a:off x="6690200" y="1181925"/>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74" name="Google Shape;374;p37"/>
            <p:cNvSpPr/>
            <p:nvPr/>
          </p:nvSpPr>
          <p:spPr>
            <a:xfrm>
              <a:off x="6907100" y="1181925"/>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sp>
          <p:nvSpPr>
            <p:cNvPr id="375" name="Google Shape;375;p37"/>
            <p:cNvSpPr/>
            <p:nvPr/>
          </p:nvSpPr>
          <p:spPr>
            <a:xfrm>
              <a:off x="7124000" y="1182888"/>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76" name="Google Shape;376;p37"/>
            <p:cNvSpPr/>
            <p:nvPr/>
          </p:nvSpPr>
          <p:spPr>
            <a:xfrm>
              <a:off x="6690200" y="1462725"/>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sp>
          <p:nvSpPr>
            <p:cNvPr id="377" name="Google Shape;377;p37"/>
            <p:cNvSpPr/>
            <p:nvPr/>
          </p:nvSpPr>
          <p:spPr>
            <a:xfrm>
              <a:off x="6907100" y="1462725"/>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78" name="Google Shape;378;p37"/>
            <p:cNvSpPr/>
            <p:nvPr/>
          </p:nvSpPr>
          <p:spPr>
            <a:xfrm>
              <a:off x="7124000" y="1462725"/>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sp>
          <p:nvSpPr>
            <p:cNvPr id="379" name="Google Shape;379;p37"/>
            <p:cNvSpPr/>
            <p:nvPr/>
          </p:nvSpPr>
          <p:spPr>
            <a:xfrm>
              <a:off x="7135675" y="1743513"/>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0" name="Google Shape;380;p37"/>
            <p:cNvSpPr/>
            <p:nvPr/>
          </p:nvSpPr>
          <p:spPr>
            <a:xfrm>
              <a:off x="6690200" y="1743513"/>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1" name="Google Shape;381;p37"/>
            <p:cNvSpPr/>
            <p:nvPr/>
          </p:nvSpPr>
          <p:spPr>
            <a:xfrm>
              <a:off x="6907100" y="1743513"/>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grpSp>
      <p:grpSp>
        <p:nvGrpSpPr>
          <p:cNvPr id="382" name="Google Shape;382;p37"/>
          <p:cNvGrpSpPr/>
          <p:nvPr/>
        </p:nvGrpSpPr>
        <p:grpSpPr>
          <a:xfrm>
            <a:off x="7646325" y="3000825"/>
            <a:ext cx="662375" cy="842388"/>
            <a:chOff x="6690200" y="1181925"/>
            <a:chExt cx="662375" cy="842388"/>
          </a:xfrm>
        </p:grpSpPr>
        <p:sp>
          <p:nvSpPr>
            <p:cNvPr id="383" name="Google Shape;383;p37"/>
            <p:cNvSpPr/>
            <p:nvPr/>
          </p:nvSpPr>
          <p:spPr>
            <a:xfrm>
              <a:off x="6690200" y="1181925"/>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4" name="Google Shape;384;p37"/>
            <p:cNvSpPr/>
            <p:nvPr/>
          </p:nvSpPr>
          <p:spPr>
            <a:xfrm>
              <a:off x="6907100" y="1181925"/>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5" name="Google Shape;385;p37"/>
            <p:cNvSpPr/>
            <p:nvPr/>
          </p:nvSpPr>
          <p:spPr>
            <a:xfrm>
              <a:off x="7124000" y="1182888"/>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6" name="Google Shape;386;p37"/>
            <p:cNvSpPr/>
            <p:nvPr/>
          </p:nvSpPr>
          <p:spPr>
            <a:xfrm>
              <a:off x="6690200" y="1462725"/>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sp>
          <p:nvSpPr>
            <p:cNvPr id="387" name="Google Shape;387;p37"/>
            <p:cNvSpPr/>
            <p:nvPr/>
          </p:nvSpPr>
          <p:spPr>
            <a:xfrm>
              <a:off x="6907100" y="1462725"/>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8" name="Google Shape;388;p37"/>
            <p:cNvSpPr/>
            <p:nvPr/>
          </p:nvSpPr>
          <p:spPr>
            <a:xfrm>
              <a:off x="7124000" y="1462725"/>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89" name="Google Shape;389;p37"/>
            <p:cNvSpPr/>
            <p:nvPr/>
          </p:nvSpPr>
          <p:spPr>
            <a:xfrm>
              <a:off x="7135675" y="1743513"/>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a:t>
              </a:r>
              <a:endParaRPr/>
            </a:p>
          </p:txBody>
        </p:sp>
        <p:sp>
          <p:nvSpPr>
            <p:cNvPr id="390" name="Google Shape;390;p37"/>
            <p:cNvSpPr/>
            <p:nvPr/>
          </p:nvSpPr>
          <p:spPr>
            <a:xfrm>
              <a:off x="6690200" y="1743513"/>
              <a:ext cx="216900" cy="280800"/>
            </a:xfrm>
            <a:prstGeom prst="rect">
              <a:avLst/>
            </a:prstGeom>
            <a:solidFill>
              <a:srgbClr val="FF99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sp>
          <p:nvSpPr>
            <p:cNvPr id="391" name="Google Shape;391;p37"/>
            <p:cNvSpPr/>
            <p:nvPr/>
          </p:nvSpPr>
          <p:spPr>
            <a:xfrm>
              <a:off x="6907100" y="1743513"/>
              <a:ext cx="216900" cy="280800"/>
            </a:xfrm>
            <a:prstGeom prst="rect">
              <a:avLst/>
            </a:prstGeom>
            <a:solidFill>
              <a:srgbClr val="FFC47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0</a:t>
              </a:r>
              <a:endParaRPr/>
            </a:p>
          </p:txBody>
        </p:sp>
      </p:grpSp>
      <p:sp>
        <p:nvSpPr>
          <p:cNvPr id="392" name="Google Shape;392;p37"/>
          <p:cNvSpPr/>
          <p:nvPr/>
        </p:nvSpPr>
        <p:spPr>
          <a:xfrm>
            <a:off x="7442575" y="3341000"/>
            <a:ext cx="120900" cy="120900"/>
          </a:xfrm>
          <a:prstGeom prst="ellipse">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7"/>
          <p:cNvSpPr txBox="1"/>
          <p:nvPr/>
        </p:nvSpPr>
        <p:spPr>
          <a:xfrm>
            <a:off x="8391550" y="3194325"/>
            <a:ext cx="494700" cy="46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 4</a:t>
            </a:r>
            <a:endParaRPr sz="1200">
              <a:latin typeface="Nunito"/>
              <a:ea typeface="Nunito"/>
              <a:cs typeface="Nunito"/>
              <a:sym typeface="Nunito"/>
            </a:endParaRPr>
          </a:p>
        </p:txBody>
      </p:sp>
      <p:sp>
        <p:nvSpPr>
          <p:cNvPr id="394" name="Google Shape;394;p37"/>
          <p:cNvSpPr txBox="1"/>
          <p:nvPr/>
        </p:nvSpPr>
        <p:spPr>
          <a:xfrm>
            <a:off x="7563477" y="3845150"/>
            <a:ext cx="988800" cy="33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Part of the Image</a:t>
            </a:r>
            <a:endParaRPr sz="1200">
              <a:latin typeface="Nunito"/>
              <a:ea typeface="Nunito"/>
              <a:cs typeface="Nunito"/>
              <a:sym typeface="Nunito"/>
            </a:endParaRPr>
          </a:p>
        </p:txBody>
      </p:sp>
      <p:sp>
        <p:nvSpPr>
          <p:cNvPr id="395" name="Google Shape;395;p37"/>
          <p:cNvSpPr txBox="1"/>
          <p:nvPr/>
        </p:nvSpPr>
        <p:spPr>
          <a:xfrm>
            <a:off x="6995071" y="4353225"/>
            <a:ext cx="1684800" cy="68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1*1 + 0*1 + 1*1 + </a:t>
            </a:r>
            <a:endParaRPr sz="1200">
              <a:latin typeface="Nunito"/>
              <a:ea typeface="Nunito"/>
              <a:cs typeface="Nunito"/>
              <a:sym typeface="Nunito"/>
            </a:endParaRPr>
          </a:p>
          <a:p>
            <a:pPr indent="0" lvl="0" marL="0" rtl="0" algn="l">
              <a:spcBef>
                <a:spcPts val="0"/>
              </a:spcBef>
              <a:spcAft>
                <a:spcPts val="0"/>
              </a:spcAft>
              <a:buNone/>
            </a:pPr>
            <a:r>
              <a:rPr lang="en" sz="1200">
                <a:latin typeface="Nunito"/>
                <a:ea typeface="Nunito"/>
                <a:cs typeface="Nunito"/>
                <a:sym typeface="Nunito"/>
              </a:rPr>
              <a:t>0*1 + 1*1 + 0*1 + </a:t>
            </a:r>
            <a:endParaRPr sz="1200">
              <a:latin typeface="Nunito"/>
              <a:ea typeface="Nunito"/>
              <a:cs typeface="Nunito"/>
              <a:sym typeface="Nunito"/>
            </a:endParaRPr>
          </a:p>
          <a:p>
            <a:pPr indent="0" lvl="0" marL="0" rtl="0" algn="l">
              <a:spcBef>
                <a:spcPts val="0"/>
              </a:spcBef>
              <a:spcAft>
                <a:spcPts val="0"/>
              </a:spcAft>
              <a:buNone/>
            </a:pPr>
            <a:r>
              <a:rPr lang="en" sz="1200">
                <a:latin typeface="Nunito"/>
                <a:ea typeface="Nunito"/>
                <a:cs typeface="Nunito"/>
                <a:sym typeface="Nunito"/>
              </a:rPr>
              <a:t>1*0 + 0*1 + 1*1 = 4</a:t>
            </a:r>
            <a:endParaRPr sz="1200">
              <a:latin typeface="Nunito"/>
              <a:ea typeface="Nunito"/>
              <a:cs typeface="Nunito"/>
              <a:sym typeface="Nuni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99" name="Shape 399"/>
        <p:cNvGrpSpPr/>
        <p:nvPr/>
      </p:nvGrpSpPr>
      <p:grpSpPr>
        <a:xfrm>
          <a:off x="0" y="0"/>
          <a:ext cx="0" cy="0"/>
          <a:chOff x="0" y="0"/>
          <a:chExt cx="0" cy="0"/>
        </a:xfrm>
      </p:grpSpPr>
      <p:sp>
        <p:nvSpPr>
          <p:cNvPr id="400" name="Google Shape;400;p3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402" name="Google Shape;402;p3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8"/>
          <p:cNvSpPr txBox="1"/>
          <p:nvPr>
            <p:ph idx="1" type="body"/>
          </p:nvPr>
        </p:nvSpPr>
        <p:spPr>
          <a:xfrm>
            <a:off x="311700" y="1152475"/>
            <a:ext cx="41778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Convolutional Neural Network</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Convolutions with </a:t>
            </a:r>
            <a:r>
              <a:rPr lang="en">
                <a:latin typeface="Nunito"/>
                <a:ea typeface="Nunito"/>
                <a:cs typeface="Nunito"/>
                <a:sym typeface="Nunito"/>
              </a:rPr>
              <a:t>kernels</a:t>
            </a:r>
            <a:r>
              <a:rPr lang="en">
                <a:latin typeface="Nunito"/>
                <a:ea typeface="Nunito"/>
                <a:cs typeface="Nunito"/>
                <a:sym typeface="Nunito"/>
              </a:rPr>
              <a:t> followed by pooling layers (like max-pooling) can emphasize and extract certain features of images, like edges, corners, shapes, etc.</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Convolutions are good for images because they aren’t affected by image locations, translations, rotations, etc. as much as a standard NN would be.</a:t>
            </a:r>
            <a:endParaRPr>
              <a:latin typeface="Nunito"/>
              <a:ea typeface="Nunito"/>
              <a:cs typeface="Nunito"/>
              <a:sym typeface="Nunito"/>
            </a:endParaRPr>
          </a:p>
        </p:txBody>
      </p:sp>
      <p:pic>
        <p:nvPicPr>
          <p:cNvPr id="404" name="Google Shape;404;p38"/>
          <p:cNvPicPr preferRelativeResize="0"/>
          <p:nvPr/>
        </p:nvPicPr>
        <p:blipFill>
          <a:blip r:embed="rId3">
            <a:alphaModFix/>
          </a:blip>
          <a:stretch>
            <a:fillRect/>
          </a:stretch>
        </p:blipFill>
        <p:spPr>
          <a:xfrm>
            <a:off x="4929326" y="1587275"/>
            <a:ext cx="3984299" cy="2626099"/>
          </a:xfrm>
          <a:prstGeom prst="rect">
            <a:avLst/>
          </a:prstGeom>
          <a:noFill/>
          <a:ln>
            <a:noFill/>
          </a:ln>
        </p:spPr>
      </p:pic>
      <p:sp>
        <p:nvSpPr>
          <p:cNvPr id="405" name="Google Shape;405;p38"/>
          <p:cNvSpPr txBox="1"/>
          <p:nvPr/>
        </p:nvSpPr>
        <p:spPr>
          <a:xfrm>
            <a:off x="5130875" y="4213375"/>
            <a:ext cx="3701400" cy="109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u="sng">
                <a:solidFill>
                  <a:schemeClr val="hlink"/>
                </a:solidFill>
                <a:latin typeface="Nunito"/>
                <a:ea typeface="Nunito"/>
                <a:cs typeface="Nunito"/>
                <a:sym typeface="Nunito"/>
                <a:hlinkClick r:id="rId4"/>
              </a:rPr>
              <a:t>https://towardsdatascience.com/deciding-optimal-filter-size-for-cnns-d6f7b56f9363</a:t>
            </a:r>
            <a:endParaRPr>
              <a:latin typeface="Nunito"/>
              <a:ea typeface="Nunito"/>
              <a:cs typeface="Nunito"/>
              <a:sym typeface="Nuni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09" name="Shape 409"/>
        <p:cNvGrpSpPr/>
        <p:nvPr/>
      </p:nvGrpSpPr>
      <p:grpSpPr>
        <a:xfrm>
          <a:off x="0" y="0"/>
          <a:ext cx="0" cy="0"/>
          <a:chOff x="0" y="0"/>
          <a:chExt cx="0" cy="0"/>
        </a:xfrm>
      </p:grpSpPr>
      <p:sp>
        <p:nvSpPr>
          <p:cNvPr id="410" name="Google Shape;410;p3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3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Network Architecture</a:t>
            </a:r>
            <a:endParaRPr>
              <a:solidFill>
                <a:srgbClr val="FFFFFF"/>
              </a:solidFill>
              <a:latin typeface="Nunito ExtraBold"/>
              <a:ea typeface="Nunito ExtraBold"/>
              <a:cs typeface="Nunito ExtraBold"/>
              <a:sym typeface="Nunito ExtraBold"/>
            </a:endParaRPr>
          </a:p>
        </p:txBody>
      </p:sp>
      <p:sp>
        <p:nvSpPr>
          <p:cNvPr id="412" name="Google Shape;412;p3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Convolutional Neural Network</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e.g.</a:t>
            </a:r>
            <a:endParaRPr>
              <a:latin typeface="Nunito"/>
              <a:ea typeface="Nunito"/>
              <a:cs typeface="Nunito"/>
              <a:sym typeface="Nunito"/>
            </a:endParaRPr>
          </a:p>
        </p:txBody>
      </p:sp>
      <p:pic>
        <p:nvPicPr>
          <p:cNvPr id="414" name="Google Shape;414;p39"/>
          <p:cNvPicPr preferRelativeResize="0"/>
          <p:nvPr/>
        </p:nvPicPr>
        <p:blipFill>
          <a:blip r:embed="rId3">
            <a:alphaModFix/>
          </a:blip>
          <a:stretch>
            <a:fillRect/>
          </a:stretch>
        </p:blipFill>
        <p:spPr>
          <a:xfrm>
            <a:off x="1321425" y="1721975"/>
            <a:ext cx="5563575" cy="3126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18" name="Shape 418"/>
        <p:cNvGrpSpPr/>
        <p:nvPr/>
      </p:nvGrpSpPr>
      <p:grpSpPr>
        <a:xfrm>
          <a:off x="0" y="0"/>
          <a:ext cx="0" cy="0"/>
          <a:chOff x="0" y="0"/>
          <a:chExt cx="0" cy="0"/>
        </a:xfrm>
      </p:grpSpPr>
      <p:sp>
        <p:nvSpPr>
          <p:cNvPr id="419" name="Google Shape;419;p4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4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Cost Function</a:t>
            </a:r>
            <a:endParaRPr>
              <a:solidFill>
                <a:srgbClr val="FFFFFF"/>
              </a:solidFill>
              <a:latin typeface="Nunito ExtraBold"/>
              <a:ea typeface="Nunito ExtraBold"/>
              <a:cs typeface="Nunito ExtraBold"/>
              <a:sym typeface="Nunito ExtraBold"/>
            </a:endParaRPr>
          </a:p>
        </p:txBody>
      </p:sp>
      <p:sp>
        <p:nvSpPr>
          <p:cNvPr id="421" name="Google Shape;421;p4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40"/>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Cost Function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AKA Loss Function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Function that measures the correctness/badness of several outputs of a NN in comparison to their correct labels by computing cost or loss.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Must be differentiable</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Evaluated each training step.</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Related to the type of problem and the labels used.</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Cost Function = C(w, b, i, 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 = weights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 = biases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 = tensor of all inputs used in a training step</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a:t>
            </a:r>
            <a:r>
              <a:rPr lang="en">
                <a:latin typeface="Nunito"/>
                <a:ea typeface="Nunito"/>
                <a:cs typeface="Nunito"/>
                <a:sym typeface="Nunito"/>
              </a:rPr>
              <a:t> = targets/labels of i</a:t>
            </a:r>
            <a:endParaRPr>
              <a:latin typeface="Nunito"/>
              <a:ea typeface="Nunito"/>
              <a:cs typeface="Nunito"/>
              <a:sym typeface="Nuni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26" name="Shape 426"/>
        <p:cNvGrpSpPr/>
        <p:nvPr/>
      </p:nvGrpSpPr>
      <p:grpSpPr>
        <a:xfrm>
          <a:off x="0" y="0"/>
          <a:ext cx="0" cy="0"/>
          <a:chOff x="0" y="0"/>
          <a:chExt cx="0" cy="0"/>
        </a:xfrm>
      </p:grpSpPr>
      <p:sp>
        <p:nvSpPr>
          <p:cNvPr id="427" name="Google Shape;427;p4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4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Cost Function</a:t>
            </a:r>
            <a:endParaRPr>
              <a:solidFill>
                <a:srgbClr val="FFFFFF"/>
              </a:solidFill>
              <a:latin typeface="Nunito ExtraBold"/>
              <a:ea typeface="Nunito ExtraBold"/>
              <a:cs typeface="Nunito ExtraBold"/>
              <a:sym typeface="Nunito ExtraBold"/>
            </a:endParaRPr>
          </a:p>
        </p:txBody>
      </p:sp>
      <p:sp>
        <p:nvSpPr>
          <p:cNvPr id="429" name="Google Shape;429;p4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41"/>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Cost Function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Regression Loss Functions: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Predicting a real-valued quantity</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Mean Squared Error:</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Default for regression</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Target variable distribution is gaussian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Mean Squared Logarithmic Error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Used for targets with a large spread of values, so this doesn’t punish the model as hard as MSE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Mean Absolute Error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Used for targets with mostly Gaussian distributions, but with outliers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Pro: Outliers affect MAE less than MSE</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Con: Gradients do not slow down as error approaches 0</a:t>
            </a:r>
            <a:endParaRPr>
              <a:latin typeface="Nunito"/>
              <a:ea typeface="Nunito"/>
              <a:cs typeface="Nunito"/>
              <a:sym typeface="Nunito"/>
            </a:endParaRPr>
          </a:p>
        </p:txBody>
      </p:sp>
      <p:pic>
        <p:nvPicPr>
          <p:cNvPr id="431" name="Google Shape;431;p41"/>
          <p:cNvPicPr preferRelativeResize="0"/>
          <p:nvPr/>
        </p:nvPicPr>
        <p:blipFill>
          <a:blip r:embed="rId3">
            <a:alphaModFix/>
          </a:blip>
          <a:stretch>
            <a:fillRect/>
          </a:stretch>
        </p:blipFill>
        <p:spPr>
          <a:xfrm>
            <a:off x="5008122" y="1496200"/>
            <a:ext cx="1785900" cy="707350"/>
          </a:xfrm>
          <a:prstGeom prst="rect">
            <a:avLst/>
          </a:prstGeom>
          <a:noFill/>
          <a:ln>
            <a:noFill/>
          </a:ln>
        </p:spPr>
      </p:pic>
      <p:pic>
        <p:nvPicPr>
          <p:cNvPr id="432" name="Google Shape;432;p41"/>
          <p:cNvPicPr preferRelativeResize="0"/>
          <p:nvPr/>
        </p:nvPicPr>
        <p:blipFill>
          <a:blip r:embed="rId4">
            <a:alphaModFix/>
          </a:blip>
          <a:stretch>
            <a:fillRect/>
          </a:stretch>
        </p:blipFill>
        <p:spPr>
          <a:xfrm>
            <a:off x="6794021" y="1563521"/>
            <a:ext cx="1549304" cy="572700"/>
          </a:xfrm>
          <a:prstGeom prst="rect">
            <a:avLst/>
          </a:prstGeom>
          <a:noFill/>
          <a:ln>
            <a:noFill/>
          </a:ln>
        </p:spPr>
      </p:pic>
      <p:pic>
        <p:nvPicPr>
          <p:cNvPr id="433" name="Google Shape;433;p41"/>
          <p:cNvPicPr preferRelativeResize="0"/>
          <p:nvPr/>
        </p:nvPicPr>
        <p:blipFill>
          <a:blip r:embed="rId5">
            <a:alphaModFix/>
          </a:blip>
          <a:stretch>
            <a:fillRect/>
          </a:stretch>
        </p:blipFill>
        <p:spPr>
          <a:xfrm>
            <a:off x="5063550" y="2203550"/>
            <a:ext cx="1675050" cy="1046900"/>
          </a:xfrm>
          <a:prstGeom prst="rect">
            <a:avLst/>
          </a:prstGeom>
          <a:noFill/>
          <a:ln>
            <a:noFill/>
          </a:ln>
        </p:spPr>
      </p:pic>
      <p:pic>
        <p:nvPicPr>
          <p:cNvPr id="434" name="Google Shape;434;p41"/>
          <p:cNvPicPr preferRelativeResize="0"/>
          <p:nvPr/>
        </p:nvPicPr>
        <p:blipFill>
          <a:blip r:embed="rId6">
            <a:alphaModFix/>
          </a:blip>
          <a:stretch>
            <a:fillRect/>
          </a:stretch>
        </p:blipFill>
        <p:spPr>
          <a:xfrm>
            <a:off x="6731150" y="2203550"/>
            <a:ext cx="1675050" cy="104690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9" name="Shape 69"/>
        <p:cNvGrpSpPr/>
        <p:nvPr/>
      </p:nvGrpSpPr>
      <p:grpSpPr>
        <a:xfrm>
          <a:off x="0" y="0"/>
          <a:ext cx="0" cy="0"/>
          <a:chOff x="0" y="0"/>
          <a:chExt cx="0" cy="0"/>
        </a:xfrm>
      </p:grpSpPr>
      <p:sp>
        <p:nvSpPr>
          <p:cNvPr id="70" name="Google Shape;70;p1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Intro to Neural Networks</a:t>
            </a:r>
            <a:endParaRPr>
              <a:solidFill>
                <a:srgbClr val="FFFFFF"/>
              </a:solidFill>
              <a:latin typeface="Nunito ExtraBold"/>
              <a:ea typeface="Nunito ExtraBold"/>
              <a:cs typeface="Nunito ExtraBold"/>
              <a:sym typeface="Nunito ExtraBold"/>
            </a:endParaRPr>
          </a:p>
        </p:txBody>
      </p:sp>
      <p:sp>
        <p:nvSpPr>
          <p:cNvPr id="72" name="Google Shape;72;p15"/>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Neural Network:</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machine learning technique to create a </a:t>
            </a:r>
            <a:r>
              <a:rPr b="1" lang="en">
                <a:latin typeface="Nunito"/>
                <a:ea typeface="Nunito"/>
                <a:cs typeface="Nunito"/>
                <a:sym typeface="Nunito"/>
              </a:rPr>
              <a:t>universal function approximator</a:t>
            </a:r>
            <a:endParaRPr b="1">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Computing system of neurons used for: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Classification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Regression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Natural Language Processing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Computer vision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etc.</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Also known as </a:t>
            </a:r>
            <a:r>
              <a:rPr b="1" lang="en">
                <a:latin typeface="Nunito"/>
                <a:ea typeface="Nunito"/>
                <a:cs typeface="Nunito"/>
                <a:sym typeface="Nunito"/>
              </a:rPr>
              <a:t>Artificial Neural Network (ANN)</a:t>
            </a:r>
            <a:endParaRPr b="1">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Neural network can refer to either a biological neural network or an ANN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Neural Network will mean ANN for the lecture</a:t>
            </a:r>
            <a:endParaRPr>
              <a:latin typeface="Nunito"/>
              <a:ea typeface="Nunito"/>
              <a:cs typeface="Nunito"/>
              <a:sym typeface="Nunito"/>
            </a:endParaRPr>
          </a:p>
        </p:txBody>
      </p:sp>
      <p:sp>
        <p:nvSpPr>
          <p:cNvPr id="73" name="Google Shape;73;p1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38" name="Shape 438"/>
        <p:cNvGrpSpPr/>
        <p:nvPr/>
      </p:nvGrpSpPr>
      <p:grpSpPr>
        <a:xfrm>
          <a:off x="0" y="0"/>
          <a:ext cx="0" cy="0"/>
          <a:chOff x="0" y="0"/>
          <a:chExt cx="0" cy="0"/>
        </a:xfrm>
      </p:grpSpPr>
      <p:sp>
        <p:nvSpPr>
          <p:cNvPr id="439" name="Google Shape;439;p4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4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Cost Function</a:t>
            </a:r>
            <a:endParaRPr>
              <a:solidFill>
                <a:srgbClr val="FFFFFF"/>
              </a:solidFill>
              <a:latin typeface="Nunito ExtraBold"/>
              <a:ea typeface="Nunito ExtraBold"/>
              <a:cs typeface="Nunito ExtraBold"/>
              <a:sym typeface="Nunito ExtraBold"/>
            </a:endParaRPr>
          </a:p>
        </p:txBody>
      </p:sp>
      <p:sp>
        <p:nvSpPr>
          <p:cNvPr id="441" name="Google Shape;441;p4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42"/>
          <p:cNvSpPr txBox="1"/>
          <p:nvPr>
            <p:ph idx="1" type="body"/>
          </p:nvPr>
        </p:nvSpPr>
        <p:spPr>
          <a:xfrm>
            <a:off x="311700" y="1152475"/>
            <a:ext cx="44097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Cost Function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Regression Loss Functions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Huber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Basically MAE which is smoothed when error is small enough</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 Uses a hyperparameter delta to determine shape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Log-Cosh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Basically a superior version of Huber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No hyperparameters needed</a:t>
            </a:r>
            <a:endParaRPr>
              <a:latin typeface="Nunito"/>
              <a:ea typeface="Nunito"/>
              <a:cs typeface="Nunito"/>
              <a:sym typeface="Nunito"/>
            </a:endParaRPr>
          </a:p>
        </p:txBody>
      </p:sp>
      <p:pic>
        <p:nvPicPr>
          <p:cNvPr id="443" name="Google Shape;443;p42"/>
          <p:cNvPicPr preferRelativeResize="0"/>
          <p:nvPr/>
        </p:nvPicPr>
        <p:blipFill>
          <a:blip r:embed="rId3">
            <a:alphaModFix/>
          </a:blip>
          <a:stretch>
            <a:fillRect/>
          </a:stretch>
        </p:blipFill>
        <p:spPr>
          <a:xfrm>
            <a:off x="4721400" y="3082275"/>
            <a:ext cx="2701720" cy="1929800"/>
          </a:xfrm>
          <a:prstGeom prst="rect">
            <a:avLst/>
          </a:prstGeom>
          <a:noFill/>
          <a:ln>
            <a:noFill/>
          </a:ln>
        </p:spPr>
      </p:pic>
      <p:pic>
        <p:nvPicPr>
          <p:cNvPr id="444" name="Google Shape;444;p42"/>
          <p:cNvPicPr preferRelativeResize="0"/>
          <p:nvPr/>
        </p:nvPicPr>
        <p:blipFill>
          <a:blip r:embed="rId4">
            <a:alphaModFix/>
          </a:blip>
          <a:stretch>
            <a:fillRect/>
          </a:stretch>
        </p:blipFill>
        <p:spPr>
          <a:xfrm>
            <a:off x="4721400" y="1152475"/>
            <a:ext cx="2701731" cy="1929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48" name="Shape 448"/>
        <p:cNvGrpSpPr/>
        <p:nvPr/>
      </p:nvGrpSpPr>
      <p:grpSpPr>
        <a:xfrm>
          <a:off x="0" y="0"/>
          <a:ext cx="0" cy="0"/>
          <a:chOff x="0" y="0"/>
          <a:chExt cx="0" cy="0"/>
        </a:xfrm>
      </p:grpSpPr>
      <p:sp>
        <p:nvSpPr>
          <p:cNvPr id="449" name="Google Shape;449;p4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4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Cost Function</a:t>
            </a:r>
            <a:endParaRPr>
              <a:solidFill>
                <a:srgbClr val="FFFFFF"/>
              </a:solidFill>
              <a:latin typeface="Nunito ExtraBold"/>
              <a:ea typeface="Nunito ExtraBold"/>
              <a:cs typeface="Nunito ExtraBold"/>
              <a:sym typeface="Nunito ExtraBold"/>
            </a:endParaRPr>
          </a:p>
        </p:txBody>
      </p:sp>
      <p:sp>
        <p:nvSpPr>
          <p:cNvPr id="451" name="Google Shape;451;p4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43"/>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Cost Function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Binary Classification Functions: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Used for targets with binary (2) classifications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Binary Cross-Entropy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Usually used as a default.</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target ∊ {0,1}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Hinge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Used in Support Vector Machine (SVM) models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target ∊ {-1,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Squared Hinge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Like hinge loss, but smoothed</a:t>
            </a:r>
            <a:endParaRPr>
              <a:latin typeface="Nunito"/>
              <a:ea typeface="Nunito"/>
              <a:cs typeface="Nunito"/>
              <a:sym typeface="Nunit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56" name="Shape 456"/>
        <p:cNvGrpSpPr/>
        <p:nvPr/>
      </p:nvGrpSpPr>
      <p:grpSpPr>
        <a:xfrm>
          <a:off x="0" y="0"/>
          <a:ext cx="0" cy="0"/>
          <a:chOff x="0" y="0"/>
          <a:chExt cx="0" cy="0"/>
        </a:xfrm>
      </p:grpSpPr>
      <p:sp>
        <p:nvSpPr>
          <p:cNvPr id="457" name="Google Shape;457;p4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4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Cost Function</a:t>
            </a:r>
            <a:endParaRPr>
              <a:solidFill>
                <a:srgbClr val="FFFFFF"/>
              </a:solidFill>
              <a:latin typeface="Nunito ExtraBold"/>
              <a:ea typeface="Nunito ExtraBold"/>
              <a:cs typeface="Nunito ExtraBold"/>
              <a:sym typeface="Nunito ExtraBold"/>
            </a:endParaRPr>
          </a:p>
        </p:txBody>
      </p:sp>
      <p:sp>
        <p:nvSpPr>
          <p:cNvPr id="459" name="Google Shape;459;p4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44"/>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Cost Function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Multi-Class Classification Functions: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Targets are of &gt;2 classes, as an integer value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Sparse Multiclass Cross-Entropy Loss: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Used for predicting many labels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E.g. vocabulary</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This doesn’t require target variables to be one-hot encoded before training</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Kullback-Leibler Divergence Loss: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If KL divergence = 0, distributions are identical.</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In practice, this is like cross-entropy.</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Used usually for complex functions more complex than multi-class classification</a:t>
            </a:r>
            <a:endParaRPr>
              <a:latin typeface="Nunito"/>
              <a:ea typeface="Nunito"/>
              <a:cs typeface="Nunito"/>
              <a:sym typeface="Nuni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64" name="Shape 464"/>
        <p:cNvGrpSpPr/>
        <p:nvPr/>
      </p:nvGrpSpPr>
      <p:grpSpPr>
        <a:xfrm>
          <a:off x="0" y="0"/>
          <a:ext cx="0" cy="0"/>
          <a:chOff x="0" y="0"/>
          <a:chExt cx="0" cy="0"/>
        </a:xfrm>
      </p:grpSpPr>
      <p:sp>
        <p:nvSpPr>
          <p:cNvPr id="465" name="Google Shape;465;p4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4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Gradient Descent</a:t>
            </a:r>
            <a:endParaRPr>
              <a:solidFill>
                <a:srgbClr val="FFFFFF"/>
              </a:solidFill>
              <a:latin typeface="Nunito ExtraBold"/>
              <a:ea typeface="Nunito ExtraBold"/>
              <a:cs typeface="Nunito ExtraBold"/>
              <a:sym typeface="Nunito ExtraBold"/>
            </a:endParaRPr>
          </a:p>
        </p:txBody>
      </p:sp>
      <p:sp>
        <p:nvSpPr>
          <p:cNvPr id="467" name="Google Shape;467;p4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45"/>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Gradient Descent</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First Order Optimization technique</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The optimization algorithm that attempts to find a local minimum of a function through iterative steps as determined by the negative of the gradient/slope/derivative.</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The function in this case is the cost function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Cost Function = C(w, b, i, t)</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w = weights of the NN</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b = biases of the NN</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i = tensor of all inputs used in a training step</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 = targets/labels of i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The (manipulated) variables are w and b</a:t>
            </a:r>
            <a:endParaRPr>
              <a:latin typeface="Nunito"/>
              <a:ea typeface="Nunito"/>
              <a:cs typeface="Nunito"/>
              <a:sym typeface="Nunito"/>
            </a:endParaRPr>
          </a:p>
        </p:txBody>
      </p:sp>
      <p:pic>
        <p:nvPicPr>
          <p:cNvPr id="469" name="Google Shape;469;p45"/>
          <p:cNvPicPr preferRelativeResize="0"/>
          <p:nvPr/>
        </p:nvPicPr>
        <p:blipFill>
          <a:blip r:embed="rId3">
            <a:alphaModFix/>
          </a:blip>
          <a:stretch>
            <a:fillRect/>
          </a:stretch>
        </p:blipFill>
        <p:spPr>
          <a:xfrm>
            <a:off x="5706475" y="2823775"/>
            <a:ext cx="3190125" cy="20609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73" name="Shape 473"/>
        <p:cNvGrpSpPr/>
        <p:nvPr/>
      </p:nvGrpSpPr>
      <p:grpSpPr>
        <a:xfrm>
          <a:off x="0" y="0"/>
          <a:ext cx="0" cy="0"/>
          <a:chOff x="0" y="0"/>
          <a:chExt cx="0" cy="0"/>
        </a:xfrm>
      </p:grpSpPr>
      <p:sp>
        <p:nvSpPr>
          <p:cNvPr id="474" name="Google Shape;474;p4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4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Gradient Descent</a:t>
            </a:r>
            <a:endParaRPr>
              <a:solidFill>
                <a:srgbClr val="FFFFFF"/>
              </a:solidFill>
              <a:latin typeface="Nunito ExtraBold"/>
              <a:ea typeface="Nunito ExtraBold"/>
              <a:cs typeface="Nunito ExtraBold"/>
              <a:sym typeface="Nunito ExtraBold"/>
            </a:endParaRPr>
          </a:p>
        </p:txBody>
      </p:sp>
      <p:sp>
        <p:nvSpPr>
          <p:cNvPr id="476" name="Google Shape;476;p4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46"/>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Gradient Descent</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b="1" lang="en">
                <a:latin typeface="Nunito"/>
                <a:ea typeface="Nunito"/>
                <a:cs typeface="Nunito"/>
                <a:sym typeface="Nunito"/>
              </a:rPr>
              <a:t>Learning Rate:</a:t>
            </a:r>
            <a:r>
              <a:rPr lang="en">
                <a:latin typeface="Nunito"/>
                <a:ea typeface="Nunito"/>
                <a:cs typeface="Nunito"/>
                <a:sym typeface="Nunito"/>
              </a:rPr>
              <a:t> the size of each step</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If the learning rate is too small, it will take an inordinate amount of time to train.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If the learning rate is too large, the model loss could fail to converge or even diverge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Empirically, the best learning rate is 0.01, and it is usually the default value</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Generally, don’t ever go above 0.01</a:t>
            </a:r>
            <a:endParaRPr>
              <a:latin typeface="Nunito"/>
              <a:ea typeface="Nunito"/>
              <a:cs typeface="Nunito"/>
              <a:sym typeface="Nunito"/>
            </a:endParaRPr>
          </a:p>
          <a:p>
            <a:pPr indent="-317500" lvl="3" marL="1828800" rtl="0" algn="l">
              <a:spcBef>
                <a:spcPts val="0"/>
              </a:spcBef>
              <a:spcAft>
                <a:spcPts val="0"/>
              </a:spcAft>
              <a:buSzPts val="1400"/>
              <a:buFont typeface="Nunito"/>
              <a:buChar char="●"/>
            </a:pPr>
            <a:r>
              <a:rPr lang="en">
                <a:latin typeface="Nunito"/>
                <a:ea typeface="Nunito"/>
                <a:cs typeface="Nunito"/>
                <a:sym typeface="Nunito"/>
              </a:rPr>
              <a:t>E.g. lr = 0.001 is okay</a:t>
            </a:r>
            <a:endParaRPr>
              <a:latin typeface="Nunito"/>
              <a:ea typeface="Nunito"/>
              <a:cs typeface="Nunito"/>
              <a:sym typeface="Nunit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81" name="Shape 481"/>
        <p:cNvGrpSpPr/>
        <p:nvPr/>
      </p:nvGrpSpPr>
      <p:grpSpPr>
        <a:xfrm>
          <a:off x="0" y="0"/>
          <a:ext cx="0" cy="0"/>
          <a:chOff x="0" y="0"/>
          <a:chExt cx="0" cy="0"/>
        </a:xfrm>
      </p:grpSpPr>
      <p:sp>
        <p:nvSpPr>
          <p:cNvPr id="482" name="Google Shape;482;p4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4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Gradient Descent</a:t>
            </a:r>
            <a:endParaRPr>
              <a:solidFill>
                <a:srgbClr val="FFFFFF"/>
              </a:solidFill>
              <a:latin typeface="Nunito ExtraBold"/>
              <a:ea typeface="Nunito ExtraBold"/>
              <a:cs typeface="Nunito ExtraBold"/>
              <a:sym typeface="Nunito ExtraBold"/>
            </a:endParaRPr>
          </a:p>
        </p:txBody>
      </p:sp>
      <p:sp>
        <p:nvSpPr>
          <p:cNvPr id="484" name="Google Shape;484;p4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47"/>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Gradient Descent</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Initial values for weights and biases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Determines the starting position for the gradient descent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Numerous different ways to initialize depending on the problem and type of model</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Weights: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Generally, random(-1, 1) or random(-1, 1) * f(number of neurons in this layer, number of neurons in the previous layer)</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E.g. He Initialization:</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E.g. Xavier/Glorot Initialization: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Biases: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Usually 0</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Usually 0.01 to let ReLU neurons fire</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Usually -1 for LSTM</a:t>
            </a:r>
            <a:endParaRPr>
              <a:latin typeface="Nunito"/>
              <a:ea typeface="Nunito"/>
              <a:cs typeface="Nunito"/>
              <a:sym typeface="Nunito"/>
            </a:endParaRPr>
          </a:p>
        </p:txBody>
      </p:sp>
      <p:pic>
        <p:nvPicPr>
          <p:cNvPr id="486" name="Google Shape;486;p47"/>
          <p:cNvPicPr preferRelativeResize="0"/>
          <p:nvPr/>
        </p:nvPicPr>
        <p:blipFill>
          <a:blip r:embed="rId3">
            <a:alphaModFix/>
          </a:blip>
          <a:stretch>
            <a:fillRect/>
          </a:stretch>
        </p:blipFill>
        <p:spPr>
          <a:xfrm>
            <a:off x="5079683" y="3801376"/>
            <a:ext cx="3680142" cy="647075"/>
          </a:xfrm>
          <a:prstGeom prst="rect">
            <a:avLst/>
          </a:prstGeom>
          <a:noFill/>
          <a:ln>
            <a:noFill/>
          </a:ln>
        </p:spPr>
      </p:pic>
      <p:pic>
        <p:nvPicPr>
          <p:cNvPr id="487" name="Google Shape;487;p47"/>
          <p:cNvPicPr preferRelativeResize="0"/>
          <p:nvPr/>
        </p:nvPicPr>
        <p:blipFill>
          <a:blip r:embed="rId4">
            <a:alphaModFix/>
          </a:blip>
          <a:stretch>
            <a:fillRect/>
          </a:stretch>
        </p:blipFill>
        <p:spPr>
          <a:xfrm>
            <a:off x="5007200" y="3100703"/>
            <a:ext cx="3825099" cy="647075"/>
          </a:xfrm>
          <a:prstGeom prst="rect">
            <a:avLst/>
          </a:prstGeom>
          <a:noFill/>
          <a:ln>
            <a:noFill/>
          </a:ln>
        </p:spPr>
      </p:pic>
      <p:cxnSp>
        <p:nvCxnSpPr>
          <p:cNvPr id="488" name="Google Shape;488;p47"/>
          <p:cNvCxnSpPr/>
          <p:nvPr/>
        </p:nvCxnSpPr>
        <p:spPr>
          <a:xfrm flipH="1" rot="10800000">
            <a:off x="3439725" y="3364800"/>
            <a:ext cx="2893200" cy="64200"/>
          </a:xfrm>
          <a:prstGeom prst="straightConnector1">
            <a:avLst/>
          </a:prstGeom>
          <a:noFill/>
          <a:ln cap="flat" cmpd="sng" w="9525">
            <a:solidFill>
              <a:schemeClr val="dk2"/>
            </a:solidFill>
            <a:prstDash val="solid"/>
            <a:round/>
            <a:headEnd len="med" w="med" type="none"/>
            <a:tailEnd len="med" w="med" type="triangle"/>
          </a:ln>
        </p:spPr>
      </p:cxnSp>
      <p:cxnSp>
        <p:nvCxnSpPr>
          <p:cNvPr id="489" name="Google Shape;489;p47"/>
          <p:cNvCxnSpPr/>
          <p:nvPr/>
        </p:nvCxnSpPr>
        <p:spPr>
          <a:xfrm>
            <a:off x="4286250" y="3718325"/>
            <a:ext cx="2175300" cy="3858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93" name="Shape 493"/>
        <p:cNvGrpSpPr/>
        <p:nvPr/>
      </p:nvGrpSpPr>
      <p:grpSpPr>
        <a:xfrm>
          <a:off x="0" y="0"/>
          <a:ext cx="0" cy="0"/>
          <a:chOff x="0" y="0"/>
          <a:chExt cx="0" cy="0"/>
        </a:xfrm>
      </p:grpSpPr>
      <p:sp>
        <p:nvSpPr>
          <p:cNvPr id="494" name="Google Shape;494;p4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4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496" name="Google Shape;496;p4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48"/>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Backpropagation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The formula for updating the weights and biases of a neural network in each step of gradient descent.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Remember that the Error Function of a NN includes the Output Function of the NN.</a:t>
            </a:r>
            <a:endParaRPr>
              <a:latin typeface="Nunito"/>
              <a:ea typeface="Nunito"/>
              <a:cs typeface="Nunito"/>
              <a:sym typeface="Nunito"/>
            </a:endParaRPr>
          </a:p>
          <a:p>
            <a:pPr indent="0" lvl="0" marL="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 = the iteration of gradient descent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θ</a:t>
            </a:r>
            <a:r>
              <a:rPr lang="en">
                <a:latin typeface="Nunito"/>
                <a:ea typeface="Nunito"/>
                <a:cs typeface="Nunito"/>
                <a:sym typeface="Nunito"/>
              </a:rPr>
              <a:t> = the weights and biases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X = the individual input-label pairs of the training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the learning rate</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pic>
        <p:nvPicPr>
          <p:cNvPr id="498" name="Google Shape;498;p48"/>
          <p:cNvPicPr preferRelativeResize="0"/>
          <p:nvPr/>
        </p:nvPicPr>
        <p:blipFill>
          <a:blip r:embed="rId3">
            <a:alphaModFix/>
          </a:blip>
          <a:stretch>
            <a:fillRect/>
          </a:stretch>
        </p:blipFill>
        <p:spPr>
          <a:xfrm>
            <a:off x="835313" y="3300275"/>
            <a:ext cx="2905125" cy="666750"/>
          </a:xfrm>
          <a:prstGeom prst="rect">
            <a:avLst/>
          </a:prstGeom>
          <a:noFill/>
          <a:ln>
            <a:noFill/>
          </a:ln>
        </p:spPr>
      </p:pic>
      <p:cxnSp>
        <p:nvCxnSpPr>
          <p:cNvPr id="499" name="Google Shape;499;p48"/>
          <p:cNvCxnSpPr/>
          <p:nvPr/>
        </p:nvCxnSpPr>
        <p:spPr>
          <a:xfrm rot="10800000">
            <a:off x="3966550" y="3626375"/>
            <a:ext cx="2090700" cy="0"/>
          </a:xfrm>
          <a:prstGeom prst="straightConnector1">
            <a:avLst/>
          </a:prstGeom>
          <a:noFill/>
          <a:ln cap="flat" cmpd="sng" w="9525">
            <a:solidFill>
              <a:schemeClr val="dk2"/>
            </a:solidFill>
            <a:prstDash val="solid"/>
            <a:round/>
            <a:headEnd len="med" w="med" type="none"/>
            <a:tailEnd len="med" w="med" type="triangle"/>
          </a:ln>
        </p:spPr>
      </p:cxnSp>
      <p:sp>
        <p:nvSpPr>
          <p:cNvPr id="500" name="Google Shape;500;p48"/>
          <p:cNvSpPr txBox="1"/>
          <p:nvPr/>
        </p:nvSpPr>
        <p:spPr>
          <a:xfrm>
            <a:off x="6161350" y="3296700"/>
            <a:ext cx="2515800" cy="615900"/>
          </a:xfrm>
          <a:prstGeom prst="rect">
            <a:avLst/>
          </a:prstGeom>
          <a:noFill/>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Stochastic </a:t>
            </a:r>
            <a:r>
              <a:rPr lang="en">
                <a:latin typeface="Nunito"/>
                <a:ea typeface="Nunito"/>
                <a:cs typeface="Nunito"/>
                <a:sym typeface="Nunito"/>
              </a:rPr>
              <a:t>Gradient Descent</a:t>
            </a:r>
            <a:endParaRPr>
              <a:latin typeface="Nunito"/>
              <a:ea typeface="Nunito"/>
              <a:cs typeface="Nunito"/>
              <a:sym typeface="Nunito"/>
            </a:endParaRPr>
          </a:p>
          <a:p>
            <a:pPr indent="0" lvl="0" marL="0" rtl="0" algn="l">
              <a:spcBef>
                <a:spcPts val="0"/>
              </a:spcBef>
              <a:spcAft>
                <a:spcPts val="0"/>
              </a:spcAft>
              <a:buNone/>
            </a:pPr>
            <a:r>
              <a:rPr lang="en">
                <a:latin typeface="Nunito"/>
                <a:ea typeface="Nunito"/>
                <a:cs typeface="Nunito"/>
                <a:sym typeface="Nunito"/>
              </a:rPr>
              <a:t>(SGD) Backpropagation</a:t>
            </a:r>
            <a:endParaRPr>
              <a:latin typeface="Nunito"/>
              <a:ea typeface="Nunito"/>
              <a:cs typeface="Nunito"/>
              <a:sym typeface="Nunito"/>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4" name="Shape 504"/>
        <p:cNvGrpSpPr/>
        <p:nvPr/>
      </p:nvGrpSpPr>
      <p:grpSpPr>
        <a:xfrm>
          <a:off x="0" y="0"/>
          <a:ext cx="0" cy="0"/>
          <a:chOff x="0" y="0"/>
          <a:chExt cx="0" cy="0"/>
        </a:xfrm>
      </p:grpSpPr>
      <p:sp>
        <p:nvSpPr>
          <p:cNvPr id="505" name="Google Shape;505;p4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4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507" name="Google Shape;507;p4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4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SGD </a:t>
            </a:r>
            <a:r>
              <a:rPr b="1" lang="en">
                <a:latin typeface="Nunito"/>
                <a:ea typeface="Nunito"/>
                <a:cs typeface="Nunito"/>
                <a:sym typeface="Nunito"/>
              </a:rPr>
              <a:t>Backpropagation</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Two different (but similar) computations for backpropagation for updating weights w and updating biases b.</a:t>
            </a:r>
            <a:endParaRPr>
              <a:latin typeface="Nunito"/>
              <a:ea typeface="Nunito"/>
              <a:cs typeface="Nunito"/>
              <a:sym typeface="Nunito"/>
            </a:endParaRPr>
          </a:p>
          <a:p>
            <a:pPr indent="0" lvl="0" marL="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 = the iteration of gradient descent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θ = the weights and biases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 = the weights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 = the biases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X = the input-label pairs of the training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the learning rate</a:t>
            </a:r>
            <a:endParaRPr>
              <a:latin typeface="Nunito"/>
              <a:ea typeface="Nunito"/>
              <a:cs typeface="Nunito"/>
              <a:sym typeface="Nunito"/>
            </a:endParaRPr>
          </a:p>
          <a:p>
            <a:pPr indent="0" lvl="0" marL="0" rtl="0" algn="l">
              <a:spcBef>
                <a:spcPts val="1600"/>
              </a:spcBef>
              <a:spcAft>
                <a:spcPts val="1600"/>
              </a:spcAft>
              <a:buNone/>
            </a:pPr>
            <a:r>
              <a:t/>
            </a:r>
            <a:endParaRPr>
              <a:latin typeface="Nunito"/>
              <a:ea typeface="Nunito"/>
              <a:cs typeface="Nunito"/>
              <a:sym typeface="Nunito"/>
            </a:endParaRPr>
          </a:p>
        </p:txBody>
      </p:sp>
      <p:pic>
        <p:nvPicPr>
          <p:cNvPr id="509" name="Google Shape;509;p49"/>
          <p:cNvPicPr preferRelativeResize="0"/>
          <p:nvPr/>
        </p:nvPicPr>
        <p:blipFill>
          <a:blip r:embed="rId3">
            <a:alphaModFix/>
          </a:blip>
          <a:stretch>
            <a:fillRect/>
          </a:stretch>
        </p:blipFill>
        <p:spPr>
          <a:xfrm>
            <a:off x="835313" y="2695575"/>
            <a:ext cx="2905125" cy="666750"/>
          </a:xfrm>
          <a:prstGeom prst="rect">
            <a:avLst/>
          </a:prstGeom>
          <a:noFill/>
          <a:ln>
            <a:noFill/>
          </a:ln>
        </p:spPr>
      </p:pic>
      <p:pic>
        <p:nvPicPr>
          <p:cNvPr id="510" name="Google Shape;510;p49"/>
          <p:cNvPicPr preferRelativeResize="0"/>
          <p:nvPr/>
        </p:nvPicPr>
        <p:blipFill>
          <a:blip r:embed="rId4">
            <a:alphaModFix/>
          </a:blip>
          <a:stretch>
            <a:fillRect/>
          </a:stretch>
        </p:blipFill>
        <p:spPr>
          <a:xfrm>
            <a:off x="4875088" y="2571750"/>
            <a:ext cx="3571875" cy="914400"/>
          </a:xfrm>
          <a:prstGeom prst="rect">
            <a:avLst/>
          </a:prstGeom>
          <a:noFill/>
          <a:ln>
            <a:noFill/>
          </a:ln>
        </p:spPr>
      </p:pic>
      <p:sp>
        <p:nvSpPr>
          <p:cNvPr id="511" name="Google Shape;511;p49"/>
          <p:cNvSpPr txBox="1"/>
          <p:nvPr/>
        </p:nvSpPr>
        <p:spPr>
          <a:xfrm>
            <a:off x="4126950" y="2742600"/>
            <a:ext cx="890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a:t>
            </a:r>
            <a:endParaRPr sz="30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5" name="Shape 515"/>
        <p:cNvGrpSpPr/>
        <p:nvPr/>
      </p:nvGrpSpPr>
      <p:grpSpPr>
        <a:xfrm>
          <a:off x="0" y="0"/>
          <a:ext cx="0" cy="0"/>
          <a:chOff x="0" y="0"/>
          <a:chExt cx="0" cy="0"/>
        </a:xfrm>
      </p:grpSpPr>
      <p:sp>
        <p:nvSpPr>
          <p:cNvPr id="516" name="Google Shape;516;p5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5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518" name="Google Shape;518;p5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50"/>
          <p:cNvSpPr txBox="1"/>
          <p:nvPr>
            <p:ph idx="1" type="body"/>
          </p:nvPr>
        </p:nvSpPr>
        <p:spPr>
          <a:xfrm>
            <a:off x="311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SGD </a:t>
            </a:r>
            <a:r>
              <a:rPr b="1" lang="en">
                <a:latin typeface="Nunito"/>
                <a:ea typeface="Nunito"/>
                <a:cs typeface="Nunito"/>
                <a:sym typeface="Nunito"/>
              </a:rPr>
              <a:t>Backpropagation Example</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t/>
            </a:r>
            <a:endParaRPr>
              <a:latin typeface="Nunito"/>
              <a:ea typeface="Nunito"/>
              <a:cs typeface="Nunito"/>
              <a:sym typeface="Nunito"/>
            </a:endParaRPr>
          </a:p>
        </p:txBody>
      </p:sp>
      <p:pic>
        <p:nvPicPr>
          <p:cNvPr id="520" name="Google Shape;520;p50"/>
          <p:cNvPicPr preferRelativeResize="0"/>
          <p:nvPr/>
        </p:nvPicPr>
        <p:blipFill>
          <a:blip r:embed="rId3">
            <a:alphaModFix/>
          </a:blip>
          <a:stretch>
            <a:fillRect/>
          </a:stretch>
        </p:blipFill>
        <p:spPr>
          <a:xfrm>
            <a:off x="4572000" y="1141238"/>
            <a:ext cx="2832249" cy="725063"/>
          </a:xfrm>
          <a:prstGeom prst="rect">
            <a:avLst/>
          </a:prstGeom>
          <a:noFill/>
          <a:ln>
            <a:noFill/>
          </a:ln>
        </p:spPr>
      </p:pic>
      <p:cxnSp>
        <p:nvCxnSpPr>
          <p:cNvPr id="521" name="Google Shape;521;p50"/>
          <p:cNvCxnSpPr>
            <a:stCxn id="522" idx="6"/>
            <a:endCxn id="523" idx="2"/>
          </p:cNvCxnSpPr>
          <p:nvPr/>
        </p:nvCxnSpPr>
        <p:spPr>
          <a:xfrm>
            <a:off x="1252700" y="3177601"/>
            <a:ext cx="930600" cy="0"/>
          </a:xfrm>
          <a:prstGeom prst="straightConnector1">
            <a:avLst/>
          </a:prstGeom>
          <a:noFill/>
          <a:ln cap="flat" cmpd="sng" w="9525">
            <a:solidFill>
              <a:schemeClr val="dk2"/>
            </a:solidFill>
            <a:prstDash val="solid"/>
            <a:round/>
            <a:headEnd len="med" w="med" type="none"/>
            <a:tailEnd len="med" w="med" type="triangle"/>
          </a:ln>
        </p:spPr>
      </p:cxnSp>
      <p:cxnSp>
        <p:nvCxnSpPr>
          <p:cNvPr id="524" name="Google Shape;524;p50"/>
          <p:cNvCxnSpPr>
            <a:stCxn id="525" idx="0"/>
            <a:endCxn id="525"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grpSp>
        <p:nvGrpSpPr>
          <p:cNvPr id="526" name="Google Shape;526;p50"/>
          <p:cNvGrpSpPr/>
          <p:nvPr/>
        </p:nvGrpSpPr>
        <p:grpSpPr>
          <a:xfrm>
            <a:off x="758300" y="1591450"/>
            <a:ext cx="3344504" cy="2412300"/>
            <a:chOff x="835325" y="958150"/>
            <a:chExt cx="3344504" cy="2412300"/>
          </a:xfrm>
        </p:grpSpPr>
        <p:cxnSp>
          <p:nvCxnSpPr>
            <p:cNvPr id="527" name="Google Shape;527;p50"/>
            <p:cNvCxnSpPr/>
            <p:nvPr/>
          </p:nvCxnSpPr>
          <p:spPr>
            <a:xfrm>
              <a:off x="2754775" y="1784225"/>
              <a:ext cx="930600" cy="0"/>
            </a:xfrm>
            <a:prstGeom prst="straightConnector1">
              <a:avLst/>
            </a:prstGeom>
            <a:noFill/>
            <a:ln cap="flat" cmpd="sng" w="9525">
              <a:solidFill>
                <a:schemeClr val="dk2"/>
              </a:solidFill>
              <a:prstDash val="solid"/>
              <a:round/>
              <a:headEnd len="med" w="med" type="none"/>
              <a:tailEnd len="med" w="med" type="triangle"/>
            </a:ln>
          </p:spPr>
        </p:cxnSp>
        <p:sp>
          <p:nvSpPr>
            <p:cNvPr id="528" name="Google Shape;528;p50"/>
            <p:cNvSpPr txBox="1"/>
            <p:nvPr/>
          </p:nvSpPr>
          <p:spPr>
            <a:xfrm>
              <a:off x="1762225" y="173655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FF9900"/>
                  </a:solidFill>
                  <a:latin typeface="Nunito"/>
                  <a:ea typeface="Nunito"/>
                  <a:cs typeface="Nunito"/>
                  <a:sym typeface="Nunito"/>
                </a:rPr>
                <a:t>w</a:t>
              </a:r>
              <a:r>
                <a:rPr baseline="-25000" lang="en" sz="1200">
                  <a:solidFill>
                    <a:srgbClr val="FF9900"/>
                  </a:solidFill>
                  <a:latin typeface="Nunito"/>
                  <a:ea typeface="Nunito"/>
                  <a:cs typeface="Nunito"/>
                  <a:sym typeface="Nunito"/>
                </a:rPr>
                <a:t>2</a:t>
              </a:r>
              <a:endParaRPr baseline="-25000" sz="1200">
                <a:solidFill>
                  <a:srgbClr val="FF9900"/>
                </a:solidFill>
                <a:latin typeface="Nunito"/>
                <a:ea typeface="Nunito"/>
                <a:cs typeface="Nunito"/>
                <a:sym typeface="Nunito"/>
              </a:endParaRPr>
            </a:p>
          </p:txBody>
        </p:sp>
        <p:sp>
          <p:nvSpPr>
            <p:cNvPr id="529" name="Google Shape;529;p50"/>
            <p:cNvSpPr/>
            <p:nvPr/>
          </p:nvSpPr>
          <p:spPr>
            <a:xfrm>
              <a:off x="835325" y="1537025"/>
              <a:ext cx="494400" cy="4944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i</a:t>
              </a:r>
              <a:r>
                <a:rPr baseline="-25000" lang="en">
                  <a:latin typeface="Nunito"/>
                  <a:ea typeface="Nunito"/>
                  <a:cs typeface="Nunito"/>
                  <a:sym typeface="Nunito"/>
                </a:rPr>
                <a:t>1</a:t>
              </a:r>
              <a:endParaRPr baseline="-25000">
                <a:latin typeface="Nunito"/>
                <a:ea typeface="Nunito"/>
                <a:cs typeface="Nunito"/>
                <a:sym typeface="Nunito"/>
              </a:endParaRPr>
            </a:p>
          </p:txBody>
        </p:sp>
        <p:sp>
          <p:nvSpPr>
            <p:cNvPr id="522" name="Google Shape;522;p50"/>
            <p:cNvSpPr/>
            <p:nvPr/>
          </p:nvSpPr>
          <p:spPr>
            <a:xfrm>
              <a:off x="835325" y="2297101"/>
              <a:ext cx="494400" cy="4944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i</a:t>
              </a:r>
              <a:r>
                <a:rPr baseline="-25000" lang="en">
                  <a:latin typeface="Nunito"/>
                  <a:ea typeface="Nunito"/>
                  <a:cs typeface="Nunito"/>
                  <a:sym typeface="Nunito"/>
                </a:rPr>
                <a:t>2</a:t>
              </a:r>
              <a:endParaRPr baseline="-25000">
                <a:latin typeface="Nunito"/>
                <a:ea typeface="Nunito"/>
                <a:cs typeface="Nunito"/>
                <a:sym typeface="Nunito"/>
              </a:endParaRPr>
            </a:p>
          </p:txBody>
        </p:sp>
        <p:sp>
          <p:nvSpPr>
            <p:cNvPr id="530" name="Google Shape;530;p50"/>
            <p:cNvSpPr/>
            <p:nvPr/>
          </p:nvSpPr>
          <p:spPr>
            <a:xfrm>
              <a:off x="2260379" y="1537025"/>
              <a:ext cx="494400" cy="494400"/>
            </a:xfrm>
            <a:prstGeom prst="ellipse">
              <a:avLst/>
            </a:prstGeom>
            <a:solidFill>
              <a:srgbClr val="B4A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h</a:t>
              </a:r>
              <a:r>
                <a:rPr baseline="-25000" lang="en">
                  <a:latin typeface="Nunito"/>
                  <a:ea typeface="Nunito"/>
                  <a:cs typeface="Nunito"/>
                  <a:sym typeface="Nunito"/>
                </a:rPr>
                <a:t>1</a:t>
              </a:r>
              <a:endParaRPr baseline="-25000">
                <a:latin typeface="Nunito"/>
                <a:ea typeface="Nunito"/>
                <a:cs typeface="Nunito"/>
                <a:sym typeface="Nunito"/>
              </a:endParaRPr>
            </a:p>
          </p:txBody>
        </p:sp>
        <p:sp>
          <p:nvSpPr>
            <p:cNvPr id="523" name="Google Shape;523;p50"/>
            <p:cNvSpPr/>
            <p:nvPr/>
          </p:nvSpPr>
          <p:spPr>
            <a:xfrm>
              <a:off x="2260379" y="2297101"/>
              <a:ext cx="494400" cy="494400"/>
            </a:xfrm>
            <a:prstGeom prst="ellipse">
              <a:avLst/>
            </a:prstGeom>
            <a:solidFill>
              <a:srgbClr val="B4A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h</a:t>
              </a:r>
              <a:r>
                <a:rPr baseline="-25000" lang="en">
                  <a:latin typeface="Nunito"/>
                  <a:ea typeface="Nunito"/>
                  <a:cs typeface="Nunito"/>
                  <a:sym typeface="Nunito"/>
                </a:rPr>
                <a:t>2</a:t>
              </a:r>
              <a:endParaRPr baseline="-25000">
                <a:latin typeface="Nunito"/>
                <a:ea typeface="Nunito"/>
                <a:cs typeface="Nunito"/>
                <a:sym typeface="Nunito"/>
              </a:endParaRPr>
            </a:p>
          </p:txBody>
        </p:sp>
        <p:cxnSp>
          <p:nvCxnSpPr>
            <p:cNvPr id="531" name="Google Shape;531;p50"/>
            <p:cNvCxnSpPr>
              <a:stCxn id="529" idx="6"/>
              <a:endCxn id="530" idx="2"/>
            </p:cNvCxnSpPr>
            <p:nvPr/>
          </p:nvCxnSpPr>
          <p:spPr>
            <a:xfrm>
              <a:off x="1329725" y="1784225"/>
              <a:ext cx="930600" cy="0"/>
            </a:xfrm>
            <a:prstGeom prst="straightConnector1">
              <a:avLst/>
            </a:prstGeom>
            <a:noFill/>
            <a:ln cap="flat" cmpd="sng" w="9525">
              <a:solidFill>
                <a:schemeClr val="dk2"/>
              </a:solidFill>
              <a:prstDash val="solid"/>
              <a:round/>
              <a:headEnd len="med" w="med" type="none"/>
              <a:tailEnd len="med" w="med" type="triangle"/>
            </a:ln>
          </p:spPr>
        </p:cxnSp>
        <p:cxnSp>
          <p:nvCxnSpPr>
            <p:cNvPr id="532" name="Google Shape;532;p50"/>
            <p:cNvCxnSpPr>
              <a:stCxn id="529" idx="5"/>
              <a:endCxn id="523" idx="1"/>
            </p:cNvCxnSpPr>
            <p:nvPr/>
          </p:nvCxnSpPr>
          <p:spPr>
            <a:xfrm>
              <a:off x="1257322" y="1959022"/>
              <a:ext cx="1075500" cy="410400"/>
            </a:xfrm>
            <a:prstGeom prst="straightConnector1">
              <a:avLst/>
            </a:prstGeom>
            <a:noFill/>
            <a:ln cap="flat" cmpd="sng" w="9525">
              <a:solidFill>
                <a:schemeClr val="dk2"/>
              </a:solidFill>
              <a:prstDash val="solid"/>
              <a:round/>
              <a:headEnd len="med" w="med" type="none"/>
              <a:tailEnd len="med" w="med" type="triangle"/>
            </a:ln>
          </p:spPr>
        </p:cxnSp>
        <p:cxnSp>
          <p:nvCxnSpPr>
            <p:cNvPr id="533" name="Google Shape;533;p50"/>
            <p:cNvCxnSpPr>
              <a:stCxn id="522" idx="7"/>
              <a:endCxn id="530" idx="3"/>
            </p:cNvCxnSpPr>
            <p:nvPr/>
          </p:nvCxnSpPr>
          <p:spPr>
            <a:xfrm flipH="1" rot="10800000">
              <a:off x="1257322" y="1959105"/>
              <a:ext cx="1075500" cy="410400"/>
            </a:xfrm>
            <a:prstGeom prst="straightConnector1">
              <a:avLst/>
            </a:prstGeom>
            <a:noFill/>
            <a:ln cap="flat" cmpd="sng" w="9525">
              <a:solidFill>
                <a:schemeClr val="dk2"/>
              </a:solidFill>
              <a:prstDash val="solid"/>
              <a:round/>
              <a:headEnd len="med" w="med" type="none"/>
              <a:tailEnd len="med" w="med" type="triangle"/>
            </a:ln>
          </p:spPr>
        </p:cxnSp>
        <p:sp>
          <p:nvSpPr>
            <p:cNvPr id="534" name="Google Shape;534;p50"/>
            <p:cNvSpPr/>
            <p:nvPr/>
          </p:nvSpPr>
          <p:spPr>
            <a:xfrm>
              <a:off x="3685429" y="1537050"/>
              <a:ext cx="494400" cy="4944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o</a:t>
              </a:r>
              <a:r>
                <a:rPr baseline="-25000" lang="en">
                  <a:latin typeface="Nunito"/>
                  <a:ea typeface="Nunito"/>
                  <a:cs typeface="Nunito"/>
                  <a:sym typeface="Nunito"/>
                </a:rPr>
                <a:t>1</a:t>
              </a:r>
              <a:endParaRPr baseline="-25000">
                <a:latin typeface="Nunito"/>
                <a:ea typeface="Nunito"/>
                <a:cs typeface="Nunito"/>
                <a:sym typeface="Nunito"/>
              </a:endParaRPr>
            </a:p>
          </p:txBody>
        </p:sp>
        <p:sp>
          <p:nvSpPr>
            <p:cNvPr id="535" name="Google Shape;535;p50"/>
            <p:cNvSpPr/>
            <p:nvPr/>
          </p:nvSpPr>
          <p:spPr>
            <a:xfrm>
              <a:off x="3685429" y="2297126"/>
              <a:ext cx="494400" cy="4944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o</a:t>
              </a:r>
              <a:r>
                <a:rPr baseline="-25000" lang="en">
                  <a:latin typeface="Nunito"/>
                  <a:ea typeface="Nunito"/>
                  <a:cs typeface="Nunito"/>
                  <a:sym typeface="Nunito"/>
                </a:rPr>
                <a:t>2</a:t>
              </a:r>
              <a:endParaRPr baseline="-25000">
                <a:latin typeface="Nunito"/>
                <a:ea typeface="Nunito"/>
                <a:cs typeface="Nunito"/>
                <a:sym typeface="Nunito"/>
              </a:endParaRPr>
            </a:p>
          </p:txBody>
        </p:sp>
        <p:cxnSp>
          <p:nvCxnSpPr>
            <p:cNvPr id="536" name="Google Shape;536;p50"/>
            <p:cNvCxnSpPr>
              <a:stCxn id="523" idx="6"/>
              <a:endCxn id="535" idx="2"/>
            </p:cNvCxnSpPr>
            <p:nvPr/>
          </p:nvCxnSpPr>
          <p:spPr>
            <a:xfrm>
              <a:off x="2754779" y="2544301"/>
              <a:ext cx="930600" cy="0"/>
            </a:xfrm>
            <a:prstGeom prst="straightConnector1">
              <a:avLst/>
            </a:prstGeom>
            <a:noFill/>
            <a:ln cap="flat" cmpd="sng" w="9525">
              <a:solidFill>
                <a:schemeClr val="dk2"/>
              </a:solidFill>
              <a:prstDash val="solid"/>
              <a:round/>
              <a:headEnd len="med" w="med" type="none"/>
              <a:tailEnd len="med" w="med" type="triangle"/>
            </a:ln>
          </p:spPr>
        </p:cxnSp>
        <p:cxnSp>
          <p:nvCxnSpPr>
            <p:cNvPr id="537" name="Google Shape;537;p50"/>
            <p:cNvCxnSpPr>
              <a:stCxn id="530" idx="5"/>
              <a:endCxn id="535" idx="1"/>
            </p:cNvCxnSpPr>
            <p:nvPr/>
          </p:nvCxnSpPr>
          <p:spPr>
            <a:xfrm>
              <a:off x="2682376" y="1959022"/>
              <a:ext cx="1075500" cy="410400"/>
            </a:xfrm>
            <a:prstGeom prst="straightConnector1">
              <a:avLst/>
            </a:prstGeom>
            <a:noFill/>
            <a:ln cap="flat" cmpd="sng" w="9525">
              <a:solidFill>
                <a:schemeClr val="dk2"/>
              </a:solidFill>
              <a:prstDash val="solid"/>
              <a:round/>
              <a:headEnd len="med" w="med" type="none"/>
              <a:tailEnd len="med" w="med" type="triangle"/>
            </a:ln>
          </p:spPr>
        </p:cxnSp>
        <p:cxnSp>
          <p:nvCxnSpPr>
            <p:cNvPr id="538" name="Google Shape;538;p50"/>
            <p:cNvCxnSpPr>
              <a:stCxn id="523" idx="7"/>
              <a:endCxn id="534" idx="3"/>
            </p:cNvCxnSpPr>
            <p:nvPr/>
          </p:nvCxnSpPr>
          <p:spPr>
            <a:xfrm flipH="1" rot="10800000">
              <a:off x="2682376" y="1959105"/>
              <a:ext cx="1075500" cy="410400"/>
            </a:xfrm>
            <a:prstGeom prst="straightConnector1">
              <a:avLst/>
            </a:prstGeom>
            <a:noFill/>
            <a:ln cap="flat" cmpd="sng" w="9525">
              <a:solidFill>
                <a:schemeClr val="dk2"/>
              </a:solidFill>
              <a:prstDash val="solid"/>
              <a:round/>
              <a:headEnd len="med" w="med" type="none"/>
              <a:tailEnd len="med" w="med" type="triangle"/>
            </a:ln>
          </p:spPr>
        </p:cxnSp>
        <p:sp>
          <p:nvSpPr>
            <p:cNvPr id="539" name="Google Shape;539;p50"/>
            <p:cNvSpPr/>
            <p:nvPr/>
          </p:nvSpPr>
          <p:spPr>
            <a:xfrm>
              <a:off x="2260379" y="958150"/>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1</a:t>
              </a:r>
              <a:endParaRPr baseline="-25000" sz="1200">
                <a:latin typeface="Nunito"/>
                <a:ea typeface="Nunito"/>
                <a:cs typeface="Nunito"/>
                <a:sym typeface="Nunito"/>
              </a:endParaRPr>
            </a:p>
          </p:txBody>
        </p:sp>
        <p:sp>
          <p:nvSpPr>
            <p:cNvPr id="525" name="Google Shape;525;p50"/>
            <p:cNvSpPr/>
            <p:nvPr/>
          </p:nvSpPr>
          <p:spPr>
            <a:xfrm>
              <a:off x="2260379" y="2876050"/>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2</a:t>
              </a:r>
              <a:endParaRPr baseline="-25000" sz="1200">
                <a:latin typeface="Nunito"/>
                <a:ea typeface="Nunito"/>
                <a:cs typeface="Nunito"/>
                <a:sym typeface="Nunito"/>
              </a:endParaRPr>
            </a:p>
          </p:txBody>
        </p:sp>
        <p:sp>
          <p:nvSpPr>
            <p:cNvPr id="540" name="Google Shape;540;p50"/>
            <p:cNvSpPr/>
            <p:nvPr/>
          </p:nvSpPr>
          <p:spPr>
            <a:xfrm>
              <a:off x="3685417" y="958150"/>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3</a:t>
              </a:r>
              <a:endParaRPr baseline="-25000" sz="1200">
                <a:latin typeface="Nunito"/>
                <a:ea typeface="Nunito"/>
                <a:cs typeface="Nunito"/>
                <a:sym typeface="Nunito"/>
              </a:endParaRPr>
            </a:p>
          </p:txBody>
        </p:sp>
        <p:sp>
          <p:nvSpPr>
            <p:cNvPr id="541" name="Google Shape;541;p50"/>
            <p:cNvSpPr/>
            <p:nvPr/>
          </p:nvSpPr>
          <p:spPr>
            <a:xfrm>
              <a:off x="3685417" y="2876013"/>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4</a:t>
              </a:r>
              <a:endParaRPr baseline="-25000" sz="1200">
                <a:latin typeface="Nunito"/>
                <a:ea typeface="Nunito"/>
                <a:cs typeface="Nunito"/>
                <a:sym typeface="Nunito"/>
              </a:endParaRPr>
            </a:p>
          </p:txBody>
        </p:sp>
        <p:cxnSp>
          <p:nvCxnSpPr>
            <p:cNvPr id="542" name="Google Shape;542;p50"/>
            <p:cNvCxnSpPr>
              <a:stCxn id="539" idx="4"/>
              <a:endCxn id="530" idx="0"/>
            </p:cNvCxnSpPr>
            <p:nvPr/>
          </p:nvCxnSpPr>
          <p:spPr>
            <a:xfrm>
              <a:off x="2507579" y="1452550"/>
              <a:ext cx="0" cy="84600"/>
            </a:xfrm>
            <a:prstGeom prst="straightConnector1">
              <a:avLst/>
            </a:prstGeom>
            <a:noFill/>
            <a:ln cap="flat" cmpd="sng" w="19050">
              <a:solidFill>
                <a:schemeClr val="dk2"/>
              </a:solidFill>
              <a:prstDash val="solid"/>
              <a:round/>
              <a:headEnd len="med" w="med" type="none"/>
              <a:tailEnd len="med" w="med" type="none"/>
            </a:ln>
          </p:spPr>
        </p:cxnSp>
        <p:cxnSp>
          <p:nvCxnSpPr>
            <p:cNvPr id="543" name="Google Shape;543;p50"/>
            <p:cNvCxnSpPr>
              <a:stCxn id="535" idx="4"/>
              <a:endCxn id="541" idx="0"/>
            </p:cNvCxnSpPr>
            <p:nvPr/>
          </p:nvCxnSpPr>
          <p:spPr>
            <a:xfrm>
              <a:off x="3932629" y="2791526"/>
              <a:ext cx="0" cy="84600"/>
            </a:xfrm>
            <a:prstGeom prst="straightConnector1">
              <a:avLst/>
            </a:prstGeom>
            <a:noFill/>
            <a:ln cap="flat" cmpd="sng" w="19050">
              <a:solidFill>
                <a:schemeClr val="dk2"/>
              </a:solidFill>
              <a:prstDash val="solid"/>
              <a:round/>
              <a:headEnd len="med" w="med" type="none"/>
              <a:tailEnd len="med" w="med" type="none"/>
            </a:ln>
          </p:spPr>
        </p:cxnSp>
        <p:cxnSp>
          <p:nvCxnSpPr>
            <p:cNvPr id="544" name="Google Shape;544;p50"/>
            <p:cNvCxnSpPr>
              <a:stCxn id="540" idx="4"/>
              <a:endCxn id="534" idx="0"/>
            </p:cNvCxnSpPr>
            <p:nvPr/>
          </p:nvCxnSpPr>
          <p:spPr>
            <a:xfrm>
              <a:off x="3932617" y="1452550"/>
              <a:ext cx="0" cy="84600"/>
            </a:xfrm>
            <a:prstGeom prst="straightConnector1">
              <a:avLst/>
            </a:prstGeom>
            <a:noFill/>
            <a:ln cap="flat" cmpd="sng" w="19050">
              <a:solidFill>
                <a:schemeClr val="dk2"/>
              </a:solidFill>
              <a:prstDash val="solid"/>
              <a:round/>
              <a:headEnd len="med" w="med" type="none"/>
              <a:tailEnd len="med" w="med" type="none"/>
            </a:ln>
          </p:spPr>
        </p:cxnSp>
        <p:cxnSp>
          <p:nvCxnSpPr>
            <p:cNvPr id="545" name="Google Shape;545;p50"/>
            <p:cNvCxnSpPr>
              <a:stCxn id="525" idx="0"/>
              <a:endCxn id="523" idx="4"/>
            </p:cNvCxnSpPr>
            <p:nvPr/>
          </p:nvCxnSpPr>
          <p:spPr>
            <a:xfrm rot="10800000">
              <a:off x="2507579" y="2791450"/>
              <a:ext cx="0" cy="84600"/>
            </a:xfrm>
            <a:prstGeom prst="straightConnector1">
              <a:avLst/>
            </a:prstGeom>
            <a:noFill/>
            <a:ln cap="flat" cmpd="sng" w="19050">
              <a:solidFill>
                <a:schemeClr val="dk2"/>
              </a:solidFill>
              <a:prstDash val="solid"/>
              <a:round/>
              <a:headEnd len="med" w="med" type="none"/>
              <a:tailEnd len="med" w="med" type="none"/>
            </a:ln>
          </p:spPr>
        </p:cxnSp>
        <p:sp>
          <p:nvSpPr>
            <p:cNvPr id="546" name="Google Shape;546;p50"/>
            <p:cNvSpPr txBox="1"/>
            <p:nvPr/>
          </p:nvSpPr>
          <p:spPr>
            <a:xfrm>
              <a:off x="1446600" y="145255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FF9900"/>
                  </a:solidFill>
                  <a:latin typeface="Nunito"/>
                  <a:ea typeface="Nunito"/>
                  <a:cs typeface="Nunito"/>
                  <a:sym typeface="Nunito"/>
                </a:rPr>
                <a:t>w</a:t>
              </a:r>
              <a:r>
                <a:rPr baseline="-25000" lang="en" sz="1200">
                  <a:solidFill>
                    <a:srgbClr val="FF9900"/>
                  </a:solidFill>
                  <a:latin typeface="Nunito"/>
                  <a:ea typeface="Nunito"/>
                  <a:cs typeface="Nunito"/>
                  <a:sym typeface="Nunito"/>
                </a:rPr>
                <a:t>1</a:t>
              </a:r>
              <a:endParaRPr baseline="-25000" sz="1200">
                <a:solidFill>
                  <a:srgbClr val="FF9900"/>
                </a:solidFill>
                <a:latin typeface="Nunito"/>
                <a:ea typeface="Nunito"/>
                <a:cs typeface="Nunito"/>
                <a:sym typeface="Nunito"/>
              </a:endParaRPr>
            </a:p>
          </p:txBody>
        </p:sp>
        <p:sp>
          <p:nvSpPr>
            <p:cNvPr id="547" name="Google Shape;547;p50"/>
            <p:cNvSpPr txBox="1"/>
            <p:nvPr/>
          </p:nvSpPr>
          <p:spPr>
            <a:xfrm>
              <a:off x="1914625" y="216430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AA84F"/>
                  </a:solidFill>
                  <a:latin typeface="Nunito"/>
                  <a:ea typeface="Nunito"/>
                  <a:cs typeface="Nunito"/>
                  <a:sym typeface="Nunito"/>
                </a:rPr>
                <a:t>w</a:t>
              </a:r>
              <a:r>
                <a:rPr baseline="-25000" lang="en" sz="1200">
                  <a:solidFill>
                    <a:srgbClr val="6AA84F"/>
                  </a:solidFill>
                  <a:latin typeface="Nunito"/>
                  <a:ea typeface="Nunito"/>
                  <a:cs typeface="Nunito"/>
                  <a:sym typeface="Nunito"/>
                </a:rPr>
                <a:t>3</a:t>
              </a:r>
              <a:endParaRPr baseline="-25000" sz="1200">
                <a:solidFill>
                  <a:srgbClr val="6AA84F"/>
                </a:solidFill>
                <a:latin typeface="Nunito"/>
                <a:ea typeface="Nunito"/>
                <a:cs typeface="Nunito"/>
                <a:sym typeface="Nunito"/>
              </a:endParaRPr>
            </a:p>
          </p:txBody>
        </p:sp>
        <p:sp>
          <p:nvSpPr>
            <p:cNvPr id="548" name="Google Shape;548;p50"/>
            <p:cNvSpPr txBox="1"/>
            <p:nvPr/>
          </p:nvSpPr>
          <p:spPr>
            <a:xfrm>
              <a:off x="1374975" y="246565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AA84F"/>
                  </a:solidFill>
                  <a:latin typeface="Nunito"/>
                  <a:ea typeface="Nunito"/>
                  <a:cs typeface="Nunito"/>
                  <a:sym typeface="Nunito"/>
                </a:rPr>
                <a:t>w</a:t>
              </a:r>
              <a:r>
                <a:rPr baseline="-25000" lang="en" sz="1200">
                  <a:solidFill>
                    <a:srgbClr val="6AA84F"/>
                  </a:solidFill>
                  <a:latin typeface="Nunito"/>
                  <a:ea typeface="Nunito"/>
                  <a:cs typeface="Nunito"/>
                  <a:sym typeface="Nunito"/>
                </a:rPr>
                <a:t>4</a:t>
              </a:r>
              <a:endParaRPr baseline="-25000" sz="1200">
                <a:solidFill>
                  <a:srgbClr val="6AA84F"/>
                </a:solidFill>
                <a:latin typeface="Nunito"/>
                <a:ea typeface="Nunito"/>
                <a:cs typeface="Nunito"/>
                <a:sym typeface="Nunito"/>
              </a:endParaRPr>
            </a:p>
          </p:txBody>
        </p:sp>
        <p:sp>
          <p:nvSpPr>
            <p:cNvPr id="549" name="Google Shape;549;p50"/>
            <p:cNvSpPr txBox="1"/>
            <p:nvPr/>
          </p:nvSpPr>
          <p:spPr>
            <a:xfrm>
              <a:off x="2838125" y="1427588"/>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3C78D8"/>
                  </a:solidFill>
                  <a:latin typeface="Nunito"/>
                  <a:ea typeface="Nunito"/>
                  <a:cs typeface="Nunito"/>
                  <a:sym typeface="Nunito"/>
                </a:rPr>
                <a:t>w</a:t>
              </a:r>
              <a:r>
                <a:rPr baseline="-25000" lang="en" sz="1200">
                  <a:solidFill>
                    <a:srgbClr val="3C78D8"/>
                  </a:solidFill>
                  <a:latin typeface="Nunito"/>
                  <a:ea typeface="Nunito"/>
                  <a:cs typeface="Nunito"/>
                  <a:sym typeface="Nunito"/>
                </a:rPr>
                <a:t>5</a:t>
              </a:r>
              <a:endParaRPr baseline="-25000" sz="1200">
                <a:solidFill>
                  <a:srgbClr val="3C78D8"/>
                </a:solidFill>
                <a:latin typeface="Nunito"/>
                <a:ea typeface="Nunito"/>
                <a:cs typeface="Nunito"/>
                <a:sym typeface="Nunito"/>
              </a:endParaRPr>
            </a:p>
          </p:txBody>
        </p:sp>
        <p:sp>
          <p:nvSpPr>
            <p:cNvPr id="550" name="Google Shape;550;p50"/>
            <p:cNvSpPr txBox="1"/>
            <p:nvPr/>
          </p:nvSpPr>
          <p:spPr>
            <a:xfrm>
              <a:off x="3343425" y="1660325"/>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3C78D8"/>
                  </a:solidFill>
                  <a:latin typeface="Nunito"/>
                  <a:ea typeface="Nunito"/>
                  <a:cs typeface="Nunito"/>
                  <a:sym typeface="Nunito"/>
                </a:rPr>
                <a:t>w</a:t>
              </a:r>
              <a:r>
                <a:rPr baseline="-25000" lang="en" sz="1200">
                  <a:solidFill>
                    <a:srgbClr val="3C78D8"/>
                  </a:solidFill>
                  <a:latin typeface="Nunito"/>
                  <a:ea typeface="Nunito"/>
                  <a:cs typeface="Nunito"/>
                  <a:sym typeface="Nunito"/>
                </a:rPr>
                <a:t>6</a:t>
              </a:r>
              <a:endParaRPr baseline="-25000" sz="1200">
                <a:solidFill>
                  <a:srgbClr val="3C78D8"/>
                </a:solidFill>
                <a:latin typeface="Nunito"/>
                <a:ea typeface="Nunito"/>
                <a:cs typeface="Nunito"/>
                <a:sym typeface="Nunito"/>
              </a:endParaRPr>
            </a:p>
          </p:txBody>
        </p:sp>
        <p:sp>
          <p:nvSpPr>
            <p:cNvPr id="551" name="Google Shape;551;p50"/>
            <p:cNvSpPr txBox="1"/>
            <p:nvPr/>
          </p:nvSpPr>
          <p:spPr>
            <a:xfrm>
              <a:off x="3343425" y="2151813"/>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74EA7"/>
                  </a:solidFill>
                  <a:latin typeface="Nunito"/>
                  <a:ea typeface="Nunito"/>
                  <a:cs typeface="Nunito"/>
                  <a:sym typeface="Nunito"/>
                </a:rPr>
                <a:t>w</a:t>
              </a:r>
              <a:r>
                <a:rPr baseline="-25000" lang="en" sz="1200">
                  <a:solidFill>
                    <a:srgbClr val="674EA7"/>
                  </a:solidFill>
                  <a:latin typeface="Nunito"/>
                  <a:ea typeface="Nunito"/>
                  <a:cs typeface="Nunito"/>
                  <a:sym typeface="Nunito"/>
                </a:rPr>
                <a:t>7</a:t>
              </a:r>
              <a:endParaRPr baseline="-25000" sz="1200">
                <a:solidFill>
                  <a:srgbClr val="674EA7"/>
                </a:solidFill>
                <a:latin typeface="Nunito"/>
                <a:ea typeface="Nunito"/>
                <a:cs typeface="Nunito"/>
                <a:sym typeface="Nunito"/>
              </a:endParaRPr>
            </a:p>
          </p:txBody>
        </p:sp>
        <p:sp>
          <p:nvSpPr>
            <p:cNvPr id="552" name="Google Shape;552;p50"/>
            <p:cNvSpPr txBox="1"/>
            <p:nvPr/>
          </p:nvSpPr>
          <p:spPr>
            <a:xfrm>
              <a:off x="2925500" y="2468113"/>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74EA7"/>
                  </a:solidFill>
                  <a:latin typeface="Nunito"/>
                  <a:ea typeface="Nunito"/>
                  <a:cs typeface="Nunito"/>
                  <a:sym typeface="Nunito"/>
                </a:rPr>
                <a:t>w</a:t>
              </a:r>
              <a:r>
                <a:rPr baseline="-25000" lang="en" sz="1200">
                  <a:solidFill>
                    <a:srgbClr val="674EA7"/>
                  </a:solidFill>
                  <a:latin typeface="Nunito"/>
                  <a:ea typeface="Nunito"/>
                  <a:cs typeface="Nunito"/>
                  <a:sym typeface="Nunito"/>
                </a:rPr>
                <a:t>8</a:t>
              </a:r>
              <a:endParaRPr baseline="-25000" sz="1200">
                <a:solidFill>
                  <a:srgbClr val="674EA7"/>
                </a:solidFill>
                <a:latin typeface="Nunito"/>
                <a:ea typeface="Nunito"/>
                <a:cs typeface="Nunito"/>
                <a:sym typeface="Nunito"/>
              </a:endParaRPr>
            </a:p>
          </p:txBody>
        </p:sp>
      </p:grpSp>
      <p:graphicFrame>
        <p:nvGraphicFramePr>
          <p:cNvPr id="553" name="Google Shape;553;p50"/>
          <p:cNvGraphicFramePr/>
          <p:nvPr/>
        </p:nvGraphicFramePr>
        <p:xfrm>
          <a:off x="4572000" y="2000107"/>
          <a:ext cx="3000000" cy="3000000"/>
        </p:xfrm>
        <a:graphic>
          <a:graphicData uri="http://schemas.openxmlformats.org/drawingml/2006/table">
            <a:tbl>
              <a:tblPr>
                <a:noFill/>
                <a:tableStyleId>{63B52401-414C-49C4-8F41-C2E0C291B331}</a:tableStyleId>
              </a:tblPr>
              <a:tblGrid>
                <a:gridCol w="502300"/>
                <a:gridCol w="527425"/>
              </a:tblGrid>
              <a:tr h="298250">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0.30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2</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0.35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3</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0.40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4</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0.45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5</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0.50</a:t>
                      </a:r>
                      <a:endParaRPr sz="1200">
                        <a:latin typeface="Nunito"/>
                        <a:ea typeface="Nunito"/>
                        <a:cs typeface="Nunito"/>
                        <a:sym typeface="Nunito"/>
                      </a:endParaRPr>
                    </a:p>
                  </a:txBody>
                  <a:tcPr marT="91425" marB="91425" marR="91425" marL="91425">
                    <a:lnL cap="flat" cmpd="sng" w="9525">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6</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0.55</a:t>
                      </a:r>
                      <a:endParaRPr sz="1200">
                        <a:latin typeface="Nunito"/>
                        <a:ea typeface="Nunito"/>
                        <a:cs typeface="Nunito"/>
                        <a:sym typeface="Nunito"/>
                      </a:endParaRPr>
                    </a:p>
                  </a:txBody>
                  <a:tcPr marT="91425" marB="91425" marR="91425" marL="91425">
                    <a:lnL cap="flat" cmpd="sng" w="9525">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7</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0.60</a:t>
                      </a:r>
                      <a:endParaRPr sz="1200">
                        <a:latin typeface="Nunito"/>
                        <a:ea typeface="Nunito"/>
                        <a:cs typeface="Nunito"/>
                        <a:sym typeface="Nunito"/>
                      </a:endParaRPr>
                    </a:p>
                  </a:txBody>
                  <a:tcPr marT="91425" marB="91425" marR="91425" marL="91425">
                    <a:lnL cap="flat" cmpd="sng" w="9525">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8</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0.65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graphicFrame>
        <p:nvGraphicFramePr>
          <p:cNvPr id="554" name="Google Shape;554;p50"/>
          <p:cNvGraphicFramePr/>
          <p:nvPr/>
        </p:nvGraphicFramePr>
        <p:xfrm>
          <a:off x="5658750" y="2874882"/>
          <a:ext cx="3000000" cy="3000000"/>
        </p:xfrm>
        <a:graphic>
          <a:graphicData uri="http://schemas.openxmlformats.org/drawingml/2006/table">
            <a:tbl>
              <a:tblPr>
                <a:noFill/>
                <a:tableStyleId>{63B52401-414C-49C4-8F41-C2E0C291B331}</a:tableStyleId>
              </a:tblPr>
              <a:tblGrid>
                <a:gridCol w="514875"/>
                <a:gridCol w="514875"/>
              </a:tblGrid>
              <a:tr h="298250">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0.70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25">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2</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0.75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3</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0.80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4</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0.85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graphicFrame>
        <p:nvGraphicFramePr>
          <p:cNvPr id="555" name="Google Shape;555;p50"/>
          <p:cNvGraphicFramePr/>
          <p:nvPr/>
        </p:nvGraphicFramePr>
        <p:xfrm>
          <a:off x="1379350" y="4192558"/>
          <a:ext cx="3000000" cy="3000000"/>
        </p:xfrm>
        <a:graphic>
          <a:graphicData uri="http://schemas.openxmlformats.org/drawingml/2006/table">
            <a:tbl>
              <a:tblPr>
                <a:noFill/>
                <a:tableStyleId>{63B52401-414C-49C4-8F41-C2E0C291B331}</a:tableStyleId>
              </a:tblPr>
              <a:tblGrid>
                <a:gridCol w="514875"/>
                <a:gridCol w="514875"/>
              </a:tblGrid>
              <a:tr h="365750">
                <a:tc>
                  <a:txBody>
                    <a:bodyPr/>
                    <a:lstStyle/>
                    <a:p>
                      <a:pPr indent="0" lvl="0" marL="0" rtl="0" algn="l">
                        <a:spcBef>
                          <a:spcPts val="0"/>
                        </a:spcBef>
                        <a:spcAft>
                          <a:spcPts val="0"/>
                        </a:spcAft>
                        <a:buNone/>
                      </a:pPr>
                      <a:r>
                        <a:rPr lang="en" sz="1200">
                          <a:latin typeface="Nunito"/>
                          <a:ea typeface="Nunito"/>
                          <a:cs typeface="Nunito"/>
                          <a:sym typeface="Nunito"/>
                        </a:rPr>
                        <a:t>∝</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0.25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556" name="Google Shape;556;p50"/>
          <p:cNvGraphicFramePr/>
          <p:nvPr/>
        </p:nvGraphicFramePr>
        <p:xfrm>
          <a:off x="2499225" y="4192558"/>
          <a:ext cx="3000000" cy="3000000"/>
        </p:xfrm>
        <a:graphic>
          <a:graphicData uri="http://schemas.openxmlformats.org/drawingml/2006/table">
            <a:tbl>
              <a:tblPr>
                <a:noFill/>
                <a:tableStyleId>{63B52401-414C-49C4-8F41-C2E0C291B331}</a:tableStyleId>
              </a:tblPr>
              <a:tblGrid>
                <a:gridCol w="424075"/>
                <a:gridCol w="530625"/>
                <a:gridCol w="418125"/>
                <a:gridCol w="609825"/>
              </a:tblGrid>
              <a:tr h="365750">
                <a:tc>
                  <a:txBody>
                    <a:bodyPr/>
                    <a:lstStyle/>
                    <a:p>
                      <a:pPr indent="0" lvl="0" marL="0" rtl="0" algn="l">
                        <a:spcBef>
                          <a:spcPts val="0"/>
                        </a:spcBef>
                        <a:spcAft>
                          <a:spcPts val="0"/>
                        </a:spcAft>
                        <a:buNone/>
                      </a:pPr>
                      <a:r>
                        <a:rPr lang="en" sz="1200">
                          <a:latin typeface="Nunito"/>
                          <a:ea typeface="Nunito"/>
                          <a:cs typeface="Nunito"/>
                          <a:sym typeface="Nunito"/>
                        </a:rPr>
                        <a:t>x</a:t>
                      </a:r>
                      <a:r>
                        <a:rPr baseline="-25000" lang="en" sz="1200">
                          <a:latin typeface="Nunito"/>
                          <a:ea typeface="Nunito"/>
                          <a:cs typeface="Nunito"/>
                          <a:sym typeface="Nunito"/>
                        </a:rPr>
                        <a:t>1,1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0.10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y</a:t>
                      </a:r>
                      <a:r>
                        <a:rPr baseline="-25000" lang="en" sz="1200">
                          <a:latin typeface="Nunito"/>
                          <a:ea typeface="Nunito"/>
                          <a:cs typeface="Nunito"/>
                          <a:sym typeface="Nunito"/>
                        </a:rPr>
                        <a:t>1,1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0.20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50">
                <a:tc>
                  <a:txBody>
                    <a:bodyPr/>
                    <a:lstStyle/>
                    <a:p>
                      <a:pPr indent="0" lvl="0" marL="0" rtl="0" algn="l">
                        <a:spcBef>
                          <a:spcPts val="0"/>
                        </a:spcBef>
                        <a:spcAft>
                          <a:spcPts val="0"/>
                        </a:spcAft>
                        <a:buNone/>
                      </a:pPr>
                      <a:r>
                        <a:rPr lang="en" sz="1200">
                          <a:solidFill>
                            <a:schemeClr val="dk1"/>
                          </a:solidFill>
                          <a:latin typeface="Nunito"/>
                          <a:ea typeface="Nunito"/>
                          <a:cs typeface="Nunito"/>
                          <a:sym typeface="Nunito"/>
                        </a:rPr>
                        <a:t>x</a:t>
                      </a:r>
                      <a:r>
                        <a:rPr baseline="-25000" lang="en" sz="1200">
                          <a:solidFill>
                            <a:schemeClr val="dk1"/>
                          </a:solidFill>
                          <a:latin typeface="Nunito"/>
                          <a:ea typeface="Nunito"/>
                          <a:cs typeface="Nunito"/>
                          <a:sym typeface="Nunito"/>
                        </a:rPr>
                        <a:t>1,2</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0.90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y</a:t>
                      </a:r>
                      <a:r>
                        <a:rPr baseline="-25000" lang="en" sz="1200">
                          <a:latin typeface="Nunito"/>
                          <a:ea typeface="Nunito"/>
                          <a:cs typeface="Nunito"/>
                          <a:sym typeface="Nunito"/>
                        </a:rPr>
                        <a:t>1,2</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0.95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graphicFrame>
        <p:nvGraphicFramePr>
          <p:cNvPr id="557" name="Google Shape;557;p50"/>
          <p:cNvGraphicFramePr/>
          <p:nvPr/>
        </p:nvGraphicFramePr>
        <p:xfrm>
          <a:off x="6745525" y="3791075"/>
          <a:ext cx="3000000" cy="3000000"/>
        </p:xfrm>
        <a:graphic>
          <a:graphicData uri="http://schemas.openxmlformats.org/drawingml/2006/table">
            <a:tbl>
              <a:tblPr>
                <a:noFill/>
                <a:tableStyleId>{63B52401-414C-49C4-8F41-C2E0C291B331}</a:tableStyleId>
              </a:tblPr>
              <a:tblGrid>
                <a:gridCol w="891225"/>
                <a:gridCol w="1091400"/>
              </a:tblGrid>
              <a:tr h="530550">
                <a:tc>
                  <a:txBody>
                    <a:bodyPr/>
                    <a:lstStyle/>
                    <a:p>
                      <a:pPr indent="0" lvl="0" marL="0" rtl="0" algn="ctr">
                        <a:spcBef>
                          <a:spcPts val="0"/>
                        </a:spcBef>
                        <a:spcAft>
                          <a:spcPts val="0"/>
                        </a:spcAft>
                        <a:buNone/>
                      </a:pPr>
                      <a:r>
                        <a:rPr lang="en" sz="1200">
                          <a:latin typeface="Nunito"/>
                          <a:ea typeface="Nunito"/>
                          <a:cs typeface="Nunito"/>
                          <a:sym typeface="Nunito"/>
                        </a:rPr>
                        <a:t>Activation Function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558" name="Google Shape;558;p50"/>
          <p:cNvPicPr preferRelativeResize="0"/>
          <p:nvPr/>
        </p:nvPicPr>
        <p:blipFill>
          <a:blip r:embed="rId4">
            <a:alphaModFix/>
          </a:blip>
          <a:stretch>
            <a:fillRect/>
          </a:stretch>
        </p:blipFill>
        <p:spPr>
          <a:xfrm>
            <a:off x="7700200" y="3899884"/>
            <a:ext cx="930600" cy="318241"/>
          </a:xfrm>
          <a:prstGeom prst="rect">
            <a:avLst/>
          </a:prstGeom>
          <a:noFill/>
          <a:ln>
            <a:noFill/>
          </a:ln>
        </p:spPr>
      </p:pic>
      <p:graphicFrame>
        <p:nvGraphicFramePr>
          <p:cNvPr id="559" name="Google Shape;559;p50"/>
          <p:cNvGraphicFramePr/>
          <p:nvPr/>
        </p:nvGraphicFramePr>
        <p:xfrm>
          <a:off x="1379350" y="4587758"/>
          <a:ext cx="3000000" cy="3000000"/>
        </p:xfrm>
        <a:graphic>
          <a:graphicData uri="http://schemas.openxmlformats.org/drawingml/2006/table">
            <a:tbl>
              <a:tblPr>
                <a:noFill/>
                <a:tableStyleId>{63B52401-414C-49C4-8F41-C2E0C291B331}</a:tableStyleId>
              </a:tblPr>
              <a:tblGrid>
                <a:gridCol w="514875"/>
                <a:gridCol w="514875"/>
              </a:tblGrid>
              <a:tr h="365750">
                <a:tc>
                  <a:txBody>
                    <a:bodyPr/>
                    <a:lstStyle/>
                    <a:p>
                      <a:pPr indent="0" lvl="0" marL="0" rtl="0" algn="l">
                        <a:spcBef>
                          <a:spcPts val="0"/>
                        </a:spcBef>
                        <a:spcAft>
                          <a:spcPts val="0"/>
                        </a:spcAft>
                        <a:buNone/>
                      </a:pPr>
                      <a:r>
                        <a:rPr lang="en" sz="1200">
                          <a:latin typeface="Nunito"/>
                          <a:ea typeface="Nunito"/>
                          <a:cs typeface="Nunito"/>
                          <a:sym typeface="Nunito"/>
                        </a:rPr>
                        <a:t>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2</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560" name="Google Shape;560;p50"/>
          <p:cNvGraphicFramePr/>
          <p:nvPr/>
        </p:nvGraphicFramePr>
        <p:xfrm>
          <a:off x="5658750" y="4412075"/>
          <a:ext cx="3000000" cy="3000000"/>
        </p:xfrm>
        <a:graphic>
          <a:graphicData uri="http://schemas.openxmlformats.org/drawingml/2006/table">
            <a:tbl>
              <a:tblPr>
                <a:noFill/>
                <a:tableStyleId>{63B52401-414C-49C4-8F41-C2E0C291B331}</a:tableStyleId>
              </a:tblPr>
              <a:tblGrid>
                <a:gridCol w="777850"/>
                <a:gridCol w="2291550"/>
              </a:tblGrid>
              <a:tr h="530550">
                <a:tc>
                  <a:txBody>
                    <a:bodyPr/>
                    <a:lstStyle/>
                    <a:p>
                      <a:pPr indent="0" lvl="0" marL="0" rtl="0" algn="ctr">
                        <a:spcBef>
                          <a:spcPts val="0"/>
                        </a:spcBef>
                        <a:spcAft>
                          <a:spcPts val="0"/>
                        </a:spcAft>
                        <a:buNone/>
                      </a:pPr>
                      <a:r>
                        <a:rPr lang="en" sz="1200">
                          <a:latin typeface="Nunito"/>
                          <a:ea typeface="Nunito"/>
                          <a:cs typeface="Nunito"/>
                          <a:sym typeface="Nunito"/>
                        </a:rPr>
                        <a:t>Cost</a:t>
                      </a:r>
                      <a:endParaRPr sz="1200">
                        <a:latin typeface="Nunito"/>
                        <a:ea typeface="Nunito"/>
                        <a:cs typeface="Nunito"/>
                        <a:sym typeface="Nunito"/>
                      </a:endParaRPr>
                    </a:p>
                    <a:p>
                      <a:pPr indent="0" lvl="0" marL="0" rtl="0" algn="ctr">
                        <a:spcBef>
                          <a:spcPts val="0"/>
                        </a:spcBef>
                        <a:spcAft>
                          <a:spcPts val="0"/>
                        </a:spcAft>
                        <a:buNone/>
                      </a:pPr>
                      <a:r>
                        <a:rPr lang="en" sz="1200">
                          <a:latin typeface="Nunito"/>
                          <a:ea typeface="Nunito"/>
                          <a:cs typeface="Nunito"/>
                          <a:sym typeface="Nunito"/>
                        </a:rPr>
                        <a:t>Function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561" name="Google Shape;561;p50"/>
          <p:cNvGraphicFramePr/>
          <p:nvPr/>
        </p:nvGraphicFramePr>
        <p:xfrm>
          <a:off x="6745525" y="2606782"/>
          <a:ext cx="3000000" cy="3000000"/>
        </p:xfrm>
        <a:graphic>
          <a:graphicData uri="http://schemas.openxmlformats.org/drawingml/2006/table">
            <a:tbl>
              <a:tblPr>
                <a:noFill/>
                <a:tableStyleId>{63B52401-414C-49C4-8F41-C2E0C291B331}</a:tableStyleId>
              </a:tblPr>
              <a:tblGrid>
                <a:gridCol w="412950"/>
                <a:gridCol w="1781700"/>
              </a:tblGrid>
              <a:tr h="298250">
                <a:tc>
                  <a:txBody>
                    <a:bodyPr/>
                    <a:lstStyle/>
                    <a:p>
                      <a:pPr indent="0" lvl="0" marL="0" rtl="0" algn="l">
                        <a:spcBef>
                          <a:spcPts val="0"/>
                        </a:spcBef>
                        <a:spcAft>
                          <a:spcPts val="0"/>
                        </a:spcAft>
                        <a:buNone/>
                      </a:pPr>
                      <a:r>
                        <a:rPr lang="en" sz="1200">
                          <a:latin typeface="Nunito"/>
                          <a:ea typeface="Nunito"/>
                          <a:cs typeface="Nunito"/>
                          <a:sym typeface="Nunito"/>
                        </a:rPr>
                        <a:t>n</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100">
                          <a:latin typeface="Nunito"/>
                          <a:ea typeface="Nunito"/>
                          <a:cs typeface="Nunito"/>
                          <a:sym typeface="Nunito"/>
                        </a:rPr>
                        <a:t>output of a neuron</a:t>
                      </a:r>
                      <a:endParaRPr sz="11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25">
                <a:tc>
                  <a:txBody>
                    <a:bodyPr/>
                    <a:lstStyle/>
                    <a:p>
                      <a:pPr indent="0" lvl="0" marL="0" rtl="0" algn="l">
                        <a:spcBef>
                          <a:spcPts val="0"/>
                        </a:spcBef>
                        <a:spcAft>
                          <a:spcPts val="0"/>
                        </a:spcAft>
                        <a:buNone/>
                      </a:pPr>
                      <a:r>
                        <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100">
                          <a:latin typeface="Nunito"/>
                          <a:ea typeface="Nunito"/>
                          <a:cs typeface="Nunito"/>
                          <a:sym typeface="Nunito"/>
                        </a:rPr>
                        <a:t>Relevant weights to n</a:t>
                      </a:r>
                      <a:endParaRPr sz="11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Nunito"/>
                          <a:ea typeface="Nunito"/>
                          <a:cs typeface="Nunito"/>
                          <a:sym typeface="Nunito"/>
                        </a:rPr>
                        <a:t>Relevant inputs to n (h)</a:t>
                      </a:r>
                      <a:endParaRPr sz="11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pic>
        <p:nvPicPr>
          <p:cNvPr id="562" name="Google Shape;562;p50"/>
          <p:cNvPicPr preferRelativeResize="0"/>
          <p:nvPr/>
        </p:nvPicPr>
        <p:blipFill>
          <a:blip r:embed="rId5">
            <a:alphaModFix/>
          </a:blip>
          <a:stretch>
            <a:fillRect/>
          </a:stretch>
        </p:blipFill>
        <p:spPr>
          <a:xfrm>
            <a:off x="6803225" y="3027585"/>
            <a:ext cx="304869" cy="280800"/>
          </a:xfrm>
          <a:prstGeom prst="rect">
            <a:avLst/>
          </a:prstGeom>
          <a:noFill/>
          <a:ln>
            <a:noFill/>
          </a:ln>
        </p:spPr>
      </p:pic>
      <p:pic>
        <p:nvPicPr>
          <p:cNvPr id="563" name="Google Shape;563;p50"/>
          <p:cNvPicPr preferRelativeResize="0"/>
          <p:nvPr/>
        </p:nvPicPr>
        <p:blipFill>
          <a:blip r:embed="rId6">
            <a:alphaModFix/>
          </a:blip>
          <a:stretch>
            <a:fillRect/>
          </a:stretch>
        </p:blipFill>
        <p:spPr>
          <a:xfrm>
            <a:off x="6846123" y="3383025"/>
            <a:ext cx="184526" cy="280800"/>
          </a:xfrm>
          <a:prstGeom prst="rect">
            <a:avLst/>
          </a:prstGeom>
          <a:noFill/>
          <a:ln>
            <a:noFill/>
          </a:ln>
        </p:spPr>
      </p:pic>
      <p:pic>
        <p:nvPicPr>
          <p:cNvPr id="564" name="Google Shape;564;p50"/>
          <p:cNvPicPr preferRelativeResize="0"/>
          <p:nvPr/>
        </p:nvPicPr>
        <p:blipFill>
          <a:blip r:embed="rId7">
            <a:alphaModFix/>
          </a:blip>
          <a:stretch>
            <a:fillRect/>
          </a:stretch>
        </p:blipFill>
        <p:spPr>
          <a:xfrm>
            <a:off x="6512800" y="4442550"/>
            <a:ext cx="1927750" cy="453600"/>
          </a:xfrm>
          <a:prstGeom prst="rect">
            <a:avLst/>
          </a:prstGeom>
          <a:noFill/>
          <a:ln>
            <a:noFill/>
          </a:ln>
        </p:spPr>
      </p:pic>
      <p:pic>
        <p:nvPicPr>
          <p:cNvPr id="565" name="Google Shape;565;p50"/>
          <p:cNvPicPr preferRelativeResize="0"/>
          <p:nvPr/>
        </p:nvPicPr>
        <p:blipFill>
          <a:blip r:embed="rId8">
            <a:alphaModFix/>
          </a:blip>
          <a:stretch>
            <a:fillRect/>
          </a:stretch>
        </p:blipFill>
        <p:spPr>
          <a:xfrm>
            <a:off x="6512800" y="2069853"/>
            <a:ext cx="2369800" cy="402625"/>
          </a:xfrm>
          <a:prstGeom prst="rect">
            <a:avLst/>
          </a:prstGeom>
          <a:noFill/>
          <a:ln>
            <a:noFill/>
          </a:ln>
        </p:spPr>
      </p:pic>
      <p:graphicFrame>
        <p:nvGraphicFramePr>
          <p:cNvPr id="566" name="Google Shape;566;p50"/>
          <p:cNvGraphicFramePr/>
          <p:nvPr/>
        </p:nvGraphicFramePr>
        <p:xfrm>
          <a:off x="5665288" y="2000100"/>
          <a:ext cx="3000000" cy="3000000"/>
        </p:xfrm>
        <a:graphic>
          <a:graphicData uri="http://schemas.openxmlformats.org/drawingml/2006/table">
            <a:tbl>
              <a:tblPr>
                <a:noFill/>
                <a:tableStyleId>{63B52401-414C-49C4-8F41-C2E0C291B331}</a:tableStyleId>
              </a:tblPr>
              <a:tblGrid>
                <a:gridCol w="771300"/>
                <a:gridCol w="2503575"/>
              </a:tblGrid>
              <a:tr h="478825">
                <a:tc>
                  <a:txBody>
                    <a:bodyPr/>
                    <a:lstStyle/>
                    <a:p>
                      <a:pPr indent="0" lvl="0" marL="0" rtl="0" algn="ctr">
                        <a:spcBef>
                          <a:spcPts val="0"/>
                        </a:spcBef>
                        <a:spcAft>
                          <a:spcPts val="0"/>
                        </a:spcAft>
                        <a:buNone/>
                      </a:pPr>
                      <a:r>
                        <a:rPr lang="en" sz="1200">
                          <a:latin typeface="Nunito"/>
                          <a:ea typeface="Nunito"/>
                          <a:cs typeface="Nunito"/>
                          <a:sym typeface="Nunito"/>
                        </a:rPr>
                        <a:t>Node Function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70" name="Shape 570"/>
        <p:cNvGrpSpPr/>
        <p:nvPr/>
      </p:nvGrpSpPr>
      <p:grpSpPr>
        <a:xfrm>
          <a:off x="0" y="0"/>
          <a:ext cx="0" cy="0"/>
          <a:chOff x="0" y="0"/>
          <a:chExt cx="0" cy="0"/>
        </a:xfrm>
      </p:grpSpPr>
      <p:sp>
        <p:nvSpPr>
          <p:cNvPr id="571" name="Google Shape;571;p5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5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573" name="Google Shape;573;p5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51"/>
          <p:cNvSpPr txBox="1"/>
          <p:nvPr>
            <p:ph idx="1" type="body"/>
          </p:nvPr>
        </p:nvSpPr>
        <p:spPr>
          <a:xfrm>
            <a:off x="311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Compute the weight and bias gradients individually.</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Use partial derivatives and the chain rule liberally. </a:t>
            </a:r>
            <a:endParaRPr>
              <a:latin typeface="Nunito"/>
              <a:ea typeface="Nunito"/>
              <a:cs typeface="Nunito"/>
              <a:sym typeface="Nunito"/>
            </a:endParaRPr>
          </a:p>
        </p:txBody>
      </p:sp>
      <p:pic>
        <p:nvPicPr>
          <p:cNvPr id="575" name="Google Shape;575;p51"/>
          <p:cNvPicPr preferRelativeResize="0"/>
          <p:nvPr/>
        </p:nvPicPr>
        <p:blipFill>
          <a:blip r:embed="rId3">
            <a:alphaModFix/>
          </a:blip>
          <a:stretch>
            <a:fillRect/>
          </a:stretch>
        </p:blipFill>
        <p:spPr>
          <a:xfrm>
            <a:off x="835325" y="1275338"/>
            <a:ext cx="2832249" cy="725063"/>
          </a:xfrm>
          <a:prstGeom prst="rect">
            <a:avLst/>
          </a:prstGeom>
          <a:noFill/>
          <a:ln>
            <a:noFill/>
          </a:ln>
        </p:spPr>
      </p:pic>
      <p:cxnSp>
        <p:nvCxnSpPr>
          <p:cNvPr id="576" name="Google Shape;576;p51"/>
          <p:cNvCxnSpPr>
            <a:stCxn id="577" idx="0"/>
            <a:endCxn id="577"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578" name="Google Shape;578;p51"/>
          <p:cNvPicPr preferRelativeResize="0"/>
          <p:nvPr/>
        </p:nvPicPr>
        <p:blipFill>
          <a:blip r:embed="rId4">
            <a:alphaModFix/>
          </a:blip>
          <a:stretch>
            <a:fillRect/>
          </a:stretch>
        </p:blipFill>
        <p:spPr>
          <a:xfrm>
            <a:off x="5078712" y="1248350"/>
            <a:ext cx="774788" cy="417200"/>
          </a:xfrm>
          <a:prstGeom prst="rect">
            <a:avLst/>
          </a:prstGeom>
          <a:noFill/>
          <a:ln>
            <a:noFill/>
          </a:ln>
        </p:spPr>
      </p:pic>
      <p:pic>
        <p:nvPicPr>
          <p:cNvPr id="579" name="Google Shape;579;p51"/>
          <p:cNvPicPr preferRelativeResize="0"/>
          <p:nvPr/>
        </p:nvPicPr>
        <p:blipFill>
          <a:blip r:embed="rId5">
            <a:alphaModFix/>
          </a:blip>
          <a:stretch>
            <a:fillRect/>
          </a:stretch>
        </p:blipFill>
        <p:spPr>
          <a:xfrm>
            <a:off x="7388075" y="1248350"/>
            <a:ext cx="774797" cy="417200"/>
          </a:xfrm>
          <a:prstGeom prst="rect">
            <a:avLst/>
          </a:prstGeom>
          <a:noFill/>
          <a:ln>
            <a:noFill/>
          </a:ln>
        </p:spPr>
      </p:pic>
      <p:sp>
        <p:nvSpPr>
          <p:cNvPr id="580" name="Google Shape;580;p51"/>
          <p:cNvSpPr txBox="1"/>
          <p:nvPr/>
        </p:nvSpPr>
        <p:spPr>
          <a:xfrm>
            <a:off x="3867913" y="1215300"/>
            <a:ext cx="1408200" cy="4833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sz="1800">
                <a:latin typeface="Nunito"/>
                <a:ea typeface="Nunito"/>
                <a:cs typeface="Nunito"/>
                <a:sym typeface="Nunito"/>
              </a:rPr>
              <a:t>Need:</a:t>
            </a:r>
            <a:endParaRPr sz="1800">
              <a:latin typeface="Nunito"/>
              <a:ea typeface="Nunito"/>
              <a:cs typeface="Nunito"/>
              <a:sym typeface="Nunito"/>
            </a:endParaRPr>
          </a:p>
        </p:txBody>
      </p:sp>
      <p:sp>
        <p:nvSpPr>
          <p:cNvPr id="581" name="Google Shape;581;p51"/>
          <p:cNvSpPr txBox="1"/>
          <p:nvPr/>
        </p:nvSpPr>
        <p:spPr>
          <a:xfrm>
            <a:off x="6146700" y="1215300"/>
            <a:ext cx="1408200" cy="4833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sz="1800">
                <a:latin typeface="Nunito"/>
                <a:ea typeface="Nunito"/>
                <a:cs typeface="Nunito"/>
                <a:sym typeface="Nunito"/>
              </a:rPr>
              <a:t>Need:</a:t>
            </a:r>
            <a:endParaRPr sz="1800">
              <a:latin typeface="Nunito"/>
              <a:ea typeface="Nunito"/>
              <a:cs typeface="Nunito"/>
              <a:sym typeface="Nunito"/>
            </a:endParaRPr>
          </a:p>
        </p:txBody>
      </p:sp>
      <p:pic>
        <p:nvPicPr>
          <p:cNvPr id="582" name="Google Shape;582;p51"/>
          <p:cNvPicPr preferRelativeResize="0"/>
          <p:nvPr/>
        </p:nvPicPr>
        <p:blipFill>
          <a:blip r:embed="rId6">
            <a:alphaModFix/>
          </a:blip>
          <a:stretch>
            <a:fillRect/>
          </a:stretch>
        </p:blipFill>
        <p:spPr>
          <a:xfrm>
            <a:off x="835325" y="2876550"/>
            <a:ext cx="2689330" cy="632800"/>
          </a:xfrm>
          <a:prstGeom prst="rect">
            <a:avLst/>
          </a:prstGeom>
          <a:noFill/>
          <a:ln>
            <a:noFill/>
          </a:ln>
        </p:spPr>
      </p:pic>
      <p:pic>
        <p:nvPicPr>
          <p:cNvPr id="583" name="Google Shape;583;p51"/>
          <p:cNvPicPr preferRelativeResize="0"/>
          <p:nvPr/>
        </p:nvPicPr>
        <p:blipFill>
          <a:blip r:embed="rId7">
            <a:alphaModFix/>
          </a:blip>
          <a:stretch>
            <a:fillRect/>
          </a:stretch>
        </p:blipFill>
        <p:spPr>
          <a:xfrm>
            <a:off x="835325" y="4183275"/>
            <a:ext cx="3172374" cy="483300"/>
          </a:xfrm>
          <a:prstGeom prst="rect">
            <a:avLst/>
          </a:prstGeom>
          <a:noFill/>
          <a:ln>
            <a:noFill/>
          </a:ln>
        </p:spPr>
      </p:pic>
      <p:pic>
        <p:nvPicPr>
          <p:cNvPr id="584" name="Google Shape;584;p51"/>
          <p:cNvPicPr preferRelativeResize="0"/>
          <p:nvPr/>
        </p:nvPicPr>
        <p:blipFill>
          <a:blip r:embed="rId8">
            <a:alphaModFix/>
          </a:blip>
          <a:stretch>
            <a:fillRect/>
          </a:stretch>
        </p:blipFill>
        <p:spPr>
          <a:xfrm>
            <a:off x="835325" y="3614475"/>
            <a:ext cx="3228199" cy="483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7" name="Shape 77"/>
        <p:cNvGrpSpPr/>
        <p:nvPr/>
      </p:nvGrpSpPr>
      <p:grpSpPr>
        <a:xfrm>
          <a:off x="0" y="0"/>
          <a:ext cx="0" cy="0"/>
          <a:chOff x="0" y="0"/>
          <a:chExt cx="0" cy="0"/>
        </a:xfrm>
      </p:grpSpPr>
      <p:sp>
        <p:nvSpPr>
          <p:cNvPr id="78" name="Google Shape;78;p1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Intro to Neural Networks</a:t>
            </a:r>
            <a:endParaRPr>
              <a:solidFill>
                <a:srgbClr val="FFFFFF"/>
              </a:solidFill>
              <a:latin typeface="Nunito ExtraBold"/>
              <a:ea typeface="Nunito ExtraBold"/>
              <a:cs typeface="Nunito ExtraBold"/>
              <a:sym typeface="Nunito ExtraBold"/>
            </a:endParaRPr>
          </a:p>
        </p:txBody>
      </p:sp>
      <p:sp>
        <p:nvSpPr>
          <p:cNvPr id="80" name="Google Shape;80;p16"/>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Neural Network Architecture:</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a:t>
            </a:r>
            <a:r>
              <a:rPr b="1" lang="en">
                <a:latin typeface="Nunito"/>
                <a:ea typeface="Nunito"/>
                <a:cs typeface="Nunito"/>
                <a:sym typeface="Nunito"/>
              </a:rPr>
              <a:t>graph </a:t>
            </a:r>
            <a:r>
              <a:rPr lang="en">
                <a:latin typeface="Nunito"/>
                <a:ea typeface="Nunito"/>
                <a:cs typeface="Nunito"/>
                <a:sym typeface="Nunito"/>
              </a:rPr>
              <a:t>of </a:t>
            </a:r>
            <a:r>
              <a:rPr b="1" lang="en">
                <a:latin typeface="Nunito"/>
                <a:ea typeface="Nunito"/>
                <a:cs typeface="Nunito"/>
                <a:sym typeface="Nunito"/>
              </a:rPr>
              <a:t>artificial neurons</a:t>
            </a:r>
            <a:r>
              <a:rPr lang="en">
                <a:latin typeface="Nunito"/>
                <a:ea typeface="Nunito"/>
                <a:cs typeface="Nunito"/>
                <a:sym typeface="Nunito"/>
              </a:rPr>
              <a:t> set up into an </a:t>
            </a:r>
            <a:r>
              <a:rPr b="1" lang="en">
                <a:latin typeface="Nunito"/>
                <a:ea typeface="Nunito"/>
                <a:cs typeface="Nunito"/>
                <a:sym typeface="Nunito"/>
              </a:rPr>
              <a:t>input layer</a:t>
            </a:r>
            <a:r>
              <a:rPr lang="en">
                <a:latin typeface="Nunito"/>
                <a:ea typeface="Nunito"/>
                <a:cs typeface="Nunito"/>
                <a:sym typeface="Nunito"/>
              </a:rPr>
              <a:t>, </a:t>
            </a:r>
            <a:r>
              <a:rPr b="1" lang="en">
                <a:latin typeface="Nunito"/>
                <a:ea typeface="Nunito"/>
                <a:cs typeface="Nunito"/>
                <a:sym typeface="Nunito"/>
              </a:rPr>
              <a:t>hidden layer</a:t>
            </a:r>
            <a:r>
              <a:rPr lang="en">
                <a:latin typeface="Nunito"/>
                <a:ea typeface="Nunito"/>
                <a:cs typeface="Nunito"/>
                <a:sym typeface="Nunito"/>
              </a:rPr>
              <a:t>, and an </a:t>
            </a:r>
            <a:r>
              <a:rPr b="1" lang="en">
                <a:latin typeface="Nunito"/>
                <a:ea typeface="Nunito"/>
                <a:cs typeface="Nunito"/>
                <a:sym typeface="Nunito"/>
              </a:rPr>
              <a:t>output layer</a:t>
            </a:r>
            <a:endParaRPr b="1">
              <a:latin typeface="Nunito"/>
              <a:ea typeface="Nunito"/>
              <a:cs typeface="Nunito"/>
              <a:sym typeface="Nunito"/>
            </a:endParaRPr>
          </a:p>
          <a:p>
            <a:pPr indent="-317500" lvl="1" marL="914400" rtl="0" algn="l">
              <a:spcBef>
                <a:spcPts val="0"/>
              </a:spcBef>
              <a:spcAft>
                <a:spcPts val="0"/>
              </a:spcAft>
              <a:buSzPts val="1400"/>
              <a:buFont typeface="Nunito"/>
              <a:buChar char="○"/>
            </a:pPr>
            <a:r>
              <a:rPr b="1" lang="en">
                <a:latin typeface="Nunito"/>
                <a:ea typeface="Nunito"/>
                <a:cs typeface="Nunito"/>
                <a:sym typeface="Nunito"/>
              </a:rPr>
              <a:t>Graph</a:t>
            </a:r>
            <a:r>
              <a:rPr lang="en">
                <a:latin typeface="Nunito"/>
                <a:ea typeface="Nunito"/>
                <a:cs typeface="Nunito"/>
                <a:sym typeface="Nunito"/>
              </a:rPr>
              <a:t>: A set of neurons/nodes/vertices and a set of edges connecting those neurons/nodes/vertices of the graph</a:t>
            </a:r>
            <a:endParaRPr>
              <a:latin typeface="Nunito"/>
              <a:ea typeface="Nunito"/>
              <a:cs typeface="Nunito"/>
              <a:sym typeface="Nunito"/>
            </a:endParaRPr>
          </a:p>
        </p:txBody>
      </p:sp>
      <p:sp>
        <p:nvSpPr>
          <p:cNvPr id="81" name="Google Shape;81;p1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 name="Google Shape;82;p16"/>
          <p:cNvPicPr preferRelativeResize="0"/>
          <p:nvPr/>
        </p:nvPicPr>
        <p:blipFill rotWithShape="1">
          <a:blip r:embed="rId3">
            <a:alphaModFix/>
          </a:blip>
          <a:srcRect b="43254" l="0" r="0" t="9144"/>
          <a:stretch/>
        </p:blipFill>
        <p:spPr>
          <a:xfrm>
            <a:off x="1501725" y="3070600"/>
            <a:ext cx="6140550" cy="18157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88" name="Shape 588"/>
        <p:cNvGrpSpPr/>
        <p:nvPr/>
      </p:nvGrpSpPr>
      <p:grpSpPr>
        <a:xfrm>
          <a:off x="0" y="0"/>
          <a:ext cx="0" cy="0"/>
          <a:chOff x="0" y="0"/>
          <a:chExt cx="0" cy="0"/>
        </a:xfrm>
      </p:grpSpPr>
      <p:sp>
        <p:nvSpPr>
          <p:cNvPr id="589" name="Google Shape;589;p5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5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591" name="Google Shape;591;p5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52"/>
          <p:cNvSpPr txBox="1"/>
          <p:nvPr>
            <p:ph idx="1" type="body"/>
          </p:nvPr>
        </p:nvSpPr>
        <p:spPr>
          <a:xfrm>
            <a:off x="311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Need:</a:t>
            </a:r>
            <a:endParaRPr>
              <a:latin typeface="Nunito"/>
              <a:ea typeface="Nunito"/>
              <a:cs typeface="Nunito"/>
              <a:sym typeface="Nunito"/>
            </a:endParaRPr>
          </a:p>
        </p:txBody>
      </p:sp>
      <p:cxnSp>
        <p:nvCxnSpPr>
          <p:cNvPr id="593" name="Google Shape;593;p52"/>
          <p:cNvCxnSpPr>
            <a:stCxn id="594" idx="0"/>
            <a:endCxn id="594"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sp>
        <p:nvSpPr>
          <p:cNvPr id="595" name="Google Shape;595;p52"/>
          <p:cNvSpPr txBox="1"/>
          <p:nvPr/>
        </p:nvSpPr>
        <p:spPr>
          <a:xfrm>
            <a:off x="2852075" y="90485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a:t>
            </a:r>
            <a:endParaRPr b="1" sz="1200">
              <a:latin typeface="Nunito"/>
              <a:ea typeface="Nunito"/>
              <a:cs typeface="Nunito"/>
              <a:sym typeface="Nunito"/>
            </a:endParaRPr>
          </a:p>
        </p:txBody>
      </p:sp>
      <p:pic>
        <p:nvPicPr>
          <p:cNvPr id="596" name="Google Shape;596;p52"/>
          <p:cNvPicPr preferRelativeResize="0"/>
          <p:nvPr/>
        </p:nvPicPr>
        <p:blipFill>
          <a:blip r:embed="rId3">
            <a:alphaModFix/>
          </a:blip>
          <a:stretch>
            <a:fillRect/>
          </a:stretch>
        </p:blipFill>
        <p:spPr>
          <a:xfrm>
            <a:off x="835325" y="1803600"/>
            <a:ext cx="2433908" cy="572700"/>
          </a:xfrm>
          <a:prstGeom prst="rect">
            <a:avLst/>
          </a:prstGeom>
          <a:noFill/>
          <a:ln cap="flat" cmpd="sng" w="9525">
            <a:solidFill>
              <a:srgbClr val="FF0000"/>
            </a:solidFill>
            <a:prstDash val="dash"/>
            <a:round/>
            <a:headEnd len="sm" w="sm" type="none"/>
            <a:tailEnd len="sm" w="sm" type="none"/>
          </a:ln>
        </p:spPr>
      </p:pic>
      <p:pic>
        <p:nvPicPr>
          <p:cNvPr id="597" name="Google Shape;597;p52"/>
          <p:cNvPicPr preferRelativeResize="0"/>
          <p:nvPr/>
        </p:nvPicPr>
        <p:blipFill>
          <a:blip r:embed="rId4">
            <a:alphaModFix/>
          </a:blip>
          <a:stretch>
            <a:fillRect/>
          </a:stretch>
        </p:blipFill>
        <p:spPr>
          <a:xfrm>
            <a:off x="1539375" y="1212050"/>
            <a:ext cx="3228199" cy="483300"/>
          </a:xfrm>
          <a:prstGeom prst="rect">
            <a:avLst/>
          </a:prstGeom>
          <a:noFill/>
          <a:ln>
            <a:noFill/>
          </a:ln>
        </p:spPr>
      </p:pic>
      <p:sp>
        <p:nvSpPr>
          <p:cNvPr id="598" name="Google Shape;598;p52"/>
          <p:cNvSpPr txBox="1"/>
          <p:nvPr/>
        </p:nvSpPr>
        <p:spPr>
          <a:xfrm>
            <a:off x="3793100" y="90485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a:t>
            </a:r>
            <a:r>
              <a:rPr b="1" lang="en" sz="1200">
                <a:latin typeface="Nunito"/>
                <a:ea typeface="Nunito"/>
                <a:cs typeface="Nunito"/>
                <a:sym typeface="Nunito"/>
              </a:rPr>
              <a:t>i)</a:t>
            </a:r>
            <a:endParaRPr b="1" sz="1200">
              <a:latin typeface="Nunito"/>
              <a:ea typeface="Nunito"/>
              <a:cs typeface="Nunito"/>
              <a:sym typeface="Nunito"/>
            </a:endParaRPr>
          </a:p>
        </p:txBody>
      </p:sp>
      <p:sp>
        <p:nvSpPr>
          <p:cNvPr id="599" name="Google Shape;599;p52"/>
          <p:cNvSpPr txBox="1"/>
          <p:nvPr/>
        </p:nvSpPr>
        <p:spPr>
          <a:xfrm>
            <a:off x="4402678" y="904850"/>
            <a:ext cx="4182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iii)</a:t>
            </a:r>
            <a:endParaRPr b="1" sz="1200">
              <a:latin typeface="Nunito"/>
              <a:ea typeface="Nunito"/>
              <a:cs typeface="Nunito"/>
              <a:sym typeface="Nunito"/>
            </a:endParaRPr>
          </a:p>
        </p:txBody>
      </p:sp>
      <p:sp>
        <p:nvSpPr>
          <p:cNvPr id="600" name="Google Shape;600;p52"/>
          <p:cNvSpPr txBox="1"/>
          <p:nvPr/>
        </p:nvSpPr>
        <p:spPr>
          <a:xfrm>
            <a:off x="336425" y="264630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a:t>
            </a:r>
            <a:endParaRPr b="1" sz="1200">
              <a:latin typeface="Nunito"/>
              <a:ea typeface="Nunito"/>
              <a:cs typeface="Nunito"/>
              <a:sym typeface="Nunito"/>
            </a:endParaRPr>
          </a:p>
        </p:txBody>
      </p:sp>
      <p:sp>
        <p:nvSpPr>
          <p:cNvPr id="601" name="Google Shape;601;p52"/>
          <p:cNvSpPr txBox="1"/>
          <p:nvPr/>
        </p:nvSpPr>
        <p:spPr>
          <a:xfrm>
            <a:off x="336425" y="340400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a:t>
            </a:r>
            <a:endParaRPr b="1" sz="1200">
              <a:latin typeface="Nunito"/>
              <a:ea typeface="Nunito"/>
              <a:cs typeface="Nunito"/>
              <a:sym typeface="Nunito"/>
            </a:endParaRPr>
          </a:p>
        </p:txBody>
      </p:sp>
      <p:sp>
        <p:nvSpPr>
          <p:cNvPr id="602" name="Google Shape;602;p52"/>
          <p:cNvSpPr txBox="1"/>
          <p:nvPr/>
        </p:nvSpPr>
        <p:spPr>
          <a:xfrm>
            <a:off x="5142153" y="2646288"/>
            <a:ext cx="4182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iii)</a:t>
            </a:r>
            <a:endParaRPr b="1" sz="1200">
              <a:latin typeface="Nunito"/>
              <a:ea typeface="Nunito"/>
              <a:cs typeface="Nunito"/>
              <a:sym typeface="Nunito"/>
            </a:endParaRPr>
          </a:p>
        </p:txBody>
      </p:sp>
      <p:pic>
        <p:nvPicPr>
          <p:cNvPr id="603" name="Google Shape;603;p52"/>
          <p:cNvPicPr preferRelativeResize="0"/>
          <p:nvPr/>
        </p:nvPicPr>
        <p:blipFill>
          <a:blip r:embed="rId5">
            <a:alphaModFix/>
          </a:blip>
          <a:stretch>
            <a:fillRect/>
          </a:stretch>
        </p:blipFill>
        <p:spPr>
          <a:xfrm>
            <a:off x="3378600" y="1807099"/>
            <a:ext cx="1654175" cy="565703"/>
          </a:xfrm>
          <a:prstGeom prst="rect">
            <a:avLst/>
          </a:prstGeom>
          <a:noFill/>
          <a:ln cap="flat" cmpd="sng" w="9525">
            <a:solidFill>
              <a:srgbClr val="FF9900"/>
            </a:solidFill>
            <a:prstDash val="dash"/>
            <a:round/>
            <a:headEnd len="sm" w="sm" type="none"/>
            <a:tailEnd len="sm" w="sm" type="none"/>
          </a:ln>
        </p:spPr>
      </p:pic>
      <p:pic>
        <p:nvPicPr>
          <p:cNvPr id="604" name="Google Shape;604;p52"/>
          <p:cNvPicPr preferRelativeResize="0"/>
          <p:nvPr/>
        </p:nvPicPr>
        <p:blipFill>
          <a:blip r:embed="rId6">
            <a:alphaModFix/>
          </a:blip>
          <a:stretch>
            <a:fillRect/>
          </a:stretch>
        </p:blipFill>
        <p:spPr>
          <a:xfrm>
            <a:off x="639272" y="3366322"/>
            <a:ext cx="4393500" cy="795439"/>
          </a:xfrm>
          <a:prstGeom prst="rect">
            <a:avLst/>
          </a:prstGeom>
          <a:noFill/>
          <a:ln cap="flat" cmpd="sng" w="9525">
            <a:solidFill>
              <a:srgbClr val="FF9900"/>
            </a:solidFill>
            <a:prstDash val="solid"/>
            <a:round/>
            <a:headEnd len="sm" w="sm" type="none"/>
            <a:tailEnd len="sm" w="sm" type="none"/>
          </a:ln>
        </p:spPr>
      </p:pic>
      <p:pic>
        <p:nvPicPr>
          <p:cNvPr id="605" name="Google Shape;605;p52"/>
          <p:cNvPicPr preferRelativeResize="0"/>
          <p:nvPr/>
        </p:nvPicPr>
        <p:blipFill>
          <a:blip r:embed="rId7">
            <a:alphaModFix/>
          </a:blip>
          <a:stretch>
            <a:fillRect/>
          </a:stretch>
        </p:blipFill>
        <p:spPr>
          <a:xfrm>
            <a:off x="5142153" y="1949413"/>
            <a:ext cx="1654180" cy="281050"/>
          </a:xfrm>
          <a:prstGeom prst="rect">
            <a:avLst/>
          </a:prstGeom>
          <a:noFill/>
          <a:ln cap="flat" cmpd="sng" w="9525">
            <a:solidFill>
              <a:srgbClr val="D7D77D"/>
            </a:solidFill>
            <a:prstDash val="dash"/>
            <a:round/>
            <a:headEnd len="sm" w="sm" type="none"/>
            <a:tailEnd len="sm" w="sm" type="none"/>
          </a:ln>
        </p:spPr>
      </p:pic>
      <p:pic>
        <p:nvPicPr>
          <p:cNvPr id="606" name="Google Shape;606;p52"/>
          <p:cNvPicPr preferRelativeResize="0"/>
          <p:nvPr/>
        </p:nvPicPr>
        <p:blipFill>
          <a:blip r:embed="rId8">
            <a:alphaModFix/>
          </a:blip>
          <a:stretch>
            <a:fillRect/>
          </a:stretch>
        </p:blipFill>
        <p:spPr>
          <a:xfrm>
            <a:off x="5440950" y="2544675"/>
            <a:ext cx="3558981" cy="1171925"/>
          </a:xfrm>
          <a:prstGeom prst="rect">
            <a:avLst/>
          </a:prstGeom>
          <a:noFill/>
          <a:ln cap="flat" cmpd="sng" w="9525">
            <a:solidFill>
              <a:srgbClr val="D7D77D"/>
            </a:solidFill>
            <a:prstDash val="solid"/>
            <a:round/>
            <a:headEnd len="sm" w="sm" type="none"/>
            <a:tailEnd len="sm" w="sm" type="none"/>
          </a:ln>
        </p:spPr>
      </p:pic>
      <p:pic>
        <p:nvPicPr>
          <p:cNvPr id="607" name="Google Shape;607;p52"/>
          <p:cNvPicPr preferRelativeResize="0"/>
          <p:nvPr/>
        </p:nvPicPr>
        <p:blipFill>
          <a:blip r:embed="rId9">
            <a:alphaModFix/>
          </a:blip>
          <a:stretch>
            <a:fillRect/>
          </a:stretch>
        </p:blipFill>
        <p:spPr>
          <a:xfrm>
            <a:off x="639275" y="2566525"/>
            <a:ext cx="4393500" cy="511248"/>
          </a:xfrm>
          <a:prstGeom prst="rect">
            <a:avLst/>
          </a:prstGeom>
          <a:noFill/>
          <a:ln cap="flat" cmpd="sng" w="9525">
            <a:solidFill>
              <a:srgbClr val="FF0000"/>
            </a:solidFill>
            <a:prstDash val="solid"/>
            <a:round/>
            <a:headEnd len="sm" w="sm" type="none"/>
            <a:tailEnd len="sm" w="sm" type="none"/>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11" name="Shape 611"/>
        <p:cNvGrpSpPr/>
        <p:nvPr/>
      </p:nvGrpSpPr>
      <p:grpSpPr>
        <a:xfrm>
          <a:off x="0" y="0"/>
          <a:ext cx="0" cy="0"/>
          <a:chOff x="0" y="0"/>
          <a:chExt cx="0" cy="0"/>
        </a:xfrm>
      </p:grpSpPr>
      <p:sp>
        <p:nvSpPr>
          <p:cNvPr id="612" name="Google Shape;612;p5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5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614" name="Google Shape;614;p5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53"/>
          <p:cNvSpPr txBox="1"/>
          <p:nvPr>
            <p:ph idx="1" type="body"/>
          </p:nvPr>
        </p:nvSpPr>
        <p:spPr>
          <a:xfrm>
            <a:off x="311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Need:</a:t>
            </a:r>
            <a:endParaRPr>
              <a:latin typeface="Nunito"/>
              <a:ea typeface="Nunito"/>
              <a:cs typeface="Nunito"/>
              <a:sym typeface="Nunito"/>
            </a:endParaRPr>
          </a:p>
        </p:txBody>
      </p:sp>
      <p:cxnSp>
        <p:nvCxnSpPr>
          <p:cNvPr id="616" name="Google Shape;616;p53"/>
          <p:cNvCxnSpPr>
            <a:stCxn id="617" idx="0"/>
            <a:endCxn id="617"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sp>
        <p:nvSpPr>
          <p:cNvPr id="618" name="Google Shape;618;p53"/>
          <p:cNvSpPr txBox="1"/>
          <p:nvPr/>
        </p:nvSpPr>
        <p:spPr>
          <a:xfrm>
            <a:off x="2852075" y="90485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a:t>
            </a:r>
            <a:endParaRPr b="1" sz="1200">
              <a:latin typeface="Nunito"/>
              <a:ea typeface="Nunito"/>
              <a:cs typeface="Nunito"/>
              <a:sym typeface="Nunito"/>
            </a:endParaRPr>
          </a:p>
        </p:txBody>
      </p:sp>
      <p:pic>
        <p:nvPicPr>
          <p:cNvPr id="619" name="Google Shape;619;p53"/>
          <p:cNvPicPr preferRelativeResize="0"/>
          <p:nvPr/>
        </p:nvPicPr>
        <p:blipFill>
          <a:blip r:embed="rId3">
            <a:alphaModFix/>
          </a:blip>
          <a:stretch>
            <a:fillRect/>
          </a:stretch>
        </p:blipFill>
        <p:spPr>
          <a:xfrm>
            <a:off x="835325" y="1803600"/>
            <a:ext cx="2689330" cy="632800"/>
          </a:xfrm>
          <a:prstGeom prst="rect">
            <a:avLst/>
          </a:prstGeom>
          <a:noFill/>
          <a:ln cap="flat" cmpd="sng" w="9525">
            <a:solidFill>
              <a:srgbClr val="FF0000"/>
            </a:solidFill>
            <a:prstDash val="dash"/>
            <a:round/>
            <a:headEnd len="sm" w="sm" type="none"/>
            <a:tailEnd len="sm" w="sm" type="none"/>
          </a:ln>
        </p:spPr>
      </p:pic>
      <p:pic>
        <p:nvPicPr>
          <p:cNvPr id="620" name="Google Shape;620;p53"/>
          <p:cNvPicPr preferRelativeResize="0"/>
          <p:nvPr/>
        </p:nvPicPr>
        <p:blipFill>
          <a:blip r:embed="rId4">
            <a:alphaModFix/>
          </a:blip>
          <a:stretch>
            <a:fillRect/>
          </a:stretch>
        </p:blipFill>
        <p:spPr>
          <a:xfrm>
            <a:off x="1539375" y="1212050"/>
            <a:ext cx="3228199" cy="483300"/>
          </a:xfrm>
          <a:prstGeom prst="rect">
            <a:avLst/>
          </a:prstGeom>
          <a:noFill/>
          <a:ln>
            <a:noFill/>
          </a:ln>
        </p:spPr>
      </p:pic>
      <p:sp>
        <p:nvSpPr>
          <p:cNvPr id="621" name="Google Shape;621;p53"/>
          <p:cNvSpPr txBox="1"/>
          <p:nvPr/>
        </p:nvSpPr>
        <p:spPr>
          <a:xfrm>
            <a:off x="3793100" y="90485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a:t>
            </a:r>
            <a:endParaRPr b="1" sz="1200">
              <a:latin typeface="Nunito"/>
              <a:ea typeface="Nunito"/>
              <a:cs typeface="Nunito"/>
              <a:sym typeface="Nunito"/>
            </a:endParaRPr>
          </a:p>
        </p:txBody>
      </p:sp>
      <p:sp>
        <p:nvSpPr>
          <p:cNvPr id="622" name="Google Shape;622;p53"/>
          <p:cNvSpPr txBox="1"/>
          <p:nvPr/>
        </p:nvSpPr>
        <p:spPr>
          <a:xfrm>
            <a:off x="4402678" y="904850"/>
            <a:ext cx="4182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iii)</a:t>
            </a:r>
            <a:endParaRPr b="1" sz="1200">
              <a:latin typeface="Nunito"/>
              <a:ea typeface="Nunito"/>
              <a:cs typeface="Nunito"/>
              <a:sym typeface="Nunito"/>
            </a:endParaRPr>
          </a:p>
        </p:txBody>
      </p:sp>
      <p:sp>
        <p:nvSpPr>
          <p:cNvPr id="623" name="Google Shape;623;p53"/>
          <p:cNvSpPr txBox="1"/>
          <p:nvPr/>
        </p:nvSpPr>
        <p:spPr>
          <a:xfrm>
            <a:off x="649325" y="2693150"/>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a:t>
            </a:r>
            <a:endParaRPr b="1" sz="1200">
              <a:latin typeface="Nunito"/>
              <a:ea typeface="Nunito"/>
              <a:cs typeface="Nunito"/>
              <a:sym typeface="Nunito"/>
            </a:endParaRPr>
          </a:p>
        </p:txBody>
      </p:sp>
      <p:sp>
        <p:nvSpPr>
          <p:cNvPr id="624" name="Google Shape;624;p53"/>
          <p:cNvSpPr txBox="1"/>
          <p:nvPr/>
        </p:nvSpPr>
        <p:spPr>
          <a:xfrm>
            <a:off x="649325" y="3462675"/>
            <a:ext cx="3387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a:t>
            </a:r>
            <a:endParaRPr b="1" sz="1200">
              <a:latin typeface="Nunito"/>
              <a:ea typeface="Nunito"/>
              <a:cs typeface="Nunito"/>
              <a:sym typeface="Nunito"/>
            </a:endParaRPr>
          </a:p>
        </p:txBody>
      </p:sp>
      <p:sp>
        <p:nvSpPr>
          <p:cNvPr id="625" name="Google Shape;625;p53"/>
          <p:cNvSpPr txBox="1"/>
          <p:nvPr/>
        </p:nvSpPr>
        <p:spPr>
          <a:xfrm>
            <a:off x="5008403" y="2693150"/>
            <a:ext cx="418200" cy="3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iii)</a:t>
            </a:r>
            <a:endParaRPr b="1" sz="1200">
              <a:latin typeface="Nunito"/>
              <a:ea typeface="Nunito"/>
              <a:cs typeface="Nunito"/>
              <a:sym typeface="Nunito"/>
            </a:endParaRPr>
          </a:p>
        </p:txBody>
      </p:sp>
      <p:pic>
        <p:nvPicPr>
          <p:cNvPr id="626" name="Google Shape;626;p53"/>
          <p:cNvPicPr preferRelativeResize="0"/>
          <p:nvPr/>
        </p:nvPicPr>
        <p:blipFill>
          <a:blip r:embed="rId5">
            <a:alphaModFix/>
          </a:blip>
          <a:stretch>
            <a:fillRect/>
          </a:stretch>
        </p:blipFill>
        <p:spPr>
          <a:xfrm>
            <a:off x="3646800" y="1803591"/>
            <a:ext cx="1850381" cy="632800"/>
          </a:xfrm>
          <a:prstGeom prst="rect">
            <a:avLst/>
          </a:prstGeom>
          <a:noFill/>
          <a:ln cap="flat" cmpd="sng" w="9525">
            <a:solidFill>
              <a:srgbClr val="FF9900"/>
            </a:solidFill>
            <a:prstDash val="dash"/>
            <a:round/>
            <a:headEnd len="sm" w="sm" type="none"/>
            <a:tailEnd len="sm" w="sm" type="none"/>
          </a:ln>
        </p:spPr>
      </p:pic>
      <p:pic>
        <p:nvPicPr>
          <p:cNvPr id="627" name="Google Shape;627;p53"/>
          <p:cNvPicPr preferRelativeResize="0"/>
          <p:nvPr/>
        </p:nvPicPr>
        <p:blipFill>
          <a:blip r:embed="rId6">
            <a:alphaModFix/>
          </a:blip>
          <a:stretch>
            <a:fillRect/>
          </a:stretch>
        </p:blipFill>
        <p:spPr>
          <a:xfrm>
            <a:off x="988013" y="3458763"/>
            <a:ext cx="3095625" cy="685800"/>
          </a:xfrm>
          <a:prstGeom prst="rect">
            <a:avLst/>
          </a:prstGeom>
          <a:noFill/>
          <a:ln cap="flat" cmpd="sng" w="9525">
            <a:solidFill>
              <a:srgbClr val="FF9900"/>
            </a:solidFill>
            <a:prstDash val="solid"/>
            <a:round/>
            <a:headEnd len="sm" w="sm" type="none"/>
            <a:tailEnd len="sm" w="sm" type="none"/>
          </a:ln>
        </p:spPr>
      </p:pic>
      <p:pic>
        <p:nvPicPr>
          <p:cNvPr id="628" name="Google Shape;628;p53"/>
          <p:cNvPicPr preferRelativeResize="0"/>
          <p:nvPr/>
        </p:nvPicPr>
        <p:blipFill>
          <a:blip r:embed="rId7">
            <a:alphaModFix/>
          </a:blip>
          <a:stretch>
            <a:fillRect/>
          </a:stretch>
        </p:blipFill>
        <p:spPr>
          <a:xfrm>
            <a:off x="5619328" y="1970163"/>
            <a:ext cx="1654180" cy="281050"/>
          </a:xfrm>
          <a:prstGeom prst="rect">
            <a:avLst/>
          </a:prstGeom>
          <a:noFill/>
          <a:ln cap="flat" cmpd="sng" w="9525">
            <a:solidFill>
              <a:srgbClr val="D7D77D"/>
            </a:solidFill>
            <a:prstDash val="dash"/>
            <a:round/>
            <a:headEnd len="sm" w="sm" type="none"/>
            <a:tailEnd len="sm" w="sm" type="none"/>
          </a:ln>
        </p:spPr>
      </p:pic>
      <p:pic>
        <p:nvPicPr>
          <p:cNvPr id="629" name="Google Shape;629;p53"/>
          <p:cNvPicPr preferRelativeResize="0"/>
          <p:nvPr/>
        </p:nvPicPr>
        <p:blipFill>
          <a:blip r:embed="rId8">
            <a:alphaModFix/>
          </a:blip>
          <a:stretch>
            <a:fillRect/>
          </a:stretch>
        </p:blipFill>
        <p:spPr>
          <a:xfrm>
            <a:off x="5379900" y="2509450"/>
            <a:ext cx="2647950" cy="742950"/>
          </a:xfrm>
          <a:prstGeom prst="rect">
            <a:avLst/>
          </a:prstGeom>
          <a:noFill/>
          <a:ln cap="flat" cmpd="sng" w="9525">
            <a:solidFill>
              <a:srgbClr val="D7D77D"/>
            </a:solidFill>
            <a:prstDash val="solid"/>
            <a:round/>
            <a:headEnd len="sm" w="sm" type="none"/>
            <a:tailEnd len="sm" w="sm" type="none"/>
          </a:ln>
        </p:spPr>
      </p:pic>
      <p:pic>
        <p:nvPicPr>
          <p:cNvPr id="630" name="Google Shape;630;p53"/>
          <p:cNvPicPr preferRelativeResize="0"/>
          <p:nvPr/>
        </p:nvPicPr>
        <p:blipFill>
          <a:blip r:embed="rId9">
            <a:alphaModFix/>
          </a:blip>
          <a:stretch>
            <a:fillRect/>
          </a:stretch>
        </p:blipFill>
        <p:spPr>
          <a:xfrm>
            <a:off x="988025" y="2509438"/>
            <a:ext cx="3810000" cy="876300"/>
          </a:xfrm>
          <a:prstGeom prst="rect">
            <a:avLst/>
          </a:prstGeom>
          <a:noFill/>
          <a:ln cap="flat" cmpd="sng" w="9525">
            <a:solidFill>
              <a:srgbClr val="FF0000"/>
            </a:solidFill>
            <a:prstDash val="solid"/>
            <a:round/>
            <a:headEnd len="sm" w="sm" type="none"/>
            <a:tailEnd len="sm" w="sm" type="none"/>
          </a:ln>
        </p:spPr>
      </p:pic>
      <p:pic>
        <p:nvPicPr>
          <p:cNvPr id="631" name="Google Shape;631;p53"/>
          <p:cNvPicPr preferRelativeResize="0"/>
          <p:nvPr/>
        </p:nvPicPr>
        <p:blipFill>
          <a:blip r:embed="rId10">
            <a:alphaModFix/>
          </a:blip>
          <a:stretch>
            <a:fillRect/>
          </a:stretch>
        </p:blipFill>
        <p:spPr>
          <a:xfrm>
            <a:off x="988025" y="4252550"/>
            <a:ext cx="5595343" cy="7429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5" name="Shape 635"/>
        <p:cNvGrpSpPr/>
        <p:nvPr/>
      </p:nvGrpSpPr>
      <p:grpSpPr>
        <a:xfrm>
          <a:off x="0" y="0"/>
          <a:ext cx="0" cy="0"/>
          <a:chOff x="0" y="0"/>
          <a:chExt cx="0" cy="0"/>
        </a:xfrm>
      </p:grpSpPr>
      <p:sp>
        <p:nvSpPr>
          <p:cNvPr id="636" name="Google Shape;636;p5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5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638" name="Google Shape;638;p5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54"/>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Compute Neuron Outputs</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640" name="Google Shape;640;p54"/>
          <p:cNvCxnSpPr>
            <a:stCxn id="641" idx="0"/>
            <a:endCxn id="641"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642" name="Google Shape;642;p54"/>
          <p:cNvPicPr preferRelativeResize="0"/>
          <p:nvPr/>
        </p:nvPicPr>
        <p:blipFill>
          <a:blip r:embed="rId3">
            <a:alphaModFix/>
          </a:blip>
          <a:stretch>
            <a:fillRect/>
          </a:stretch>
        </p:blipFill>
        <p:spPr>
          <a:xfrm>
            <a:off x="3650628" y="1192613"/>
            <a:ext cx="1654180" cy="281050"/>
          </a:xfrm>
          <a:prstGeom prst="rect">
            <a:avLst/>
          </a:prstGeom>
          <a:noFill/>
          <a:ln cap="flat" cmpd="sng" w="9525">
            <a:solidFill>
              <a:srgbClr val="D7D77D"/>
            </a:solidFill>
            <a:prstDash val="dash"/>
            <a:round/>
            <a:headEnd len="sm" w="sm" type="none"/>
            <a:tailEnd len="sm" w="sm" type="none"/>
          </a:ln>
        </p:spPr>
      </p:pic>
      <p:pic>
        <p:nvPicPr>
          <p:cNvPr id="643" name="Google Shape;643;p54"/>
          <p:cNvPicPr preferRelativeResize="0"/>
          <p:nvPr/>
        </p:nvPicPr>
        <p:blipFill rotWithShape="1">
          <a:blip r:embed="rId4">
            <a:alphaModFix/>
          </a:blip>
          <a:srcRect b="23959" l="27387" r="44637" t="39538"/>
          <a:stretch/>
        </p:blipFill>
        <p:spPr>
          <a:xfrm>
            <a:off x="5457189" y="2060650"/>
            <a:ext cx="3402106" cy="2497000"/>
          </a:xfrm>
          <a:prstGeom prst="rect">
            <a:avLst/>
          </a:prstGeom>
          <a:noFill/>
          <a:ln>
            <a:noFill/>
          </a:ln>
        </p:spPr>
      </p:pic>
      <p:pic>
        <p:nvPicPr>
          <p:cNvPr id="644" name="Google Shape;644;p54"/>
          <p:cNvPicPr preferRelativeResize="0"/>
          <p:nvPr/>
        </p:nvPicPr>
        <p:blipFill>
          <a:blip r:embed="rId5">
            <a:alphaModFix/>
          </a:blip>
          <a:stretch>
            <a:fillRect/>
          </a:stretch>
        </p:blipFill>
        <p:spPr>
          <a:xfrm>
            <a:off x="1144875" y="2622300"/>
            <a:ext cx="1204904" cy="667425"/>
          </a:xfrm>
          <a:prstGeom prst="rect">
            <a:avLst/>
          </a:prstGeom>
          <a:noFill/>
          <a:ln>
            <a:noFill/>
          </a:ln>
        </p:spPr>
      </p:pic>
      <p:sp>
        <p:nvSpPr>
          <p:cNvPr id="645" name="Google Shape;645;p54"/>
          <p:cNvSpPr txBox="1"/>
          <p:nvPr/>
        </p:nvSpPr>
        <p:spPr>
          <a:xfrm>
            <a:off x="316325" y="2194425"/>
            <a:ext cx="2258100" cy="2790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sz="1800">
                <a:latin typeface="Nunito"/>
                <a:ea typeface="Nunito"/>
                <a:cs typeface="Nunito"/>
                <a:sym typeface="Nunito"/>
              </a:rPr>
              <a:t>Need:</a:t>
            </a:r>
            <a:endParaRPr sz="1800">
              <a:latin typeface="Nunito"/>
              <a:ea typeface="Nunito"/>
              <a:cs typeface="Nunito"/>
              <a:sym typeface="Nunito"/>
            </a:endParaRPr>
          </a:p>
          <a:p>
            <a:pPr indent="0" lvl="0" marL="0" rtl="0" algn="l">
              <a:spcBef>
                <a:spcPts val="0"/>
              </a:spcBef>
              <a:spcAft>
                <a:spcPts val="0"/>
              </a:spcAft>
              <a:buNone/>
            </a:pPr>
            <a:r>
              <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 </a:t>
            </a:r>
            <a:endParaRPr sz="1800">
              <a:latin typeface="Nunito"/>
              <a:ea typeface="Nunito"/>
              <a:cs typeface="Nunito"/>
              <a:sym typeface="Nunito"/>
            </a:endParaRPr>
          </a:p>
          <a:p>
            <a:pPr indent="0" lvl="0" marL="914400" rtl="0" algn="l">
              <a:spcBef>
                <a:spcPts val="0"/>
              </a:spcBef>
              <a:spcAft>
                <a:spcPts val="0"/>
              </a:spcAft>
              <a:buNone/>
            </a:pPr>
            <a:r>
              <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 </a:t>
            </a:r>
            <a:endParaRPr sz="1800">
              <a:latin typeface="Nunito"/>
              <a:ea typeface="Nunito"/>
              <a:cs typeface="Nunito"/>
              <a:sym typeface="Nunito"/>
            </a:endParaRPr>
          </a:p>
          <a:p>
            <a:pPr indent="0" lvl="0" marL="914400" rtl="0" algn="l">
              <a:spcBef>
                <a:spcPts val="0"/>
              </a:spcBef>
              <a:spcAft>
                <a:spcPts val="0"/>
              </a:spcAft>
              <a:buNone/>
            </a:pPr>
            <a:r>
              <a:rPr lang="en" sz="1800">
                <a:latin typeface="Nunito"/>
                <a:ea typeface="Nunito"/>
                <a:cs typeface="Nunito"/>
                <a:sym typeface="Nunito"/>
              </a:rPr>
              <a:t> </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b</a:t>
            </a:r>
            <a:r>
              <a:rPr baseline="-25000" lang="en" sz="1800">
                <a:latin typeface="Nunito"/>
                <a:ea typeface="Nunito"/>
                <a:cs typeface="Nunito"/>
                <a:sym typeface="Nunito"/>
              </a:rPr>
              <a:t>r</a:t>
            </a:r>
            <a:r>
              <a:rPr lang="en" sz="1800">
                <a:latin typeface="Nunito"/>
                <a:ea typeface="Nunito"/>
                <a:cs typeface="Nunito"/>
                <a:sym typeface="Nunito"/>
              </a:rPr>
              <a:t> = b</a:t>
            </a:r>
            <a:r>
              <a:rPr baseline="-25000" lang="en" sz="1800">
                <a:latin typeface="Nunito"/>
                <a:ea typeface="Nunito"/>
                <a:cs typeface="Nunito"/>
                <a:sym typeface="Nunito"/>
              </a:rPr>
              <a:t>3</a:t>
            </a:r>
            <a:endParaRPr sz="1800">
              <a:latin typeface="Nunito"/>
              <a:ea typeface="Nunito"/>
              <a:cs typeface="Nunito"/>
              <a:sym typeface="Nunito"/>
            </a:endParaRPr>
          </a:p>
          <a:p>
            <a:pPr indent="0" lvl="0" marL="914400" rtl="0" algn="l">
              <a:spcBef>
                <a:spcPts val="0"/>
              </a:spcBef>
              <a:spcAft>
                <a:spcPts val="0"/>
              </a:spcAft>
              <a:buNone/>
            </a:pPr>
            <a:r>
              <a:rPr lang="en" sz="1800">
                <a:latin typeface="Nunito"/>
                <a:ea typeface="Nunito"/>
                <a:cs typeface="Nunito"/>
                <a:sym typeface="Nunito"/>
              </a:rPr>
              <a:t> </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t/>
            </a:r>
            <a:endParaRPr sz="1800">
              <a:latin typeface="Nunito"/>
              <a:ea typeface="Nunito"/>
              <a:cs typeface="Nunito"/>
              <a:sym typeface="Nunito"/>
            </a:endParaRPr>
          </a:p>
        </p:txBody>
      </p:sp>
      <p:pic>
        <p:nvPicPr>
          <p:cNvPr id="646" name="Google Shape;646;p54"/>
          <p:cNvPicPr preferRelativeResize="0"/>
          <p:nvPr/>
        </p:nvPicPr>
        <p:blipFill>
          <a:blip r:embed="rId6">
            <a:alphaModFix/>
          </a:blip>
          <a:stretch>
            <a:fillRect/>
          </a:stretch>
        </p:blipFill>
        <p:spPr>
          <a:xfrm>
            <a:off x="1187550" y="3340275"/>
            <a:ext cx="1190020" cy="572700"/>
          </a:xfrm>
          <a:prstGeom prst="rect">
            <a:avLst/>
          </a:prstGeom>
          <a:noFill/>
          <a:ln>
            <a:noFill/>
          </a:ln>
        </p:spPr>
      </p:pic>
      <p:pic>
        <p:nvPicPr>
          <p:cNvPr id="647" name="Google Shape;647;p54"/>
          <p:cNvPicPr preferRelativeResize="0"/>
          <p:nvPr/>
        </p:nvPicPr>
        <p:blipFill>
          <a:blip r:embed="rId7">
            <a:alphaModFix/>
          </a:blip>
          <a:stretch>
            <a:fillRect/>
          </a:stretch>
        </p:blipFill>
        <p:spPr>
          <a:xfrm>
            <a:off x="1501513" y="2290700"/>
            <a:ext cx="562100" cy="281050"/>
          </a:xfrm>
          <a:prstGeom prst="rect">
            <a:avLst/>
          </a:prstGeom>
          <a:noFill/>
          <a:ln>
            <a:noFill/>
          </a:ln>
        </p:spPr>
      </p:pic>
      <p:pic>
        <p:nvPicPr>
          <p:cNvPr id="648" name="Google Shape;648;p54"/>
          <p:cNvPicPr preferRelativeResize="0"/>
          <p:nvPr/>
        </p:nvPicPr>
        <p:blipFill>
          <a:blip r:embed="rId8">
            <a:alphaModFix/>
          </a:blip>
          <a:stretch>
            <a:fillRect/>
          </a:stretch>
        </p:blipFill>
        <p:spPr>
          <a:xfrm>
            <a:off x="1187549" y="4316999"/>
            <a:ext cx="3475811" cy="6674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52" name="Shape 652"/>
        <p:cNvGrpSpPr/>
        <p:nvPr/>
      </p:nvGrpSpPr>
      <p:grpSpPr>
        <a:xfrm>
          <a:off x="0" y="0"/>
          <a:ext cx="0" cy="0"/>
          <a:chOff x="0" y="0"/>
          <a:chExt cx="0" cy="0"/>
        </a:xfrm>
      </p:grpSpPr>
      <p:sp>
        <p:nvSpPr>
          <p:cNvPr id="653" name="Google Shape;653;p5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5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655" name="Google Shape;655;p5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55"/>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Nunito"/>
              <a:buChar char="●"/>
            </a:pPr>
            <a:r>
              <a:rPr lang="en" sz="1200">
                <a:latin typeface="Nunito"/>
                <a:ea typeface="Nunito"/>
                <a:cs typeface="Nunito"/>
                <a:sym typeface="Nunito"/>
              </a:rPr>
              <a:t> </a:t>
            </a:r>
            <a:endParaRPr sz="1200">
              <a:latin typeface="Nunito"/>
              <a:ea typeface="Nunito"/>
              <a:cs typeface="Nunito"/>
              <a:sym typeface="Nunito"/>
            </a:endParaRPr>
          </a:p>
          <a:p>
            <a:pPr indent="0" lvl="0" marL="0" rtl="0" algn="l">
              <a:spcBef>
                <a:spcPts val="1600"/>
              </a:spcBef>
              <a:spcAft>
                <a:spcPts val="0"/>
              </a:spcAft>
              <a:buNone/>
            </a:pPr>
            <a:r>
              <a:t/>
            </a:r>
            <a:endParaRPr sz="1200">
              <a:latin typeface="Nunito"/>
              <a:ea typeface="Nunito"/>
              <a:cs typeface="Nunito"/>
              <a:sym typeface="Nunito"/>
            </a:endParaRPr>
          </a:p>
          <a:p>
            <a:pPr indent="-304800" lvl="0" marL="457200" rtl="0" algn="l">
              <a:spcBef>
                <a:spcPts val="1600"/>
              </a:spcBef>
              <a:spcAft>
                <a:spcPts val="0"/>
              </a:spcAft>
              <a:buSzPts val="1200"/>
              <a:buFont typeface="Nunito"/>
              <a:buChar char="●"/>
            </a:pPr>
            <a:r>
              <a:rPr lang="en" sz="1200">
                <a:latin typeface="Nunito"/>
                <a:ea typeface="Nunito"/>
                <a:cs typeface="Nunito"/>
                <a:sym typeface="Nunito"/>
              </a:rPr>
              <a:t> </a:t>
            </a:r>
            <a:endParaRPr sz="1200">
              <a:latin typeface="Nunito"/>
              <a:ea typeface="Nunito"/>
              <a:cs typeface="Nunito"/>
              <a:sym typeface="Nunito"/>
            </a:endParaRPr>
          </a:p>
          <a:p>
            <a:pPr indent="0" lvl="0" marL="0" rtl="0" algn="l">
              <a:spcBef>
                <a:spcPts val="1600"/>
              </a:spcBef>
              <a:spcAft>
                <a:spcPts val="0"/>
              </a:spcAft>
              <a:buNone/>
            </a:pPr>
            <a:r>
              <a:t/>
            </a:r>
            <a:endParaRPr sz="1200">
              <a:latin typeface="Nunito"/>
              <a:ea typeface="Nunito"/>
              <a:cs typeface="Nunito"/>
              <a:sym typeface="Nunito"/>
            </a:endParaRPr>
          </a:p>
          <a:p>
            <a:pPr indent="-304800" lvl="0" marL="457200" rtl="0" algn="l">
              <a:spcBef>
                <a:spcPts val="1600"/>
              </a:spcBef>
              <a:spcAft>
                <a:spcPts val="0"/>
              </a:spcAft>
              <a:buSzPts val="1200"/>
              <a:buFont typeface="Nunito"/>
              <a:buChar char="●"/>
            </a:pPr>
            <a:r>
              <a:t/>
            </a:r>
            <a:endParaRPr sz="1200">
              <a:latin typeface="Nunito"/>
              <a:ea typeface="Nunito"/>
              <a:cs typeface="Nunito"/>
              <a:sym typeface="Nunito"/>
            </a:endParaRPr>
          </a:p>
          <a:p>
            <a:pPr indent="0" lvl="0" marL="0" rtl="0" algn="l">
              <a:spcBef>
                <a:spcPts val="1600"/>
              </a:spcBef>
              <a:spcAft>
                <a:spcPts val="0"/>
              </a:spcAft>
              <a:buNone/>
            </a:pPr>
            <a:r>
              <a:t/>
            </a:r>
            <a:endParaRPr sz="1200">
              <a:latin typeface="Nunito"/>
              <a:ea typeface="Nunito"/>
              <a:cs typeface="Nunito"/>
              <a:sym typeface="Nunito"/>
            </a:endParaRPr>
          </a:p>
          <a:p>
            <a:pPr indent="-304800" lvl="0" marL="457200" rtl="0" algn="l">
              <a:spcBef>
                <a:spcPts val="1600"/>
              </a:spcBef>
              <a:spcAft>
                <a:spcPts val="0"/>
              </a:spcAft>
              <a:buSzPts val="1200"/>
              <a:buFont typeface="Nunito"/>
              <a:buChar char="●"/>
            </a:pPr>
            <a:r>
              <a:rPr lang="en" sz="1200">
                <a:latin typeface="Nunito"/>
                <a:ea typeface="Nunito"/>
                <a:cs typeface="Nunito"/>
                <a:sym typeface="Nunito"/>
              </a:rPr>
              <a:t> </a:t>
            </a:r>
            <a:endParaRPr sz="1200">
              <a:latin typeface="Nunito"/>
              <a:ea typeface="Nunito"/>
              <a:cs typeface="Nunito"/>
              <a:sym typeface="Nunito"/>
            </a:endParaRPr>
          </a:p>
          <a:p>
            <a:pPr indent="0" lvl="0" marL="0" rtl="0" algn="l">
              <a:spcBef>
                <a:spcPts val="1600"/>
              </a:spcBef>
              <a:spcAft>
                <a:spcPts val="0"/>
              </a:spcAft>
              <a:buNone/>
            </a:pPr>
            <a:r>
              <a:rPr lang="en" sz="1200">
                <a:latin typeface="Nunito"/>
                <a:ea typeface="Nunito"/>
                <a:cs typeface="Nunito"/>
                <a:sym typeface="Nunito"/>
              </a:rPr>
              <a:t> </a:t>
            </a:r>
            <a:endParaRPr sz="1200">
              <a:latin typeface="Nunito"/>
              <a:ea typeface="Nunito"/>
              <a:cs typeface="Nunito"/>
              <a:sym typeface="Nunito"/>
            </a:endParaRPr>
          </a:p>
          <a:p>
            <a:pPr indent="-317500" lvl="0" marL="457200" rtl="0" algn="l">
              <a:spcBef>
                <a:spcPts val="1600"/>
              </a:spcBef>
              <a:spcAft>
                <a:spcPts val="0"/>
              </a:spcAft>
              <a:buSzPts val="1400"/>
              <a:buFont typeface="Nunito"/>
              <a:buChar char="●"/>
            </a:pPr>
            <a:r>
              <a:t/>
            </a:r>
            <a:endParaRPr sz="1400">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657" name="Google Shape;657;p55"/>
          <p:cNvCxnSpPr>
            <a:stCxn id="658" idx="0"/>
            <a:endCxn id="658"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659" name="Google Shape;659;p55"/>
          <p:cNvPicPr preferRelativeResize="0"/>
          <p:nvPr/>
        </p:nvPicPr>
        <p:blipFill>
          <a:blip r:embed="rId3">
            <a:alphaModFix/>
          </a:blip>
          <a:stretch>
            <a:fillRect/>
          </a:stretch>
        </p:blipFill>
        <p:spPr>
          <a:xfrm>
            <a:off x="920228" y="1241113"/>
            <a:ext cx="1654180" cy="281050"/>
          </a:xfrm>
          <a:prstGeom prst="rect">
            <a:avLst/>
          </a:prstGeom>
          <a:noFill/>
          <a:ln cap="flat" cmpd="sng" w="9525">
            <a:solidFill>
              <a:srgbClr val="D7D77D"/>
            </a:solidFill>
            <a:prstDash val="dash"/>
            <a:round/>
            <a:headEnd len="sm" w="sm" type="none"/>
            <a:tailEnd len="sm" w="sm" type="none"/>
          </a:ln>
        </p:spPr>
      </p:pic>
      <p:pic>
        <p:nvPicPr>
          <p:cNvPr id="660" name="Google Shape;660;p55"/>
          <p:cNvPicPr preferRelativeResize="0"/>
          <p:nvPr/>
        </p:nvPicPr>
        <p:blipFill rotWithShape="1">
          <a:blip r:embed="rId4">
            <a:alphaModFix/>
          </a:blip>
          <a:srcRect b="23959" l="27387" r="44637" t="39538"/>
          <a:stretch/>
        </p:blipFill>
        <p:spPr>
          <a:xfrm>
            <a:off x="5457189" y="2060650"/>
            <a:ext cx="3402106" cy="2497000"/>
          </a:xfrm>
          <a:prstGeom prst="rect">
            <a:avLst/>
          </a:prstGeom>
          <a:noFill/>
          <a:ln>
            <a:noFill/>
          </a:ln>
        </p:spPr>
      </p:pic>
      <p:pic>
        <p:nvPicPr>
          <p:cNvPr id="661" name="Google Shape;661;p55"/>
          <p:cNvPicPr preferRelativeResize="0"/>
          <p:nvPr/>
        </p:nvPicPr>
        <p:blipFill>
          <a:blip r:embed="rId5">
            <a:alphaModFix/>
          </a:blip>
          <a:stretch>
            <a:fillRect/>
          </a:stretch>
        </p:blipFill>
        <p:spPr>
          <a:xfrm>
            <a:off x="835324" y="1857799"/>
            <a:ext cx="3475811" cy="667425"/>
          </a:xfrm>
          <a:prstGeom prst="rect">
            <a:avLst/>
          </a:prstGeom>
          <a:noFill/>
          <a:ln>
            <a:noFill/>
          </a:ln>
        </p:spPr>
      </p:pic>
      <p:pic>
        <p:nvPicPr>
          <p:cNvPr id="662" name="Google Shape;662;p55"/>
          <p:cNvPicPr preferRelativeResize="0"/>
          <p:nvPr/>
        </p:nvPicPr>
        <p:blipFill>
          <a:blip r:embed="rId6">
            <a:alphaModFix/>
          </a:blip>
          <a:stretch>
            <a:fillRect/>
          </a:stretch>
        </p:blipFill>
        <p:spPr>
          <a:xfrm>
            <a:off x="835325" y="2650575"/>
            <a:ext cx="3445074" cy="661525"/>
          </a:xfrm>
          <a:prstGeom prst="rect">
            <a:avLst/>
          </a:prstGeom>
          <a:noFill/>
          <a:ln>
            <a:noFill/>
          </a:ln>
        </p:spPr>
      </p:pic>
      <p:pic>
        <p:nvPicPr>
          <p:cNvPr id="663" name="Google Shape;663;p55"/>
          <p:cNvPicPr preferRelativeResize="0"/>
          <p:nvPr/>
        </p:nvPicPr>
        <p:blipFill>
          <a:blip r:embed="rId7">
            <a:alphaModFix/>
          </a:blip>
          <a:stretch>
            <a:fillRect/>
          </a:stretch>
        </p:blipFill>
        <p:spPr>
          <a:xfrm>
            <a:off x="835325" y="4337424"/>
            <a:ext cx="3049888" cy="661525"/>
          </a:xfrm>
          <a:prstGeom prst="rect">
            <a:avLst/>
          </a:prstGeom>
          <a:noFill/>
          <a:ln>
            <a:noFill/>
          </a:ln>
        </p:spPr>
      </p:pic>
      <p:pic>
        <p:nvPicPr>
          <p:cNvPr id="664" name="Google Shape;664;p55"/>
          <p:cNvPicPr preferRelativeResize="0"/>
          <p:nvPr/>
        </p:nvPicPr>
        <p:blipFill>
          <a:blip r:embed="rId8">
            <a:alphaModFix/>
          </a:blip>
          <a:stretch>
            <a:fillRect/>
          </a:stretch>
        </p:blipFill>
        <p:spPr>
          <a:xfrm>
            <a:off x="835324" y="3458049"/>
            <a:ext cx="3049900" cy="661528"/>
          </a:xfrm>
          <a:prstGeom prst="rect">
            <a:avLst/>
          </a:prstGeom>
          <a:noFill/>
          <a:ln>
            <a:noFill/>
          </a:ln>
        </p:spPr>
      </p:pic>
      <p:pic>
        <p:nvPicPr>
          <p:cNvPr id="665" name="Google Shape;665;p55"/>
          <p:cNvPicPr preferRelativeResize="0"/>
          <p:nvPr/>
        </p:nvPicPr>
        <p:blipFill>
          <a:blip r:embed="rId9">
            <a:alphaModFix/>
          </a:blip>
          <a:stretch>
            <a:fillRect/>
          </a:stretch>
        </p:blipFill>
        <p:spPr>
          <a:xfrm>
            <a:off x="2874450" y="1061150"/>
            <a:ext cx="5595343" cy="7429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69" name="Shape 669"/>
        <p:cNvGrpSpPr/>
        <p:nvPr/>
      </p:nvGrpSpPr>
      <p:grpSpPr>
        <a:xfrm>
          <a:off x="0" y="0"/>
          <a:ext cx="0" cy="0"/>
          <a:chOff x="0" y="0"/>
          <a:chExt cx="0" cy="0"/>
        </a:xfrm>
      </p:grpSpPr>
      <p:sp>
        <p:nvSpPr>
          <p:cNvPr id="670" name="Google Shape;670;p5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5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672" name="Google Shape;672;p5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56"/>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Cost = 0.203323896</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674" name="Google Shape;674;p56"/>
          <p:cNvCxnSpPr>
            <a:stCxn id="675" idx="0"/>
            <a:endCxn id="675"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676" name="Google Shape;676;p56"/>
          <p:cNvPicPr preferRelativeResize="0"/>
          <p:nvPr/>
        </p:nvPicPr>
        <p:blipFill>
          <a:blip r:embed="rId3">
            <a:alphaModFix/>
          </a:blip>
          <a:stretch>
            <a:fillRect/>
          </a:stretch>
        </p:blipFill>
        <p:spPr>
          <a:xfrm>
            <a:off x="920228" y="1241113"/>
            <a:ext cx="1654180" cy="281050"/>
          </a:xfrm>
          <a:prstGeom prst="rect">
            <a:avLst/>
          </a:prstGeom>
          <a:noFill/>
          <a:ln cap="flat" cmpd="sng" w="9525">
            <a:solidFill>
              <a:srgbClr val="D7D77D"/>
            </a:solidFill>
            <a:prstDash val="dash"/>
            <a:round/>
            <a:headEnd len="sm" w="sm" type="none"/>
            <a:tailEnd len="sm" w="sm" type="none"/>
          </a:ln>
        </p:spPr>
      </p:pic>
      <p:pic>
        <p:nvPicPr>
          <p:cNvPr id="677" name="Google Shape;677;p56"/>
          <p:cNvPicPr preferRelativeResize="0"/>
          <p:nvPr/>
        </p:nvPicPr>
        <p:blipFill rotWithShape="1">
          <a:blip r:embed="rId4">
            <a:alphaModFix/>
          </a:blip>
          <a:srcRect b="23959" l="27387" r="44637" t="39538"/>
          <a:stretch/>
        </p:blipFill>
        <p:spPr>
          <a:xfrm>
            <a:off x="5457189" y="2060650"/>
            <a:ext cx="3402106" cy="2497000"/>
          </a:xfrm>
          <a:prstGeom prst="rect">
            <a:avLst/>
          </a:prstGeom>
          <a:noFill/>
          <a:ln>
            <a:noFill/>
          </a:ln>
        </p:spPr>
      </p:pic>
      <p:pic>
        <p:nvPicPr>
          <p:cNvPr id="678" name="Google Shape;678;p56"/>
          <p:cNvPicPr preferRelativeResize="0"/>
          <p:nvPr/>
        </p:nvPicPr>
        <p:blipFill>
          <a:blip r:embed="rId5">
            <a:alphaModFix/>
          </a:blip>
          <a:stretch>
            <a:fillRect/>
          </a:stretch>
        </p:blipFill>
        <p:spPr>
          <a:xfrm>
            <a:off x="928038" y="2275763"/>
            <a:ext cx="2274748" cy="281050"/>
          </a:xfrm>
          <a:prstGeom prst="rect">
            <a:avLst/>
          </a:prstGeom>
          <a:noFill/>
          <a:ln>
            <a:noFill/>
          </a:ln>
        </p:spPr>
      </p:pic>
      <p:pic>
        <p:nvPicPr>
          <p:cNvPr id="679" name="Google Shape;679;p56"/>
          <p:cNvPicPr preferRelativeResize="0"/>
          <p:nvPr/>
        </p:nvPicPr>
        <p:blipFill>
          <a:blip r:embed="rId6">
            <a:alphaModFix/>
          </a:blip>
          <a:stretch>
            <a:fillRect/>
          </a:stretch>
        </p:blipFill>
        <p:spPr>
          <a:xfrm>
            <a:off x="932425" y="2558125"/>
            <a:ext cx="2265966" cy="281050"/>
          </a:xfrm>
          <a:prstGeom prst="rect">
            <a:avLst/>
          </a:prstGeom>
          <a:noFill/>
          <a:ln>
            <a:noFill/>
          </a:ln>
        </p:spPr>
      </p:pic>
      <p:pic>
        <p:nvPicPr>
          <p:cNvPr id="680" name="Google Shape;680;p56"/>
          <p:cNvPicPr preferRelativeResize="0"/>
          <p:nvPr/>
        </p:nvPicPr>
        <p:blipFill>
          <a:blip r:embed="rId7">
            <a:alphaModFix/>
          </a:blip>
          <a:stretch>
            <a:fillRect/>
          </a:stretch>
        </p:blipFill>
        <p:spPr>
          <a:xfrm>
            <a:off x="910475" y="2938500"/>
            <a:ext cx="2309880" cy="281050"/>
          </a:xfrm>
          <a:prstGeom prst="rect">
            <a:avLst/>
          </a:prstGeom>
          <a:noFill/>
          <a:ln>
            <a:noFill/>
          </a:ln>
        </p:spPr>
      </p:pic>
      <p:pic>
        <p:nvPicPr>
          <p:cNvPr id="681" name="Google Shape;681;p56"/>
          <p:cNvPicPr preferRelativeResize="0"/>
          <p:nvPr/>
        </p:nvPicPr>
        <p:blipFill>
          <a:blip r:embed="rId8">
            <a:alphaModFix/>
          </a:blip>
          <a:stretch>
            <a:fillRect/>
          </a:stretch>
        </p:blipFill>
        <p:spPr>
          <a:xfrm>
            <a:off x="910475" y="3242675"/>
            <a:ext cx="2309880" cy="281050"/>
          </a:xfrm>
          <a:prstGeom prst="rect">
            <a:avLst/>
          </a:prstGeom>
          <a:noFill/>
          <a:ln>
            <a:noFill/>
          </a:ln>
        </p:spPr>
      </p:pic>
      <p:graphicFrame>
        <p:nvGraphicFramePr>
          <p:cNvPr id="682" name="Google Shape;682;p56"/>
          <p:cNvGraphicFramePr/>
          <p:nvPr/>
        </p:nvGraphicFramePr>
        <p:xfrm>
          <a:off x="910475" y="3546857"/>
          <a:ext cx="3000000" cy="3000000"/>
        </p:xfrm>
        <a:graphic>
          <a:graphicData uri="http://schemas.openxmlformats.org/drawingml/2006/table">
            <a:tbl>
              <a:tblPr>
                <a:noFill/>
                <a:tableStyleId>{63B52401-414C-49C4-8F41-C2E0C291B331}</a:tableStyleId>
              </a:tblPr>
              <a:tblGrid>
                <a:gridCol w="545700"/>
                <a:gridCol w="682775"/>
                <a:gridCol w="538050"/>
                <a:gridCol w="784700"/>
              </a:tblGrid>
              <a:tr h="0">
                <a:tc>
                  <a:txBody>
                    <a:bodyPr/>
                    <a:lstStyle/>
                    <a:p>
                      <a:pPr indent="0" lvl="0" marL="0" rtl="0" algn="l">
                        <a:spcBef>
                          <a:spcPts val="0"/>
                        </a:spcBef>
                        <a:spcAft>
                          <a:spcPts val="0"/>
                        </a:spcAft>
                        <a:buNone/>
                      </a:pPr>
                      <a:r>
                        <a:rPr lang="en" sz="1800">
                          <a:latin typeface="Nunito"/>
                          <a:ea typeface="Nunito"/>
                          <a:cs typeface="Nunito"/>
                          <a:sym typeface="Nunito"/>
                        </a:rPr>
                        <a:t>x</a:t>
                      </a:r>
                      <a:r>
                        <a:rPr baseline="-25000" lang="en" sz="1800">
                          <a:latin typeface="Nunito"/>
                          <a:ea typeface="Nunito"/>
                          <a:cs typeface="Nunito"/>
                          <a:sym typeface="Nunito"/>
                        </a:rPr>
                        <a:t>1,1</a:t>
                      </a:r>
                      <a:endParaRPr baseline="-25000" sz="18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800">
                          <a:latin typeface="Nunito"/>
                          <a:ea typeface="Nunito"/>
                          <a:cs typeface="Nunito"/>
                          <a:sym typeface="Nunito"/>
                        </a:rPr>
                        <a:t>0.10</a:t>
                      </a:r>
                      <a:endParaRPr sz="18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800">
                          <a:latin typeface="Nunito"/>
                          <a:ea typeface="Nunito"/>
                          <a:cs typeface="Nunito"/>
                          <a:sym typeface="Nunito"/>
                        </a:rPr>
                        <a:t>y</a:t>
                      </a:r>
                      <a:r>
                        <a:rPr baseline="-25000" lang="en" sz="1800">
                          <a:latin typeface="Nunito"/>
                          <a:ea typeface="Nunito"/>
                          <a:cs typeface="Nunito"/>
                          <a:sym typeface="Nunito"/>
                        </a:rPr>
                        <a:t>1,1</a:t>
                      </a:r>
                      <a:endParaRPr baseline="-25000" sz="18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800">
                          <a:latin typeface="Nunito"/>
                          <a:ea typeface="Nunito"/>
                          <a:cs typeface="Nunito"/>
                          <a:sym typeface="Nunito"/>
                        </a:rPr>
                        <a:t>0.20</a:t>
                      </a:r>
                      <a:endParaRPr sz="18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0">
                <a:tc>
                  <a:txBody>
                    <a:bodyPr/>
                    <a:lstStyle/>
                    <a:p>
                      <a:pPr indent="0" lvl="0" marL="0" rtl="0" algn="l">
                        <a:spcBef>
                          <a:spcPts val="0"/>
                        </a:spcBef>
                        <a:spcAft>
                          <a:spcPts val="0"/>
                        </a:spcAft>
                        <a:buNone/>
                      </a:pPr>
                      <a:r>
                        <a:rPr lang="en" sz="1800">
                          <a:solidFill>
                            <a:schemeClr val="dk1"/>
                          </a:solidFill>
                          <a:latin typeface="Nunito"/>
                          <a:ea typeface="Nunito"/>
                          <a:cs typeface="Nunito"/>
                          <a:sym typeface="Nunito"/>
                        </a:rPr>
                        <a:t>x</a:t>
                      </a:r>
                      <a:r>
                        <a:rPr baseline="-25000" lang="en" sz="1800">
                          <a:solidFill>
                            <a:schemeClr val="dk1"/>
                          </a:solidFill>
                          <a:latin typeface="Nunito"/>
                          <a:ea typeface="Nunito"/>
                          <a:cs typeface="Nunito"/>
                          <a:sym typeface="Nunito"/>
                        </a:rPr>
                        <a:t>1,2</a:t>
                      </a:r>
                      <a:endParaRPr sz="18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800">
                          <a:latin typeface="Nunito"/>
                          <a:ea typeface="Nunito"/>
                          <a:cs typeface="Nunito"/>
                          <a:sym typeface="Nunito"/>
                        </a:rPr>
                        <a:t>0.90</a:t>
                      </a:r>
                      <a:endParaRPr sz="18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800">
                          <a:latin typeface="Nunito"/>
                          <a:ea typeface="Nunito"/>
                          <a:cs typeface="Nunito"/>
                          <a:sym typeface="Nunito"/>
                        </a:rPr>
                        <a:t>y</a:t>
                      </a:r>
                      <a:r>
                        <a:rPr baseline="-25000" lang="en" sz="1800">
                          <a:latin typeface="Nunito"/>
                          <a:ea typeface="Nunito"/>
                          <a:cs typeface="Nunito"/>
                          <a:sym typeface="Nunito"/>
                        </a:rPr>
                        <a:t>1,2</a:t>
                      </a:r>
                      <a:endParaRPr baseline="-25000" sz="18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800">
                          <a:latin typeface="Nunito"/>
                          <a:ea typeface="Nunito"/>
                          <a:cs typeface="Nunito"/>
                          <a:sym typeface="Nunito"/>
                        </a:rPr>
                        <a:t>0.95</a:t>
                      </a:r>
                      <a:endParaRPr sz="18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pic>
        <p:nvPicPr>
          <p:cNvPr id="683" name="Google Shape;683;p56"/>
          <p:cNvPicPr preferRelativeResize="0"/>
          <p:nvPr/>
        </p:nvPicPr>
        <p:blipFill>
          <a:blip r:embed="rId9">
            <a:alphaModFix/>
          </a:blip>
          <a:stretch>
            <a:fillRect/>
          </a:stretch>
        </p:blipFill>
        <p:spPr>
          <a:xfrm>
            <a:off x="3026850" y="1289750"/>
            <a:ext cx="5595343" cy="7429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87" name="Shape 687"/>
        <p:cNvGrpSpPr/>
        <p:nvPr/>
      </p:nvGrpSpPr>
      <p:grpSpPr>
        <a:xfrm>
          <a:off x="0" y="0"/>
          <a:ext cx="0" cy="0"/>
          <a:chOff x="0" y="0"/>
          <a:chExt cx="0" cy="0"/>
        </a:xfrm>
      </p:grpSpPr>
      <p:sp>
        <p:nvSpPr>
          <p:cNvPr id="688" name="Google Shape;688;p5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5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690" name="Google Shape;690;p5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57"/>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Outer w gradients:</a:t>
            </a:r>
            <a:endParaRPr>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692" name="Google Shape;692;p57"/>
          <p:cNvCxnSpPr>
            <a:stCxn id="693" idx="0"/>
            <a:endCxn id="693"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694" name="Google Shape;694;p57"/>
          <p:cNvPicPr preferRelativeResize="0"/>
          <p:nvPr/>
        </p:nvPicPr>
        <p:blipFill rotWithShape="1">
          <a:blip r:embed="rId3">
            <a:alphaModFix/>
          </a:blip>
          <a:srcRect b="23959" l="27387" r="44637" t="39538"/>
          <a:stretch/>
        </p:blipFill>
        <p:spPr>
          <a:xfrm>
            <a:off x="6630825" y="2032700"/>
            <a:ext cx="2457077" cy="1803376"/>
          </a:xfrm>
          <a:prstGeom prst="rect">
            <a:avLst/>
          </a:prstGeom>
          <a:noFill/>
          <a:ln>
            <a:noFill/>
          </a:ln>
        </p:spPr>
      </p:pic>
      <p:pic>
        <p:nvPicPr>
          <p:cNvPr id="695" name="Google Shape;695;p57"/>
          <p:cNvPicPr preferRelativeResize="0"/>
          <p:nvPr/>
        </p:nvPicPr>
        <p:blipFill>
          <a:blip r:embed="rId4">
            <a:alphaModFix/>
          </a:blip>
          <a:stretch>
            <a:fillRect/>
          </a:stretch>
        </p:blipFill>
        <p:spPr>
          <a:xfrm>
            <a:off x="3459332" y="1289750"/>
            <a:ext cx="5162867" cy="685525"/>
          </a:xfrm>
          <a:prstGeom prst="rect">
            <a:avLst/>
          </a:prstGeom>
          <a:noFill/>
          <a:ln cap="flat" cmpd="sng" w="9525">
            <a:solidFill>
              <a:srgbClr val="000000"/>
            </a:solidFill>
            <a:prstDash val="solid"/>
            <a:round/>
            <a:headEnd len="sm" w="sm" type="none"/>
            <a:tailEnd len="sm" w="sm" type="none"/>
          </a:ln>
        </p:spPr>
      </p:pic>
      <p:pic>
        <p:nvPicPr>
          <p:cNvPr id="696" name="Google Shape;696;p57"/>
          <p:cNvPicPr preferRelativeResize="0"/>
          <p:nvPr/>
        </p:nvPicPr>
        <p:blipFill>
          <a:blip r:embed="rId5">
            <a:alphaModFix/>
          </a:blip>
          <a:stretch>
            <a:fillRect/>
          </a:stretch>
        </p:blipFill>
        <p:spPr>
          <a:xfrm>
            <a:off x="781225" y="2250275"/>
            <a:ext cx="5883126" cy="345775"/>
          </a:xfrm>
          <a:prstGeom prst="rect">
            <a:avLst/>
          </a:prstGeom>
          <a:noFill/>
          <a:ln>
            <a:noFill/>
          </a:ln>
        </p:spPr>
      </p:pic>
      <p:cxnSp>
        <p:nvCxnSpPr>
          <p:cNvPr id="697" name="Google Shape;697;p57"/>
          <p:cNvCxnSpPr/>
          <p:nvPr/>
        </p:nvCxnSpPr>
        <p:spPr>
          <a:xfrm flipH="1" rot="10800000">
            <a:off x="4409125" y="2243225"/>
            <a:ext cx="2085900" cy="371400"/>
          </a:xfrm>
          <a:prstGeom prst="straightConnector1">
            <a:avLst/>
          </a:prstGeom>
          <a:noFill/>
          <a:ln cap="flat" cmpd="sng" w="9525">
            <a:solidFill>
              <a:schemeClr val="dk2"/>
            </a:solidFill>
            <a:prstDash val="solid"/>
            <a:round/>
            <a:headEnd len="med" w="med" type="none"/>
            <a:tailEnd len="med" w="med" type="triangle"/>
          </a:ln>
        </p:spPr>
      </p:cxnSp>
      <p:sp>
        <p:nvSpPr>
          <p:cNvPr id="698" name="Google Shape;698;p57"/>
          <p:cNvSpPr txBox="1"/>
          <p:nvPr/>
        </p:nvSpPr>
        <p:spPr>
          <a:xfrm>
            <a:off x="6440325" y="2052650"/>
            <a:ext cx="292800" cy="20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0</a:t>
            </a:r>
            <a:endParaRPr sz="1200">
              <a:latin typeface="Nunito"/>
              <a:ea typeface="Nunito"/>
              <a:cs typeface="Nunito"/>
              <a:sym typeface="Nunito"/>
            </a:endParaRPr>
          </a:p>
        </p:txBody>
      </p:sp>
      <p:pic>
        <p:nvPicPr>
          <p:cNvPr id="699" name="Google Shape;699;p57"/>
          <p:cNvPicPr preferRelativeResize="0"/>
          <p:nvPr/>
        </p:nvPicPr>
        <p:blipFill>
          <a:blip r:embed="rId6">
            <a:alphaModFix/>
          </a:blip>
          <a:stretch>
            <a:fillRect/>
          </a:stretch>
        </p:blipFill>
        <p:spPr>
          <a:xfrm>
            <a:off x="781225" y="2601803"/>
            <a:ext cx="5883126" cy="345775"/>
          </a:xfrm>
          <a:prstGeom prst="rect">
            <a:avLst/>
          </a:prstGeom>
          <a:noFill/>
          <a:ln>
            <a:noFill/>
          </a:ln>
        </p:spPr>
      </p:pic>
      <p:pic>
        <p:nvPicPr>
          <p:cNvPr id="700" name="Google Shape;700;p57"/>
          <p:cNvPicPr preferRelativeResize="0"/>
          <p:nvPr/>
        </p:nvPicPr>
        <p:blipFill>
          <a:blip r:embed="rId7">
            <a:alphaModFix/>
          </a:blip>
          <a:stretch>
            <a:fillRect/>
          </a:stretch>
        </p:blipFill>
        <p:spPr>
          <a:xfrm>
            <a:off x="781225" y="2947578"/>
            <a:ext cx="5883126" cy="345775"/>
          </a:xfrm>
          <a:prstGeom prst="rect">
            <a:avLst/>
          </a:prstGeom>
          <a:noFill/>
          <a:ln>
            <a:noFill/>
          </a:ln>
        </p:spPr>
      </p:pic>
      <p:pic>
        <p:nvPicPr>
          <p:cNvPr id="701" name="Google Shape;701;p57"/>
          <p:cNvPicPr preferRelativeResize="0"/>
          <p:nvPr/>
        </p:nvPicPr>
        <p:blipFill>
          <a:blip r:embed="rId8">
            <a:alphaModFix/>
          </a:blip>
          <a:stretch>
            <a:fillRect/>
          </a:stretch>
        </p:blipFill>
        <p:spPr>
          <a:xfrm>
            <a:off x="781225" y="3368825"/>
            <a:ext cx="5883126" cy="345775"/>
          </a:xfrm>
          <a:prstGeom prst="rect">
            <a:avLst/>
          </a:prstGeom>
          <a:noFill/>
          <a:ln>
            <a:noFill/>
          </a:ln>
        </p:spPr>
      </p:pic>
      <p:grpSp>
        <p:nvGrpSpPr>
          <p:cNvPr id="702" name="Google Shape;702;p57"/>
          <p:cNvGrpSpPr/>
          <p:nvPr/>
        </p:nvGrpSpPr>
        <p:grpSpPr>
          <a:xfrm>
            <a:off x="4409125" y="2433650"/>
            <a:ext cx="2324000" cy="561975"/>
            <a:chOff x="3418525" y="2357450"/>
            <a:chExt cx="2324000" cy="561975"/>
          </a:xfrm>
        </p:grpSpPr>
        <p:cxnSp>
          <p:nvCxnSpPr>
            <p:cNvPr id="703" name="Google Shape;703;p57"/>
            <p:cNvCxnSpPr/>
            <p:nvPr/>
          </p:nvCxnSpPr>
          <p:spPr>
            <a:xfrm flipH="1" rot="10800000">
              <a:off x="3418525" y="2548025"/>
              <a:ext cx="2085900" cy="371400"/>
            </a:xfrm>
            <a:prstGeom prst="straightConnector1">
              <a:avLst/>
            </a:prstGeom>
            <a:noFill/>
            <a:ln cap="flat" cmpd="sng" w="9525">
              <a:solidFill>
                <a:schemeClr val="dk2"/>
              </a:solidFill>
              <a:prstDash val="solid"/>
              <a:round/>
              <a:headEnd len="med" w="med" type="none"/>
              <a:tailEnd len="med" w="med" type="triangle"/>
            </a:ln>
          </p:spPr>
        </p:cxnSp>
        <p:sp>
          <p:nvSpPr>
            <p:cNvPr id="704" name="Google Shape;704;p57"/>
            <p:cNvSpPr txBox="1"/>
            <p:nvPr/>
          </p:nvSpPr>
          <p:spPr>
            <a:xfrm>
              <a:off x="5449725" y="2357450"/>
              <a:ext cx="292800" cy="20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0</a:t>
              </a:r>
              <a:endParaRPr sz="1200">
                <a:latin typeface="Nunito"/>
                <a:ea typeface="Nunito"/>
                <a:cs typeface="Nunito"/>
                <a:sym typeface="Nunito"/>
              </a:endParaRPr>
            </a:p>
          </p:txBody>
        </p:sp>
      </p:grpSp>
      <p:grpSp>
        <p:nvGrpSpPr>
          <p:cNvPr id="705" name="Google Shape;705;p57"/>
          <p:cNvGrpSpPr/>
          <p:nvPr/>
        </p:nvGrpSpPr>
        <p:grpSpPr>
          <a:xfrm>
            <a:off x="1821699" y="2814552"/>
            <a:ext cx="2324000" cy="459752"/>
            <a:chOff x="3418525" y="2357450"/>
            <a:chExt cx="2324000" cy="561975"/>
          </a:xfrm>
        </p:grpSpPr>
        <p:cxnSp>
          <p:nvCxnSpPr>
            <p:cNvPr id="706" name="Google Shape;706;p57"/>
            <p:cNvCxnSpPr/>
            <p:nvPr/>
          </p:nvCxnSpPr>
          <p:spPr>
            <a:xfrm flipH="1" rot="10800000">
              <a:off x="3418525" y="2548025"/>
              <a:ext cx="2085900" cy="371400"/>
            </a:xfrm>
            <a:prstGeom prst="straightConnector1">
              <a:avLst/>
            </a:prstGeom>
            <a:noFill/>
            <a:ln cap="flat" cmpd="sng" w="9525">
              <a:solidFill>
                <a:schemeClr val="dk2"/>
              </a:solidFill>
              <a:prstDash val="solid"/>
              <a:round/>
              <a:headEnd len="med" w="med" type="none"/>
              <a:tailEnd len="med" w="med" type="triangle"/>
            </a:ln>
          </p:spPr>
        </p:cxnSp>
        <p:sp>
          <p:nvSpPr>
            <p:cNvPr id="707" name="Google Shape;707;p57"/>
            <p:cNvSpPr txBox="1"/>
            <p:nvPr/>
          </p:nvSpPr>
          <p:spPr>
            <a:xfrm>
              <a:off x="5449725" y="2357450"/>
              <a:ext cx="292800" cy="20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0</a:t>
              </a:r>
              <a:endParaRPr sz="1200">
                <a:latin typeface="Nunito"/>
                <a:ea typeface="Nunito"/>
                <a:cs typeface="Nunito"/>
                <a:sym typeface="Nunito"/>
              </a:endParaRPr>
            </a:p>
          </p:txBody>
        </p:sp>
      </p:grpSp>
      <p:grpSp>
        <p:nvGrpSpPr>
          <p:cNvPr id="708" name="Google Shape;708;p57"/>
          <p:cNvGrpSpPr/>
          <p:nvPr/>
        </p:nvGrpSpPr>
        <p:grpSpPr>
          <a:xfrm>
            <a:off x="1792131" y="3278212"/>
            <a:ext cx="2353747" cy="459752"/>
            <a:chOff x="3418525" y="2357450"/>
            <a:chExt cx="2324000" cy="561975"/>
          </a:xfrm>
        </p:grpSpPr>
        <p:cxnSp>
          <p:nvCxnSpPr>
            <p:cNvPr id="709" name="Google Shape;709;p57"/>
            <p:cNvCxnSpPr/>
            <p:nvPr/>
          </p:nvCxnSpPr>
          <p:spPr>
            <a:xfrm flipH="1" rot="10800000">
              <a:off x="3418525" y="2548025"/>
              <a:ext cx="2085900" cy="371400"/>
            </a:xfrm>
            <a:prstGeom prst="straightConnector1">
              <a:avLst/>
            </a:prstGeom>
            <a:noFill/>
            <a:ln cap="flat" cmpd="sng" w="9525">
              <a:solidFill>
                <a:schemeClr val="dk2"/>
              </a:solidFill>
              <a:prstDash val="solid"/>
              <a:round/>
              <a:headEnd len="med" w="med" type="none"/>
              <a:tailEnd len="med" w="med" type="triangle"/>
            </a:ln>
          </p:spPr>
        </p:cxnSp>
        <p:sp>
          <p:nvSpPr>
            <p:cNvPr id="710" name="Google Shape;710;p57"/>
            <p:cNvSpPr txBox="1"/>
            <p:nvPr/>
          </p:nvSpPr>
          <p:spPr>
            <a:xfrm>
              <a:off x="5449725" y="2357450"/>
              <a:ext cx="292800" cy="20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0</a:t>
              </a:r>
              <a:endParaRPr sz="1200">
                <a:latin typeface="Nunito"/>
                <a:ea typeface="Nunito"/>
                <a:cs typeface="Nunito"/>
                <a:sym typeface="Nunito"/>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4" name="Shape 714"/>
        <p:cNvGrpSpPr/>
        <p:nvPr/>
      </p:nvGrpSpPr>
      <p:grpSpPr>
        <a:xfrm>
          <a:off x="0" y="0"/>
          <a:ext cx="0" cy="0"/>
          <a:chOff x="0" y="0"/>
          <a:chExt cx="0" cy="0"/>
        </a:xfrm>
      </p:grpSpPr>
      <p:sp>
        <p:nvSpPr>
          <p:cNvPr id="715" name="Google Shape;715;p5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5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717" name="Google Shape;717;p5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58"/>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719" name="Google Shape;719;p58"/>
          <p:cNvCxnSpPr>
            <a:stCxn id="720" idx="0"/>
            <a:endCxn id="720"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721" name="Google Shape;721;p58"/>
          <p:cNvPicPr preferRelativeResize="0"/>
          <p:nvPr/>
        </p:nvPicPr>
        <p:blipFill rotWithShape="1">
          <a:blip r:embed="rId3">
            <a:alphaModFix/>
          </a:blip>
          <a:srcRect b="23959" l="27387" r="44637" t="39538"/>
          <a:stretch/>
        </p:blipFill>
        <p:spPr>
          <a:xfrm>
            <a:off x="3008175" y="2046975"/>
            <a:ext cx="3378024" cy="2479299"/>
          </a:xfrm>
          <a:prstGeom prst="rect">
            <a:avLst/>
          </a:prstGeom>
          <a:noFill/>
          <a:ln>
            <a:noFill/>
          </a:ln>
        </p:spPr>
      </p:pic>
      <p:pic>
        <p:nvPicPr>
          <p:cNvPr id="722" name="Google Shape;722;p58"/>
          <p:cNvPicPr preferRelativeResize="0"/>
          <p:nvPr/>
        </p:nvPicPr>
        <p:blipFill>
          <a:blip r:embed="rId4">
            <a:alphaModFix/>
          </a:blip>
          <a:stretch>
            <a:fillRect/>
          </a:stretch>
        </p:blipFill>
        <p:spPr>
          <a:xfrm>
            <a:off x="799300" y="1298600"/>
            <a:ext cx="3612320" cy="281050"/>
          </a:xfrm>
          <a:prstGeom prst="rect">
            <a:avLst/>
          </a:prstGeom>
          <a:noFill/>
          <a:ln>
            <a:noFill/>
          </a:ln>
        </p:spPr>
      </p:pic>
      <p:pic>
        <p:nvPicPr>
          <p:cNvPr id="723" name="Google Shape;723;p58"/>
          <p:cNvPicPr preferRelativeResize="0"/>
          <p:nvPr/>
        </p:nvPicPr>
        <p:blipFill>
          <a:blip r:embed="rId5">
            <a:alphaModFix/>
          </a:blip>
          <a:stretch>
            <a:fillRect/>
          </a:stretch>
        </p:blipFill>
        <p:spPr>
          <a:xfrm>
            <a:off x="799300" y="2243225"/>
            <a:ext cx="1943358" cy="371400"/>
          </a:xfrm>
          <a:prstGeom prst="rect">
            <a:avLst/>
          </a:prstGeom>
          <a:noFill/>
          <a:ln>
            <a:noFill/>
          </a:ln>
        </p:spPr>
      </p:pic>
      <p:pic>
        <p:nvPicPr>
          <p:cNvPr id="724" name="Google Shape;724;p58"/>
          <p:cNvPicPr preferRelativeResize="0"/>
          <p:nvPr/>
        </p:nvPicPr>
        <p:blipFill>
          <a:blip r:embed="rId6">
            <a:alphaModFix/>
          </a:blip>
          <a:stretch>
            <a:fillRect/>
          </a:stretch>
        </p:blipFill>
        <p:spPr>
          <a:xfrm>
            <a:off x="781225" y="1656225"/>
            <a:ext cx="3612325" cy="272775"/>
          </a:xfrm>
          <a:prstGeom prst="rect">
            <a:avLst/>
          </a:prstGeom>
          <a:noFill/>
          <a:ln>
            <a:noFill/>
          </a:ln>
        </p:spPr>
      </p:pic>
      <p:pic>
        <p:nvPicPr>
          <p:cNvPr id="725" name="Google Shape;725;p58"/>
          <p:cNvPicPr preferRelativeResize="0"/>
          <p:nvPr/>
        </p:nvPicPr>
        <p:blipFill>
          <a:blip r:embed="rId7">
            <a:alphaModFix/>
          </a:blip>
          <a:stretch>
            <a:fillRect/>
          </a:stretch>
        </p:blipFill>
        <p:spPr>
          <a:xfrm>
            <a:off x="781225" y="2577775"/>
            <a:ext cx="1943350" cy="371398"/>
          </a:xfrm>
          <a:prstGeom prst="rect">
            <a:avLst/>
          </a:prstGeom>
          <a:noFill/>
          <a:ln>
            <a:noFill/>
          </a:ln>
        </p:spPr>
      </p:pic>
      <p:pic>
        <p:nvPicPr>
          <p:cNvPr id="726" name="Google Shape;726;p58"/>
          <p:cNvPicPr preferRelativeResize="0"/>
          <p:nvPr/>
        </p:nvPicPr>
        <p:blipFill>
          <a:blip r:embed="rId8">
            <a:alphaModFix/>
          </a:blip>
          <a:stretch>
            <a:fillRect/>
          </a:stretch>
        </p:blipFill>
        <p:spPr>
          <a:xfrm>
            <a:off x="781225" y="2986100"/>
            <a:ext cx="1943350" cy="371398"/>
          </a:xfrm>
          <a:prstGeom prst="rect">
            <a:avLst/>
          </a:prstGeom>
          <a:noFill/>
          <a:ln>
            <a:noFill/>
          </a:ln>
        </p:spPr>
      </p:pic>
      <p:pic>
        <p:nvPicPr>
          <p:cNvPr id="727" name="Google Shape;727;p58"/>
          <p:cNvPicPr preferRelativeResize="0"/>
          <p:nvPr/>
        </p:nvPicPr>
        <p:blipFill>
          <a:blip r:embed="rId9">
            <a:alphaModFix/>
          </a:blip>
          <a:stretch>
            <a:fillRect/>
          </a:stretch>
        </p:blipFill>
        <p:spPr>
          <a:xfrm>
            <a:off x="781225" y="3425950"/>
            <a:ext cx="1943358" cy="371400"/>
          </a:xfrm>
          <a:prstGeom prst="rect">
            <a:avLst/>
          </a:prstGeom>
          <a:noFill/>
          <a:ln>
            <a:noFill/>
          </a:ln>
        </p:spPr>
      </p:pic>
      <p:pic>
        <p:nvPicPr>
          <p:cNvPr id="728" name="Google Shape;728;p58"/>
          <p:cNvPicPr preferRelativeResize="0"/>
          <p:nvPr/>
        </p:nvPicPr>
        <p:blipFill>
          <a:blip r:embed="rId10">
            <a:alphaModFix/>
          </a:blip>
          <a:stretch>
            <a:fillRect/>
          </a:stretch>
        </p:blipFill>
        <p:spPr>
          <a:xfrm>
            <a:off x="4689000" y="1289750"/>
            <a:ext cx="2686053" cy="6304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32" name="Shape 732"/>
        <p:cNvGrpSpPr/>
        <p:nvPr/>
      </p:nvGrpSpPr>
      <p:grpSpPr>
        <a:xfrm>
          <a:off x="0" y="0"/>
          <a:ext cx="0" cy="0"/>
          <a:chOff x="0" y="0"/>
          <a:chExt cx="0" cy="0"/>
        </a:xfrm>
      </p:grpSpPr>
      <p:sp>
        <p:nvSpPr>
          <p:cNvPr id="733" name="Google Shape;733;p5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5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735" name="Google Shape;735;p5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59"/>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737" name="Google Shape;737;p59"/>
          <p:cNvCxnSpPr>
            <a:stCxn id="738" idx="0"/>
            <a:endCxn id="738"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739" name="Google Shape;739;p59"/>
          <p:cNvPicPr preferRelativeResize="0"/>
          <p:nvPr/>
        </p:nvPicPr>
        <p:blipFill>
          <a:blip r:embed="rId3">
            <a:alphaModFix/>
          </a:blip>
          <a:stretch>
            <a:fillRect/>
          </a:stretch>
        </p:blipFill>
        <p:spPr>
          <a:xfrm>
            <a:off x="715725" y="1289750"/>
            <a:ext cx="1924767" cy="281050"/>
          </a:xfrm>
          <a:prstGeom prst="rect">
            <a:avLst/>
          </a:prstGeom>
          <a:noFill/>
          <a:ln>
            <a:noFill/>
          </a:ln>
        </p:spPr>
      </p:pic>
      <p:pic>
        <p:nvPicPr>
          <p:cNvPr id="740" name="Google Shape;740;p59"/>
          <p:cNvPicPr preferRelativeResize="0"/>
          <p:nvPr/>
        </p:nvPicPr>
        <p:blipFill>
          <a:blip r:embed="rId4">
            <a:alphaModFix/>
          </a:blip>
          <a:stretch>
            <a:fillRect/>
          </a:stretch>
        </p:blipFill>
        <p:spPr>
          <a:xfrm>
            <a:off x="664338" y="1652088"/>
            <a:ext cx="2213269" cy="281050"/>
          </a:xfrm>
          <a:prstGeom prst="rect">
            <a:avLst/>
          </a:prstGeom>
          <a:noFill/>
          <a:ln>
            <a:noFill/>
          </a:ln>
        </p:spPr>
      </p:pic>
      <p:pic>
        <p:nvPicPr>
          <p:cNvPr id="741" name="Google Shape;741;p59"/>
          <p:cNvPicPr preferRelativeResize="0"/>
          <p:nvPr/>
        </p:nvPicPr>
        <p:blipFill>
          <a:blip r:embed="rId5">
            <a:alphaModFix/>
          </a:blip>
          <a:stretch>
            <a:fillRect/>
          </a:stretch>
        </p:blipFill>
        <p:spPr>
          <a:xfrm>
            <a:off x="715730" y="2314650"/>
            <a:ext cx="1514415" cy="346957"/>
          </a:xfrm>
          <a:prstGeom prst="rect">
            <a:avLst/>
          </a:prstGeom>
          <a:noFill/>
          <a:ln>
            <a:noFill/>
          </a:ln>
        </p:spPr>
      </p:pic>
      <p:pic>
        <p:nvPicPr>
          <p:cNvPr id="742" name="Google Shape;742;p59"/>
          <p:cNvPicPr preferRelativeResize="0"/>
          <p:nvPr/>
        </p:nvPicPr>
        <p:blipFill>
          <a:blip r:embed="rId6">
            <a:alphaModFix/>
          </a:blip>
          <a:stretch>
            <a:fillRect/>
          </a:stretch>
        </p:blipFill>
        <p:spPr>
          <a:xfrm>
            <a:off x="715725" y="2661607"/>
            <a:ext cx="1514415" cy="346957"/>
          </a:xfrm>
          <a:prstGeom prst="rect">
            <a:avLst/>
          </a:prstGeom>
          <a:noFill/>
          <a:ln>
            <a:noFill/>
          </a:ln>
        </p:spPr>
      </p:pic>
      <p:pic>
        <p:nvPicPr>
          <p:cNvPr id="743" name="Google Shape;743;p59"/>
          <p:cNvPicPr preferRelativeResize="0"/>
          <p:nvPr/>
        </p:nvPicPr>
        <p:blipFill>
          <a:blip r:embed="rId7">
            <a:alphaModFix/>
          </a:blip>
          <a:stretch>
            <a:fillRect/>
          </a:stretch>
        </p:blipFill>
        <p:spPr>
          <a:xfrm>
            <a:off x="715726" y="3045075"/>
            <a:ext cx="1631630" cy="346957"/>
          </a:xfrm>
          <a:prstGeom prst="rect">
            <a:avLst/>
          </a:prstGeom>
          <a:noFill/>
          <a:ln>
            <a:noFill/>
          </a:ln>
        </p:spPr>
      </p:pic>
      <p:pic>
        <p:nvPicPr>
          <p:cNvPr id="744" name="Google Shape;744;p59"/>
          <p:cNvPicPr preferRelativeResize="0"/>
          <p:nvPr/>
        </p:nvPicPr>
        <p:blipFill>
          <a:blip r:embed="rId8">
            <a:alphaModFix/>
          </a:blip>
          <a:stretch>
            <a:fillRect/>
          </a:stretch>
        </p:blipFill>
        <p:spPr>
          <a:xfrm>
            <a:off x="743770" y="3410668"/>
            <a:ext cx="1631630" cy="346957"/>
          </a:xfrm>
          <a:prstGeom prst="rect">
            <a:avLst/>
          </a:prstGeom>
          <a:noFill/>
          <a:ln>
            <a:noFill/>
          </a:ln>
        </p:spPr>
      </p:pic>
      <p:pic>
        <p:nvPicPr>
          <p:cNvPr id="745" name="Google Shape;745;p59"/>
          <p:cNvPicPr preferRelativeResize="0"/>
          <p:nvPr/>
        </p:nvPicPr>
        <p:blipFill>
          <a:blip r:embed="rId9">
            <a:alphaModFix/>
          </a:blip>
          <a:stretch>
            <a:fillRect/>
          </a:stretch>
        </p:blipFill>
        <p:spPr>
          <a:xfrm>
            <a:off x="4689000" y="1289750"/>
            <a:ext cx="2686053" cy="630400"/>
          </a:xfrm>
          <a:prstGeom prst="rect">
            <a:avLst/>
          </a:prstGeom>
          <a:noFill/>
          <a:ln cap="flat" cmpd="sng" w="9525">
            <a:solidFill>
              <a:srgbClr val="000000"/>
            </a:solidFill>
            <a:prstDash val="solid"/>
            <a:round/>
            <a:headEnd len="sm" w="sm" type="none"/>
            <a:tailEnd len="sm" w="sm" type="none"/>
          </a:ln>
        </p:spPr>
      </p:pic>
      <p:pic>
        <p:nvPicPr>
          <p:cNvPr id="746" name="Google Shape;746;p59"/>
          <p:cNvPicPr preferRelativeResize="0"/>
          <p:nvPr/>
        </p:nvPicPr>
        <p:blipFill rotWithShape="1">
          <a:blip r:embed="rId10">
            <a:alphaModFix/>
          </a:blip>
          <a:srcRect b="23959" l="27387" r="44637" t="39538"/>
          <a:stretch/>
        </p:blipFill>
        <p:spPr>
          <a:xfrm>
            <a:off x="3008175" y="2046975"/>
            <a:ext cx="3378024" cy="247929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0" name="Shape 750"/>
        <p:cNvGrpSpPr/>
        <p:nvPr/>
      </p:nvGrpSpPr>
      <p:grpSpPr>
        <a:xfrm>
          <a:off x="0" y="0"/>
          <a:ext cx="0" cy="0"/>
          <a:chOff x="0" y="0"/>
          <a:chExt cx="0" cy="0"/>
        </a:xfrm>
      </p:grpSpPr>
      <p:sp>
        <p:nvSpPr>
          <p:cNvPr id="751" name="Google Shape;751;p6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6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753" name="Google Shape;753;p6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60"/>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Nunito"/>
              <a:buChar char="●"/>
            </a:pPr>
            <a:r>
              <a:rPr lang="en" sz="1400">
                <a:latin typeface="Nunito"/>
                <a:ea typeface="Nunito"/>
                <a:cs typeface="Nunito"/>
                <a:sym typeface="Nunito"/>
              </a:rPr>
              <a:t>Hidden </a:t>
            </a:r>
            <a:r>
              <a:rPr lang="en" sz="1400">
                <a:latin typeface="Nunito"/>
                <a:ea typeface="Nunito"/>
                <a:cs typeface="Nunito"/>
                <a:sym typeface="Nunito"/>
              </a:rPr>
              <a:t>w gradients:</a:t>
            </a:r>
            <a:endParaRPr sz="1400">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Access w</a:t>
            </a:r>
            <a:r>
              <a:rPr baseline="-25000" lang="en">
                <a:latin typeface="Nunito"/>
                <a:ea typeface="Nunito"/>
                <a:cs typeface="Nunito"/>
                <a:sym typeface="Nunito"/>
              </a:rPr>
              <a:t>i</a:t>
            </a:r>
            <a:r>
              <a:rPr lang="en">
                <a:latin typeface="Nunito"/>
                <a:ea typeface="Nunito"/>
                <a:cs typeface="Nunito"/>
                <a:sym typeface="Nunito"/>
              </a:rPr>
              <a:t> through the relevant h</a:t>
            </a:r>
            <a:r>
              <a:rPr baseline="-25000" lang="en">
                <a:latin typeface="Nunito"/>
                <a:ea typeface="Nunito"/>
                <a:cs typeface="Nunito"/>
                <a:sym typeface="Nunito"/>
              </a:rPr>
              <a:t>i</a:t>
            </a:r>
            <a:r>
              <a:rPr lang="en">
                <a:latin typeface="Nunito"/>
                <a:ea typeface="Nunito"/>
                <a:cs typeface="Nunito"/>
                <a:sym typeface="Nunito"/>
              </a:rPr>
              <a:t> values</a:t>
            </a:r>
            <a:endParaRPr>
              <a:latin typeface="Nunito"/>
              <a:ea typeface="Nunito"/>
              <a:cs typeface="Nunito"/>
              <a:sym typeface="Nunito"/>
            </a:endParaRPr>
          </a:p>
          <a:p>
            <a:pPr indent="-342900" lvl="1" marL="914400" rtl="0" algn="l">
              <a:spcBef>
                <a:spcPts val="0"/>
              </a:spcBef>
              <a:spcAft>
                <a:spcPts val="0"/>
              </a:spcAft>
              <a:buSzPts val="1800"/>
              <a:buFont typeface="Nunito"/>
              <a:buChar char="○"/>
            </a:pPr>
            <a:r>
              <a:rPr lang="en">
                <a:latin typeface="Nunito"/>
                <a:ea typeface="Nunito"/>
                <a:cs typeface="Nunito"/>
                <a:sym typeface="Nunito"/>
              </a:rPr>
              <a:t>All outgoing neurons affect</a:t>
            </a:r>
            <a:r>
              <a:rPr lang="en" sz="1800">
                <a:latin typeface="Nunito"/>
                <a:ea typeface="Nunito"/>
                <a:cs typeface="Nunito"/>
                <a:sym typeface="Nunito"/>
              </a:rPr>
              <a:t> </a:t>
            </a:r>
            <a:r>
              <a:rPr lang="en">
                <a:latin typeface="Nunito"/>
                <a:ea typeface="Nunito"/>
                <a:cs typeface="Nunito"/>
                <a:sym typeface="Nunito"/>
              </a:rPr>
              <a:t>h</a:t>
            </a:r>
            <a:r>
              <a:rPr baseline="-25000" lang="en">
                <a:latin typeface="Nunito"/>
                <a:ea typeface="Nunito"/>
                <a:cs typeface="Nunito"/>
                <a:sym typeface="Nunito"/>
              </a:rPr>
              <a:t>i</a:t>
            </a:r>
            <a:r>
              <a:rPr lang="en">
                <a:latin typeface="Nunito"/>
                <a:ea typeface="Nunito"/>
                <a:cs typeface="Nunito"/>
                <a:sym typeface="Nunito"/>
              </a:rPr>
              <a:t> derivatives</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0" lvl="0" marL="457200" rtl="0" algn="l">
              <a:spcBef>
                <a:spcPts val="1600"/>
              </a:spcBef>
              <a:spcAft>
                <a:spcPts val="0"/>
              </a:spcAft>
              <a:buNone/>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755" name="Google Shape;755;p60"/>
          <p:cNvCxnSpPr>
            <a:stCxn id="756" idx="0"/>
            <a:endCxn id="756"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757" name="Google Shape;757;p60"/>
          <p:cNvPicPr preferRelativeResize="0"/>
          <p:nvPr/>
        </p:nvPicPr>
        <p:blipFill rotWithShape="1">
          <a:blip r:embed="rId3">
            <a:alphaModFix/>
          </a:blip>
          <a:srcRect b="23959" l="27387" r="44637" t="39538"/>
          <a:stretch/>
        </p:blipFill>
        <p:spPr>
          <a:xfrm>
            <a:off x="6630825" y="2489900"/>
            <a:ext cx="2457077" cy="1803376"/>
          </a:xfrm>
          <a:prstGeom prst="rect">
            <a:avLst/>
          </a:prstGeom>
          <a:noFill/>
          <a:ln>
            <a:noFill/>
          </a:ln>
        </p:spPr>
      </p:pic>
      <p:pic>
        <p:nvPicPr>
          <p:cNvPr id="758" name="Google Shape;758;p60"/>
          <p:cNvPicPr preferRelativeResize="0"/>
          <p:nvPr/>
        </p:nvPicPr>
        <p:blipFill rotWithShape="1">
          <a:blip r:embed="rId4">
            <a:alphaModFix/>
          </a:blip>
          <a:srcRect b="0" l="10602" r="0" t="0"/>
          <a:stretch/>
        </p:blipFill>
        <p:spPr>
          <a:xfrm>
            <a:off x="3506400" y="3036350"/>
            <a:ext cx="2646649" cy="470825"/>
          </a:xfrm>
          <a:prstGeom prst="rect">
            <a:avLst/>
          </a:prstGeom>
          <a:noFill/>
          <a:ln>
            <a:noFill/>
          </a:ln>
        </p:spPr>
      </p:pic>
      <p:pic>
        <p:nvPicPr>
          <p:cNvPr id="759" name="Google Shape;759;p60"/>
          <p:cNvPicPr preferRelativeResize="0"/>
          <p:nvPr/>
        </p:nvPicPr>
        <p:blipFill>
          <a:blip r:embed="rId5">
            <a:alphaModFix/>
          </a:blip>
          <a:stretch>
            <a:fillRect/>
          </a:stretch>
        </p:blipFill>
        <p:spPr>
          <a:xfrm>
            <a:off x="907525" y="3036350"/>
            <a:ext cx="2527640" cy="470825"/>
          </a:xfrm>
          <a:prstGeom prst="rect">
            <a:avLst/>
          </a:prstGeom>
          <a:noFill/>
          <a:ln>
            <a:noFill/>
          </a:ln>
        </p:spPr>
      </p:pic>
      <p:pic>
        <p:nvPicPr>
          <p:cNvPr id="760" name="Google Shape;760;p60"/>
          <p:cNvPicPr preferRelativeResize="0"/>
          <p:nvPr/>
        </p:nvPicPr>
        <p:blipFill>
          <a:blip r:embed="rId6">
            <a:alphaModFix/>
          </a:blip>
          <a:stretch>
            <a:fillRect/>
          </a:stretch>
        </p:blipFill>
        <p:spPr>
          <a:xfrm>
            <a:off x="835325" y="2062475"/>
            <a:ext cx="2686053" cy="630400"/>
          </a:xfrm>
          <a:prstGeom prst="rect">
            <a:avLst/>
          </a:prstGeom>
          <a:noFill/>
          <a:ln cap="flat" cmpd="sng" w="9525">
            <a:solidFill>
              <a:srgbClr val="000000"/>
            </a:solidFill>
            <a:prstDash val="solid"/>
            <a:round/>
            <a:headEnd len="sm" w="sm" type="none"/>
            <a:tailEnd len="sm" w="sm" type="none"/>
          </a:ln>
        </p:spPr>
      </p:pic>
      <p:pic>
        <p:nvPicPr>
          <p:cNvPr id="761" name="Google Shape;761;p60"/>
          <p:cNvPicPr preferRelativeResize="0"/>
          <p:nvPr/>
        </p:nvPicPr>
        <p:blipFill>
          <a:blip r:embed="rId7">
            <a:alphaModFix/>
          </a:blip>
          <a:stretch>
            <a:fillRect/>
          </a:stretch>
        </p:blipFill>
        <p:spPr>
          <a:xfrm>
            <a:off x="907525" y="3567900"/>
            <a:ext cx="5276850" cy="609600"/>
          </a:xfrm>
          <a:prstGeom prst="rect">
            <a:avLst/>
          </a:prstGeom>
          <a:noFill/>
          <a:ln>
            <a:noFill/>
          </a:ln>
        </p:spPr>
      </p:pic>
      <p:pic>
        <p:nvPicPr>
          <p:cNvPr id="762" name="Google Shape;762;p60"/>
          <p:cNvPicPr preferRelativeResize="0"/>
          <p:nvPr/>
        </p:nvPicPr>
        <p:blipFill>
          <a:blip r:embed="rId8">
            <a:alphaModFix/>
          </a:blip>
          <a:stretch>
            <a:fillRect/>
          </a:stretch>
        </p:blipFill>
        <p:spPr>
          <a:xfrm>
            <a:off x="907525" y="4236050"/>
            <a:ext cx="5372100" cy="6096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66" name="Shape 766"/>
        <p:cNvGrpSpPr/>
        <p:nvPr/>
      </p:nvGrpSpPr>
      <p:grpSpPr>
        <a:xfrm>
          <a:off x="0" y="0"/>
          <a:ext cx="0" cy="0"/>
          <a:chOff x="0" y="0"/>
          <a:chExt cx="0" cy="0"/>
        </a:xfrm>
      </p:grpSpPr>
      <p:sp>
        <p:nvSpPr>
          <p:cNvPr id="767" name="Google Shape;767;p6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6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769" name="Google Shape;769;p6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61"/>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0" lvl="0" marL="0" rtl="0" algn="l">
              <a:spcBef>
                <a:spcPts val="1600"/>
              </a:spcBef>
              <a:spcAft>
                <a:spcPts val="0"/>
              </a:spcAft>
              <a:buNone/>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0" lvl="0" marL="0" rtl="0" algn="l">
              <a:spcBef>
                <a:spcPts val="1600"/>
              </a:spcBef>
              <a:spcAft>
                <a:spcPts val="0"/>
              </a:spcAft>
              <a:buNone/>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771" name="Google Shape;771;p61"/>
          <p:cNvCxnSpPr>
            <a:stCxn id="772" idx="0"/>
            <a:endCxn id="772"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773" name="Google Shape;773;p61"/>
          <p:cNvPicPr preferRelativeResize="0"/>
          <p:nvPr/>
        </p:nvPicPr>
        <p:blipFill rotWithShape="1">
          <a:blip r:embed="rId3">
            <a:alphaModFix/>
          </a:blip>
          <a:srcRect b="23959" l="27387" r="44637" t="39538"/>
          <a:stretch/>
        </p:blipFill>
        <p:spPr>
          <a:xfrm>
            <a:off x="6402225" y="1141250"/>
            <a:ext cx="2457077" cy="1803376"/>
          </a:xfrm>
          <a:prstGeom prst="rect">
            <a:avLst/>
          </a:prstGeom>
          <a:noFill/>
          <a:ln>
            <a:noFill/>
          </a:ln>
        </p:spPr>
      </p:pic>
      <p:pic>
        <p:nvPicPr>
          <p:cNvPr id="774" name="Google Shape;774;p61"/>
          <p:cNvPicPr preferRelativeResize="0"/>
          <p:nvPr/>
        </p:nvPicPr>
        <p:blipFill>
          <a:blip r:embed="rId4">
            <a:alphaModFix/>
          </a:blip>
          <a:stretch>
            <a:fillRect/>
          </a:stretch>
        </p:blipFill>
        <p:spPr>
          <a:xfrm>
            <a:off x="794475" y="1182600"/>
            <a:ext cx="5372100" cy="609600"/>
          </a:xfrm>
          <a:prstGeom prst="rect">
            <a:avLst/>
          </a:prstGeom>
          <a:noFill/>
          <a:ln>
            <a:noFill/>
          </a:ln>
        </p:spPr>
      </p:pic>
      <p:pic>
        <p:nvPicPr>
          <p:cNvPr id="775" name="Google Shape;775;p61"/>
          <p:cNvPicPr preferRelativeResize="0"/>
          <p:nvPr/>
        </p:nvPicPr>
        <p:blipFill>
          <a:blip r:embed="rId5">
            <a:alphaModFix/>
          </a:blip>
          <a:stretch>
            <a:fillRect/>
          </a:stretch>
        </p:blipFill>
        <p:spPr>
          <a:xfrm>
            <a:off x="754275" y="2171875"/>
            <a:ext cx="4433450" cy="723175"/>
          </a:xfrm>
          <a:prstGeom prst="rect">
            <a:avLst/>
          </a:prstGeom>
          <a:noFill/>
          <a:ln>
            <a:noFill/>
          </a:ln>
        </p:spPr>
      </p:pic>
      <p:pic>
        <p:nvPicPr>
          <p:cNvPr id="776" name="Google Shape;776;p61"/>
          <p:cNvPicPr preferRelativeResize="0"/>
          <p:nvPr/>
        </p:nvPicPr>
        <p:blipFill>
          <a:blip r:embed="rId6">
            <a:alphaModFix/>
          </a:blip>
          <a:stretch>
            <a:fillRect/>
          </a:stretch>
        </p:blipFill>
        <p:spPr>
          <a:xfrm>
            <a:off x="794475" y="3274725"/>
            <a:ext cx="2857500" cy="742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6" name="Shape 86"/>
        <p:cNvGrpSpPr/>
        <p:nvPr/>
      </p:nvGrpSpPr>
      <p:grpSpPr>
        <a:xfrm>
          <a:off x="0" y="0"/>
          <a:ext cx="0" cy="0"/>
          <a:chOff x="0" y="0"/>
          <a:chExt cx="0" cy="0"/>
        </a:xfrm>
      </p:grpSpPr>
      <p:sp>
        <p:nvSpPr>
          <p:cNvPr id="87" name="Google Shape;87;p1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89" name="Google Shape;89;p17"/>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Artificial</a:t>
            </a:r>
            <a:r>
              <a:rPr b="1" lang="en">
                <a:latin typeface="Nunito"/>
                <a:ea typeface="Nunito"/>
                <a:cs typeface="Nunito"/>
                <a:sym typeface="Nunito"/>
              </a:rPr>
              <a:t> Neuron:</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Essentially a function that receives input(s) and outputs a result.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Edges going into a neuron indicate inputs.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Edges going out of a neuron indicate the output (usually being used as an input for another neuron)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Generally, the </a:t>
            </a:r>
            <a:r>
              <a:rPr b="1" lang="en">
                <a:latin typeface="Nunito"/>
                <a:ea typeface="Nunito"/>
                <a:cs typeface="Nunito"/>
                <a:sym typeface="Nunito"/>
              </a:rPr>
              <a:t>output </a:t>
            </a:r>
            <a:r>
              <a:rPr lang="en">
                <a:latin typeface="Nunito"/>
                <a:ea typeface="Nunito"/>
                <a:cs typeface="Nunito"/>
                <a:sym typeface="Nunito"/>
              </a:rPr>
              <a:t>(aka </a:t>
            </a:r>
            <a:r>
              <a:rPr b="1" lang="en">
                <a:latin typeface="Nunito"/>
                <a:ea typeface="Nunito"/>
                <a:cs typeface="Nunito"/>
                <a:sym typeface="Nunito"/>
              </a:rPr>
              <a:t>activation</a:t>
            </a:r>
            <a:r>
              <a:rPr lang="en">
                <a:latin typeface="Nunito"/>
                <a:ea typeface="Nunito"/>
                <a:cs typeface="Nunito"/>
                <a:sym typeface="Nunito"/>
              </a:rPr>
              <a:t>) is a sum of the weighted inputs passed through an activation function.</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Interconnection between neurons forms the decision-making process of the neural network.</a:t>
            </a:r>
            <a:endParaRPr>
              <a:latin typeface="Nunito"/>
              <a:ea typeface="Nunito"/>
              <a:cs typeface="Nunito"/>
              <a:sym typeface="Nunito"/>
            </a:endParaRPr>
          </a:p>
        </p:txBody>
      </p:sp>
      <p:sp>
        <p:nvSpPr>
          <p:cNvPr id="90" name="Google Shape;90;p1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1" name="Google Shape;91;p17"/>
          <p:cNvGrpSpPr/>
          <p:nvPr/>
        </p:nvGrpSpPr>
        <p:grpSpPr>
          <a:xfrm>
            <a:off x="2882465" y="3717919"/>
            <a:ext cx="4320127" cy="1240188"/>
            <a:chOff x="2302750" y="3456775"/>
            <a:chExt cx="4782075" cy="1372800"/>
          </a:xfrm>
        </p:grpSpPr>
        <p:sp>
          <p:nvSpPr>
            <p:cNvPr id="92" name="Google Shape;92;p17"/>
            <p:cNvSpPr/>
            <p:nvPr/>
          </p:nvSpPr>
          <p:spPr>
            <a:xfrm>
              <a:off x="3960013" y="3527250"/>
              <a:ext cx="1224000" cy="12240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t>Artificial</a:t>
              </a:r>
              <a:endParaRPr sz="1200"/>
            </a:p>
            <a:p>
              <a:pPr indent="0" lvl="0" marL="0" rtl="0" algn="ctr">
                <a:spcBef>
                  <a:spcPts val="0"/>
                </a:spcBef>
                <a:spcAft>
                  <a:spcPts val="0"/>
                </a:spcAft>
                <a:buNone/>
              </a:pPr>
              <a:r>
                <a:rPr lang="en" sz="1200"/>
                <a:t>Neuron</a:t>
              </a:r>
              <a:endParaRPr sz="1200"/>
            </a:p>
          </p:txBody>
        </p:sp>
        <p:cxnSp>
          <p:nvCxnSpPr>
            <p:cNvPr id="93" name="Google Shape;93;p17"/>
            <p:cNvCxnSpPr>
              <a:endCxn id="92" idx="2"/>
            </p:cNvCxnSpPr>
            <p:nvPr/>
          </p:nvCxnSpPr>
          <p:spPr>
            <a:xfrm flipH="1" rot="10800000">
              <a:off x="2673613" y="4139250"/>
              <a:ext cx="1286400" cy="26100"/>
            </a:xfrm>
            <a:prstGeom prst="straightConnector1">
              <a:avLst/>
            </a:prstGeom>
            <a:noFill/>
            <a:ln cap="flat" cmpd="sng" w="9525">
              <a:solidFill>
                <a:schemeClr val="dk2"/>
              </a:solidFill>
              <a:prstDash val="solid"/>
              <a:round/>
              <a:headEnd len="med" w="med" type="none"/>
              <a:tailEnd len="med" w="med" type="triangle"/>
            </a:ln>
          </p:spPr>
        </p:cxnSp>
        <p:cxnSp>
          <p:nvCxnSpPr>
            <p:cNvPr id="94" name="Google Shape;94;p17"/>
            <p:cNvCxnSpPr>
              <a:endCxn id="92" idx="1"/>
            </p:cNvCxnSpPr>
            <p:nvPr/>
          </p:nvCxnSpPr>
          <p:spPr>
            <a:xfrm flipH="1" rot="10800000">
              <a:off x="2802463" y="3706501"/>
              <a:ext cx="1336800" cy="8400"/>
            </a:xfrm>
            <a:prstGeom prst="straightConnector1">
              <a:avLst/>
            </a:prstGeom>
            <a:noFill/>
            <a:ln cap="flat" cmpd="sng" w="9525">
              <a:solidFill>
                <a:schemeClr val="dk2"/>
              </a:solidFill>
              <a:prstDash val="solid"/>
              <a:round/>
              <a:headEnd len="med" w="med" type="none"/>
              <a:tailEnd len="med" w="med" type="triangle"/>
            </a:ln>
          </p:spPr>
        </p:cxnSp>
        <p:cxnSp>
          <p:nvCxnSpPr>
            <p:cNvPr id="95" name="Google Shape;95;p17"/>
            <p:cNvCxnSpPr>
              <a:endCxn id="92" idx="3"/>
            </p:cNvCxnSpPr>
            <p:nvPr/>
          </p:nvCxnSpPr>
          <p:spPr>
            <a:xfrm flipH="1" rot="10800000">
              <a:off x="2866963" y="4571999"/>
              <a:ext cx="1272300" cy="76800"/>
            </a:xfrm>
            <a:prstGeom prst="straightConnector1">
              <a:avLst/>
            </a:prstGeom>
            <a:noFill/>
            <a:ln cap="flat" cmpd="sng" w="9525">
              <a:solidFill>
                <a:schemeClr val="dk2"/>
              </a:solidFill>
              <a:prstDash val="solid"/>
              <a:round/>
              <a:headEnd len="med" w="med" type="none"/>
              <a:tailEnd len="med" w="med" type="triangle"/>
            </a:ln>
          </p:spPr>
        </p:cxnSp>
        <p:sp>
          <p:nvSpPr>
            <p:cNvPr id="96" name="Google Shape;96;p17"/>
            <p:cNvSpPr txBox="1"/>
            <p:nvPr/>
          </p:nvSpPr>
          <p:spPr>
            <a:xfrm>
              <a:off x="2416050" y="34567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1</a:t>
              </a:r>
              <a:endParaRPr baseline="-25000"/>
            </a:p>
          </p:txBody>
        </p:sp>
        <p:sp>
          <p:nvSpPr>
            <p:cNvPr id="97" name="Google Shape;97;p17"/>
            <p:cNvSpPr txBox="1"/>
            <p:nvPr/>
          </p:nvSpPr>
          <p:spPr>
            <a:xfrm>
              <a:off x="2302750" y="39382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2</a:t>
              </a:r>
              <a:endParaRPr baseline="-25000"/>
            </a:p>
          </p:txBody>
        </p:sp>
        <p:sp>
          <p:nvSpPr>
            <p:cNvPr id="98" name="Google Shape;98;p17"/>
            <p:cNvSpPr txBox="1"/>
            <p:nvPr/>
          </p:nvSpPr>
          <p:spPr>
            <a:xfrm>
              <a:off x="2416050" y="44197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n</a:t>
              </a:r>
              <a:endParaRPr baseline="-25000"/>
            </a:p>
          </p:txBody>
        </p:sp>
        <p:sp>
          <p:nvSpPr>
            <p:cNvPr id="99" name="Google Shape;99;p17"/>
            <p:cNvSpPr txBox="1"/>
            <p:nvPr/>
          </p:nvSpPr>
          <p:spPr>
            <a:xfrm>
              <a:off x="3034800" y="41654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baseline="-25000"/>
            </a:p>
          </p:txBody>
        </p:sp>
        <p:cxnSp>
          <p:nvCxnSpPr>
            <p:cNvPr id="100" name="Google Shape;100;p17"/>
            <p:cNvCxnSpPr>
              <a:stCxn id="92" idx="6"/>
            </p:cNvCxnSpPr>
            <p:nvPr/>
          </p:nvCxnSpPr>
          <p:spPr>
            <a:xfrm flipH="1" rot="10800000">
              <a:off x="5184013" y="4134750"/>
              <a:ext cx="1336800" cy="4500"/>
            </a:xfrm>
            <a:prstGeom prst="straightConnector1">
              <a:avLst/>
            </a:prstGeom>
            <a:noFill/>
            <a:ln cap="flat" cmpd="sng" w="9525">
              <a:solidFill>
                <a:schemeClr val="dk2"/>
              </a:solidFill>
              <a:prstDash val="solid"/>
              <a:round/>
              <a:headEnd len="med" w="med" type="none"/>
              <a:tailEnd len="med" w="med" type="triangle"/>
            </a:ln>
          </p:spPr>
        </p:cxnSp>
        <p:sp>
          <p:nvSpPr>
            <p:cNvPr id="101" name="Google Shape;101;p17"/>
            <p:cNvSpPr txBox="1"/>
            <p:nvPr/>
          </p:nvSpPr>
          <p:spPr>
            <a:xfrm>
              <a:off x="6520525" y="3932250"/>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80" name="Shape 780"/>
        <p:cNvGrpSpPr/>
        <p:nvPr/>
      </p:nvGrpSpPr>
      <p:grpSpPr>
        <a:xfrm>
          <a:off x="0" y="0"/>
          <a:ext cx="0" cy="0"/>
          <a:chOff x="0" y="0"/>
          <a:chExt cx="0" cy="0"/>
        </a:xfrm>
      </p:grpSpPr>
      <p:sp>
        <p:nvSpPr>
          <p:cNvPr id="781" name="Google Shape;781;p6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6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783" name="Google Shape;783;p6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62"/>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t/>
            </a:r>
            <a:endParaRPr>
              <a:latin typeface="Nunito"/>
              <a:ea typeface="Nunito"/>
              <a:cs typeface="Nunito"/>
              <a:sym typeface="Nunito"/>
            </a:endParaRPr>
          </a:p>
          <a:p>
            <a:pPr indent="0" lvl="0" marL="0" rtl="0" algn="l">
              <a:spcBef>
                <a:spcPts val="1600"/>
              </a:spcBef>
              <a:spcAft>
                <a:spcPts val="0"/>
              </a:spcAft>
              <a:buNone/>
            </a:pPr>
            <a:r>
              <a:t/>
            </a:r>
            <a:endParaRPr sz="2000">
              <a:latin typeface="Nunito"/>
              <a:ea typeface="Nunito"/>
              <a:cs typeface="Nunito"/>
              <a:sym typeface="Nunito"/>
            </a:endParaRPr>
          </a:p>
          <a:p>
            <a:pPr indent="-355600" lvl="0" marL="457200" rtl="0" algn="l">
              <a:spcBef>
                <a:spcPts val="160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0" lvl="0" marL="0" rtl="0" algn="l">
              <a:spcBef>
                <a:spcPts val="1600"/>
              </a:spcBef>
              <a:spcAft>
                <a:spcPts val="0"/>
              </a:spcAft>
              <a:buNone/>
            </a:pPr>
            <a:r>
              <a:rPr lang="en" sz="2000">
                <a:latin typeface="Nunito"/>
                <a:ea typeface="Nunito"/>
                <a:cs typeface="Nunito"/>
                <a:sym typeface="Nunito"/>
              </a:rPr>
              <a:t> </a:t>
            </a:r>
            <a:endParaRPr sz="2000">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Note: Use the old w values, not the updated ones.</a:t>
            </a:r>
            <a:endParaRPr>
              <a:latin typeface="Nunito"/>
              <a:ea typeface="Nunito"/>
              <a:cs typeface="Nunito"/>
              <a:sym typeface="Nunito"/>
            </a:endParaRPr>
          </a:p>
        </p:txBody>
      </p:sp>
      <p:cxnSp>
        <p:nvCxnSpPr>
          <p:cNvPr id="785" name="Google Shape;785;p62"/>
          <p:cNvCxnSpPr>
            <a:stCxn id="786" idx="0"/>
            <a:endCxn id="786"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787" name="Google Shape;787;p62"/>
          <p:cNvPicPr preferRelativeResize="0"/>
          <p:nvPr/>
        </p:nvPicPr>
        <p:blipFill rotWithShape="1">
          <a:blip r:embed="rId3">
            <a:alphaModFix/>
          </a:blip>
          <a:srcRect b="23959" l="27387" r="44637" t="39538"/>
          <a:stretch/>
        </p:blipFill>
        <p:spPr>
          <a:xfrm>
            <a:off x="5560825" y="2032700"/>
            <a:ext cx="3146074" cy="2309075"/>
          </a:xfrm>
          <a:prstGeom prst="rect">
            <a:avLst/>
          </a:prstGeom>
          <a:noFill/>
          <a:ln>
            <a:noFill/>
          </a:ln>
        </p:spPr>
      </p:pic>
      <p:pic>
        <p:nvPicPr>
          <p:cNvPr id="788" name="Google Shape;788;p62"/>
          <p:cNvPicPr preferRelativeResize="0"/>
          <p:nvPr/>
        </p:nvPicPr>
        <p:blipFill>
          <a:blip r:embed="rId4">
            <a:alphaModFix/>
          </a:blip>
          <a:stretch>
            <a:fillRect/>
          </a:stretch>
        </p:blipFill>
        <p:spPr>
          <a:xfrm>
            <a:off x="4276825" y="1200388"/>
            <a:ext cx="4433450" cy="723175"/>
          </a:xfrm>
          <a:prstGeom prst="rect">
            <a:avLst/>
          </a:prstGeom>
          <a:noFill/>
          <a:ln cap="flat" cmpd="sng" w="9525">
            <a:solidFill>
              <a:srgbClr val="000000"/>
            </a:solidFill>
            <a:prstDash val="solid"/>
            <a:round/>
            <a:headEnd len="sm" w="sm" type="none"/>
            <a:tailEnd len="sm" w="sm" type="none"/>
          </a:ln>
        </p:spPr>
      </p:pic>
      <p:pic>
        <p:nvPicPr>
          <p:cNvPr id="789" name="Google Shape;789;p62"/>
          <p:cNvPicPr preferRelativeResize="0"/>
          <p:nvPr/>
        </p:nvPicPr>
        <p:blipFill>
          <a:blip r:embed="rId5">
            <a:alphaModFix/>
          </a:blip>
          <a:stretch>
            <a:fillRect/>
          </a:stretch>
        </p:blipFill>
        <p:spPr>
          <a:xfrm>
            <a:off x="781225" y="1190500"/>
            <a:ext cx="2857500" cy="742950"/>
          </a:xfrm>
          <a:prstGeom prst="rect">
            <a:avLst/>
          </a:prstGeom>
          <a:noFill/>
          <a:ln cap="flat" cmpd="sng" w="9525">
            <a:solidFill>
              <a:srgbClr val="000000"/>
            </a:solidFill>
            <a:prstDash val="solid"/>
            <a:round/>
            <a:headEnd len="sm" w="sm" type="none"/>
            <a:tailEnd len="sm" w="sm" type="none"/>
          </a:ln>
        </p:spPr>
      </p:pic>
      <p:pic>
        <p:nvPicPr>
          <p:cNvPr id="790" name="Google Shape;790;p62"/>
          <p:cNvPicPr preferRelativeResize="0"/>
          <p:nvPr/>
        </p:nvPicPr>
        <p:blipFill rotWithShape="1">
          <a:blip r:embed="rId6">
            <a:alphaModFix/>
          </a:blip>
          <a:srcRect b="0" l="49644" r="0" t="0"/>
          <a:stretch/>
        </p:blipFill>
        <p:spPr>
          <a:xfrm>
            <a:off x="4444904" y="2227275"/>
            <a:ext cx="887371" cy="496862"/>
          </a:xfrm>
          <a:prstGeom prst="rect">
            <a:avLst/>
          </a:prstGeom>
          <a:noFill/>
          <a:ln>
            <a:noFill/>
          </a:ln>
        </p:spPr>
      </p:pic>
      <p:pic>
        <p:nvPicPr>
          <p:cNvPr id="791" name="Google Shape;791;p62"/>
          <p:cNvPicPr preferRelativeResize="0"/>
          <p:nvPr/>
        </p:nvPicPr>
        <p:blipFill rotWithShape="1">
          <a:blip r:embed="rId7">
            <a:alphaModFix/>
          </a:blip>
          <a:srcRect b="0" l="51888" r="0" t="0"/>
          <a:stretch/>
        </p:blipFill>
        <p:spPr>
          <a:xfrm>
            <a:off x="4520172" y="2604332"/>
            <a:ext cx="851012" cy="490237"/>
          </a:xfrm>
          <a:prstGeom prst="rect">
            <a:avLst/>
          </a:prstGeom>
          <a:noFill/>
          <a:ln>
            <a:noFill/>
          </a:ln>
        </p:spPr>
      </p:pic>
      <p:pic>
        <p:nvPicPr>
          <p:cNvPr id="792" name="Google Shape;792;p62"/>
          <p:cNvPicPr preferRelativeResize="0"/>
          <p:nvPr/>
        </p:nvPicPr>
        <p:blipFill>
          <a:blip r:embed="rId8">
            <a:alphaModFix/>
          </a:blip>
          <a:stretch>
            <a:fillRect/>
          </a:stretch>
        </p:blipFill>
        <p:spPr>
          <a:xfrm>
            <a:off x="761400" y="2669200"/>
            <a:ext cx="3725400" cy="369641"/>
          </a:xfrm>
          <a:prstGeom prst="rect">
            <a:avLst/>
          </a:prstGeom>
          <a:noFill/>
          <a:ln>
            <a:noFill/>
          </a:ln>
        </p:spPr>
      </p:pic>
      <p:pic>
        <p:nvPicPr>
          <p:cNvPr id="793" name="Google Shape;793;p62"/>
          <p:cNvPicPr preferRelativeResize="0"/>
          <p:nvPr/>
        </p:nvPicPr>
        <p:blipFill>
          <a:blip r:embed="rId9">
            <a:alphaModFix/>
          </a:blip>
          <a:stretch>
            <a:fillRect/>
          </a:stretch>
        </p:blipFill>
        <p:spPr>
          <a:xfrm>
            <a:off x="765175" y="2292588"/>
            <a:ext cx="3717856" cy="376125"/>
          </a:xfrm>
          <a:prstGeom prst="rect">
            <a:avLst/>
          </a:prstGeom>
          <a:noFill/>
          <a:ln>
            <a:noFill/>
          </a:ln>
        </p:spPr>
      </p:pic>
      <p:pic>
        <p:nvPicPr>
          <p:cNvPr id="794" name="Google Shape;794;p62"/>
          <p:cNvPicPr preferRelativeResize="0"/>
          <p:nvPr/>
        </p:nvPicPr>
        <p:blipFill>
          <a:blip r:embed="rId10">
            <a:alphaModFix/>
          </a:blip>
          <a:stretch>
            <a:fillRect/>
          </a:stretch>
        </p:blipFill>
        <p:spPr>
          <a:xfrm>
            <a:off x="754325" y="3027850"/>
            <a:ext cx="3725401" cy="368923"/>
          </a:xfrm>
          <a:prstGeom prst="rect">
            <a:avLst/>
          </a:prstGeom>
          <a:noFill/>
          <a:ln>
            <a:noFill/>
          </a:ln>
        </p:spPr>
      </p:pic>
      <p:pic>
        <p:nvPicPr>
          <p:cNvPr id="795" name="Google Shape;795;p62"/>
          <p:cNvPicPr preferRelativeResize="0"/>
          <p:nvPr/>
        </p:nvPicPr>
        <p:blipFill>
          <a:blip r:embed="rId11">
            <a:alphaModFix/>
          </a:blip>
          <a:stretch>
            <a:fillRect/>
          </a:stretch>
        </p:blipFill>
        <p:spPr>
          <a:xfrm>
            <a:off x="761550" y="3388350"/>
            <a:ext cx="3725083" cy="376125"/>
          </a:xfrm>
          <a:prstGeom prst="rect">
            <a:avLst/>
          </a:prstGeom>
          <a:noFill/>
          <a:ln>
            <a:noFill/>
          </a:ln>
        </p:spPr>
      </p:pic>
      <p:pic>
        <p:nvPicPr>
          <p:cNvPr id="796" name="Google Shape;796;p62"/>
          <p:cNvPicPr preferRelativeResize="0"/>
          <p:nvPr/>
        </p:nvPicPr>
        <p:blipFill>
          <a:blip r:embed="rId12">
            <a:alphaModFix/>
          </a:blip>
          <a:stretch>
            <a:fillRect/>
          </a:stretch>
        </p:blipFill>
        <p:spPr>
          <a:xfrm>
            <a:off x="4565551" y="3127075"/>
            <a:ext cx="851000" cy="216122"/>
          </a:xfrm>
          <a:prstGeom prst="rect">
            <a:avLst/>
          </a:prstGeom>
          <a:noFill/>
          <a:ln>
            <a:noFill/>
          </a:ln>
        </p:spPr>
      </p:pic>
      <p:pic>
        <p:nvPicPr>
          <p:cNvPr id="797" name="Google Shape;797;p62"/>
          <p:cNvPicPr preferRelativeResize="0"/>
          <p:nvPr/>
        </p:nvPicPr>
        <p:blipFill>
          <a:blip r:embed="rId13">
            <a:alphaModFix/>
          </a:blip>
          <a:stretch>
            <a:fillRect/>
          </a:stretch>
        </p:blipFill>
        <p:spPr>
          <a:xfrm>
            <a:off x="4596375" y="3509350"/>
            <a:ext cx="851000" cy="21443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1" name="Shape 801"/>
        <p:cNvGrpSpPr/>
        <p:nvPr/>
      </p:nvGrpSpPr>
      <p:grpSpPr>
        <a:xfrm>
          <a:off x="0" y="0"/>
          <a:ext cx="0" cy="0"/>
          <a:chOff x="0" y="0"/>
          <a:chExt cx="0" cy="0"/>
        </a:xfrm>
      </p:grpSpPr>
      <p:sp>
        <p:nvSpPr>
          <p:cNvPr id="802" name="Google Shape;802;p6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6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804" name="Google Shape;804;p6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63"/>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t/>
            </a:r>
            <a:endParaRPr>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381000" lvl="0" marL="457200" rtl="0" algn="l">
              <a:spcBef>
                <a:spcPts val="160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806" name="Google Shape;806;p63"/>
          <p:cNvCxnSpPr>
            <a:stCxn id="807" idx="0"/>
            <a:endCxn id="807"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808" name="Google Shape;808;p63"/>
          <p:cNvPicPr preferRelativeResize="0"/>
          <p:nvPr/>
        </p:nvPicPr>
        <p:blipFill rotWithShape="1">
          <a:blip r:embed="rId3">
            <a:alphaModFix/>
          </a:blip>
          <a:srcRect b="23959" l="27387" r="44637" t="39538"/>
          <a:stretch/>
        </p:blipFill>
        <p:spPr>
          <a:xfrm>
            <a:off x="5324874" y="2102175"/>
            <a:ext cx="3242002" cy="2379475"/>
          </a:xfrm>
          <a:prstGeom prst="rect">
            <a:avLst/>
          </a:prstGeom>
          <a:noFill/>
          <a:ln>
            <a:noFill/>
          </a:ln>
        </p:spPr>
      </p:pic>
      <p:pic>
        <p:nvPicPr>
          <p:cNvPr id="809" name="Google Shape;809;p63"/>
          <p:cNvPicPr preferRelativeResize="0"/>
          <p:nvPr/>
        </p:nvPicPr>
        <p:blipFill>
          <a:blip r:embed="rId4">
            <a:alphaModFix/>
          </a:blip>
          <a:stretch>
            <a:fillRect/>
          </a:stretch>
        </p:blipFill>
        <p:spPr>
          <a:xfrm>
            <a:off x="4407850" y="1245888"/>
            <a:ext cx="2857500" cy="742950"/>
          </a:xfrm>
          <a:prstGeom prst="rect">
            <a:avLst/>
          </a:prstGeom>
          <a:noFill/>
          <a:ln cap="flat" cmpd="sng" w="9525">
            <a:solidFill>
              <a:srgbClr val="000000"/>
            </a:solidFill>
            <a:prstDash val="solid"/>
            <a:round/>
            <a:headEnd len="sm" w="sm" type="none"/>
            <a:tailEnd len="sm" w="sm" type="none"/>
          </a:ln>
        </p:spPr>
      </p:pic>
      <p:pic>
        <p:nvPicPr>
          <p:cNvPr id="810" name="Google Shape;810;p63"/>
          <p:cNvPicPr preferRelativeResize="0"/>
          <p:nvPr/>
        </p:nvPicPr>
        <p:blipFill>
          <a:blip r:embed="rId5">
            <a:alphaModFix/>
          </a:blip>
          <a:stretch>
            <a:fillRect/>
          </a:stretch>
        </p:blipFill>
        <p:spPr>
          <a:xfrm>
            <a:off x="757950" y="1553800"/>
            <a:ext cx="2011264" cy="281050"/>
          </a:xfrm>
          <a:prstGeom prst="rect">
            <a:avLst/>
          </a:prstGeom>
          <a:noFill/>
          <a:ln>
            <a:noFill/>
          </a:ln>
        </p:spPr>
      </p:pic>
      <p:pic>
        <p:nvPicPr>
          <p:cNvPr id="811" name="Google Shape;811;p63"/>
          <p:cNvPicPr preferRelativeResize="0"/>
          <p:nvPr/>
        </p:nvPicPr>
        <p:blipFill>
          <a:blip r:embed="rId6">
            <a:alphaModFix/>
          </a:blip>
          <a:stretch>
            <a:fillRect/>
          </a:stretch>
        </p:blipFill>
        <p:spPr>
          <a:xfrm>
            <a:off x="757950" y="1245900"/>
            <a:ext cx="1941800" cy="281050"/>
          </a:xfrm>
          <a:prstGeom prst="rect">
            <a:avLst/>
          </a:prstGeom>
          <a:noFill/>
          <a:ln>
            <a:noFill/>
          </a:ln>
        </p:spPr>
      </p:pic>
      <p:pic>
        <p:nvPicPr>
          <p:cNvPr id="812" name="Google Shape;812;p63"/>
          <p:cNvPicPr preferRelativeResize="0"/>
          <p:nvPr/>
        </p:nvPicPr>
        <p:blipFill>
          <a:blip r:embed="rId7">
            <a:alphaModFix/>
          </a:blip>
          <a:stretch>
            <a:fillRect/>
          </a:stretch>
        </p:blipFill>
        <p:spPr>
          <a:xfrm>
            <a:off x="757950" y="2293925"/>
            <a:ext cx="2011259" cy="467010"/>
          </a:xfrm>
          <a:prstGeom prst="rect">
            <a:avLst/>
          </a:prstGeom>
          <a:noFill/>
          <a:ln>
            <a:noFill/>
          </a:ln>
        </p:spPr>
      </p:pic>
      <p:pic>
        <p:nvPicPr>
          <p:cNvPr id="813" name="Google Shape;813;p63"/>
          <p:cNvPicPr preferRelativeResize="0"/>
          <p:nvPr/>
        </p:nvPicPr>
        <p:blipFill>
          <a:blip r:embed="rId8">
            <a:alphaModFix/>
          </a:blip>
          <a:stretch>
            <a:fillRect/>
          </a:stretch>
        </p:blipFill>
        <p:spPr>
          <a:xfrm>
            <a:off x="757966" y="2771799"/>
            <a:ext cx="2011259" cy="460783"/>
          </a:xfrm>
          <a:prstGeom prst="rect">
            <a:avLst/>
          </a:prstGeom>
          <a:noFill/>
          <a:ln>
            <a:noFill/>
          </a:ln>
        </p:spPr>
      </p:pic>
      <p:pic>
        <p:nvPicPr>
          <p:cNvPr id="814" name="Google Shape;814;p63"/>
          <p:cNvPicPr preferRelativeResize="0"/>
          <p:nvPr/>
        </p:nvPicPr>
        <p:blipFill>
          <a:blip r:embed="rId9">
            <a:alphaModFix/>
          </a:blip>
          <a:stretch>
            <a:fillRect/>
          </a:stretch>
        </p:blipFill>
        <p:spPr>
          <a:xfrm>
            <a:off x="757950" y="3218143"/>
            <a:ext cx="2011259" cy="460783"/>
          </a:xfrm>
          <a:prstGeom prst="rect">
            <a:avLst/>
          </a:prstGeom>
          <a:noFill/>
          <a:ln>
            <a:noFill/>
          </a:ln>
        </p:spPr>
      </p:pic>
      <p:pic>
        <p:nvPicPr>
          <p:cNvPr id="815" name="Google Shape;815;p63"/>
          <p:cNvPicPr preferRelativeResize="0"/>
          <p:nvPr/>
        </p:nvPicPr>
        <p:blipFill>
          <a:blip r:embed="rId10">
            <a:alphaModFix/>
          </a:blip>
          <a:stretch>
            <a:fillRect/>
          </a:stretch>
        </p:blipFill>
        <p:spPr>
          <a:xfrm>
            <a:off x="761088" y="3689774"/>
            <a:ext cx="2005032" cy="46701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19" name="Shape 819"/>
        <p:cNvGrpSpPr/>
        <p:nvPr/>
      </p:nvGrpSpPr>
      <p:grpSpPr>
        <a:xfrm>
          <a:off x="0" y="0"/>
          <a:ext cx="0" cy="0"/>
          <a:chOff x="0" y="0"/>
          <a:chExt cx="0" cy="0"/>
        </a:xfrm>
      </p:grpSpPr>
      <p:sp>
        <p:nvSpPr>
          <p:cNvPr id="820" name="Google Shape;820;p6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6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822" name="Google Shape;822;p6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64"/>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Now we can update the weights:</a:t>
            </a:r>
            <a:endParaRPr>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381000" lvl="0" marL="457200" rtl="0" algn="l">
              <a:spcBef>
                <a:spcPts val="160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824" name="Google Shape;824;p64"/>
          <p:cNvCxnSpPr>
            <a:stCxn id="825" idx="0"/>
            <a:endCxn id="825"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826" name="Google Shape;826;p64"/>
          <p:cNvPicPr preferRelativeResize="0"/>
          <p:nvPr/>
        </p:nvPicPr>
        <p:blipFill>
          <a:blip r:embed="rId3">
            <a:alphaModFix/>
          </a:blip>
          <a:stretch>
            <a:fillRect/>
          </a:stretch>
        </p:blipFill>
        <p:spPr>
          <a:xfrm>
            <a:off x="4365825" y="1090650"/>
            <a:ext cx="2832249" cy="725063"/>
          </a:xfrm>
          <a:prstGeom prst="rect">
            <a:avLst/>
          </a:prstGeom>
          <a:noFill/>
          <a:ln>
            <a:noFill/>
          </a:ln>
        </p:spPr>
      </p:pic>
      <p:pic>
        <p:nvPicPr>
          <p:cNvPr id="827" name="Google Shape;827;p64"/>
          <p:cNvPicPr preferRelativeResize="0"/>
          <p:nvPr/>
        </p:nvPicPr>
        <p:blipFill>
          <a:blip r:embed="rId4">
            <a:alphaModFix/>
          </a:blip>
          <a:stretch>
            <a:fillRect/>
          </a:stretch>
        </p:blipFill>
        <p:spPr>
          <a:xfrm>
            <a:off x="733534" y="2242375"/>
            <a:ext cx="3393221" cy="493194"/>
          </a:xfrm>
          <a:prstGeom prst="rect">
            <a:avLst/>
          </a:prstGeom>
          <a:noFill/>
          <a:ln>
            <a:noFill/>
          </a:ln>
        </p:spPr>
      </p:pic>
      <p:pic>
        <p:nvPicPr>
          <p:cNvPr id="828" name="Google Shape;828;p64"/>
          <p:cNvPicPr preferRelativeResize="0"/>
          <p:nvPr/>
        </p:nvPicPr>
        <p:blipFill>
          <a:blip r:embed="rId5">
            <a:alphaModFix/>
          </a:blip>
          <a:stretch>
            <a:fillRect/>
          </a:stretch>
        </p:blipFill>
        <p:spPr>
          <a:xfrm>
            <a:off x="733534" y="2735578"/>
            <a:ext cx="3301157" cy="486618"/>
          </a:xfrm>
          <a:prstGeom prst="rect">
            <a:avLst/>
          </a:prstGeom>
          <a:noFill/>
          <a:ln>
            <a:noFill/>
          </a:ln>
        </p:spPr>
      </p:pic>
      <p:pic>
        <p:nvPicPr>
          <p:cNvPr id="829" name="Google Shape;829;p64"/>
          <p:cNvPicPr preferRelativeResize="0"/>
          <p:nvPr/>
        </p:nvPicPr>
        <p:blipFill>
          <a:blip r:embed="rId6">
            <a:alphaModFix/>
          </a:blip>
          <a:stretch>
            <a:fillRect/>
          </a:stretch>
        </p:blipFill>
        <p:spPr>
          <a:xfrm>
            <a:off x="736813" y="3222196"/>
            <a:ext cx="3386645" cy="486618"/>
          </a:xfrm>
          <a:prstGeom prst="rect">
            <a:avLst/>
          </a:prstGeom>
          <a:noFill/>
          <a:ln>
            <a:noFill/>
          </a:ln>
        </p:spPr>
      </p:pic>
      <p:pic>
        <p:nvPicPr>
          <p:cNvPr id="830" name="Google Shape;830;p64"/>
          <p:cNvPicPr preferRelativeResize="0"/>
          <p:nvPr/>
        </p:nvPicPr>
        <p:blipFill>
          <a:blip r:embed="rId7">
            <a:alphaModFix/>
          </a:blip>
          <a:stretch>
            <a:fillRect/>
          </a:stretch>
        </p:blipFill>
        <p:spPr>
          <a:xfrm>
            <a:off x="733525" y="3708806"/>
            <a:ext cx="3301157" cy="493194"/>
          </a:xfrm>
          <a:prstGeom prst="rect">
            <a:avLst/>
          </a:prstGeom>
          <a:noFill/>
          <a:ln>
            <a:noFill/>
          </a:ln>
        </p:spPr>
      </p:pic>
      <p:pic>
        <p:nvPicPr>
          <p:cNvPr id="831" name="Google Shape;831;p64"/>
          <p:cNvPicPr preferRelativeResize="0"/>
          <p:nvPr/>
        </p:nvPicPr>
        <p:blipFill>
          <a:blip r:embed="rId8">
            <a:alphaModFix/>
          </a:blip>
          <a:stretch>
            <a:fillRect/>
          </a:stretch>
        </p:blipFill>
        <p:spPr>
          <a:xfrm>
            <a:off x="4313854" y="2255535"/>
            <a:ext cx="3393221" cy="486618"/>
          </a:xfrm>
          <a:prstGeom prst="rect">
            <a:avLst/>
          </a:prstGeom>
          <a:noFill/>
          <a:ln>
            <a:noFill/>
          </a:ln>
        </p:spPr>
      </p:pic>
      <p:pic>
        <p:nvPicPr>
          <p:cNvPr id="832" name="Google Shape;832;p64"/>
          <p:cNvPicPr preferRelativeResize="0"/>
          <p:nvPr/>
        </p:nvPicPr>
        <p:blipFill>
          <a:blip r:embed="rId9">
            <a:alphaModFix/>
          </a:blip>
          <a:stretch>
            <a:fillRect/>
          </a:stretch>
        </p:blipFill>
        <p:spPr>
          <a:xfrm>
            <a:off x="4313854" y="2742154"/>
            <a:ext cx="3393221" cy="486618"/>
          </a:xfrm>
          <a:prstGeom prst="rect">
            <a:avLst/>
          </a:prstGeom>
          <a:noFill/>
          <a:ln>
            <a:noFill/>
          </a:ln>
        </p:spPr>
      </p:pic>
      <p:pic>
        <p:nvPicPr>
          <p:cNvPr id="833" name="Google Shape;833;p64"/>
          <p:cNvPicPr preferRelativeResize="0"/>
          <p:nvPr/>
        </p:nvPicPr>
        <p:blipFill>
          <a:blip r:embed="rId10">
            <a:alphaModFix/>
          </a:blip>
          <a:stretch>
            <a:fillRect/>
          </a:stretch>
        </p:blipFill>
        <p:spPr>
          <a:xfrm>
            <a:off x="4313854" y="3228772"/>
            <a:ext cx="3393221" cy="486618"/>
          </a:xfrm>
          <a:prstGeom prst="rect">
            <a:avLst/>
          </a:prstGeom>
          <a:noFill/>
          <a:ln>
            <a:noFill/>
          </a:ln>
        </p:spPr>
      </p:pic>
      <p:pic>
        <p:nvPicPr>
          <p:cNvPr id="834" name="Google Shape;834;p64"/>
          <p:cNvPicPr preferRelativeResize="0"/>
          <p:nvPr/>
        </p:nvPicPr>
        <p:blipFill>
          <a:blip r:embed="rId11">
            <a:alphaModFix/>
          </a:blip>
          <a:stretch>
            <a:fillRect/>
          </a:stretch>
        </p:blipFill>
        <p:spPr>
          <a:xfrm>
            <a:off x="4313845" y="3715382"/>
            <a:ext cx="3393221" cy="486618"/>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8" name="Shape 838"/>
        <p:cNvGrpSpPr/>
        <p:nvPr/>
      </p:nvGrpSpPr>
      <p:grpSpPr>
        <a:xfrm>
          <a:off x="0" y="0"/>
          <a:ext cx="0" cy="0"/>
          <a:chOff x="0" y="0"/>
          <a:chExt cx="0" cy="0"/>
        </a:xfrm>
      </p:grpSpPr>
      <p:sp>
        <p:nvSpPr>
          <p:cNvPr id="839" name="Google Shape;839;p6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6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841" name="Google Shape;841;p6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65"/>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55600" lvl="0" marL="457200" rtl="0" algn="l">
              <a:spcBef>
                <a:spcPts val="0"/>
              </a:spcBef>
              <a:spcAft>
                <a:spcPts val="0"/>
              </a:spcAft>
              <a:buSzPts val="2000"/>
              <a:buFont typeface="Nunito"/>
              <a:buChar char="●"/>
            </a:pPr>
            <a:r>
              <a:rPr lang="en" sz="2000">
                <a:latin typeface="Nunito"/>
                <a:ea typeface="Nunito"/>
                <a:cs typeface="Nunito"/>
                <a:sym typeface="Nunito"/>
              </a:rPr>
              <a:t>To update the biases</a:t>
            </a:r>
            <a:r>
              <a:rPr lang="en" sz="2000">
                <a:latin typeface="Nunito"/>
                <a:ea typeface="Nunito"/>
                <a:cs typeface="Nunito"/>
                <a:sym typeface="Nunito"/>
              </a:rPr>
              <a:t>:</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Recall outer w gradients for outer b gradients:</a:t>
            </a:r>
            <a:endParaRPr sz="2000">
              <a:latin typeface="Nunito"/>
              <a:ea typeface="Nunito"/>
              <a:cs typeface="Nunito"/>
              <a:sym typeface="Nunito"/>
            </a:endParaRPr>
          </a:p>
          <a:p>
            <a:pPr indent="-355600" lvl="1" marL="914400" rtl="0" algn="l">
              <a:spcBef>
                <a:spcPts val="0"/>
              </a:spcBef>
              <a:spcAft>
                <a:spcPts val="0"/>
              </a:spcAft>
              <a:buSzPts val="2000"/>
              <a:buFont typeface="Nunito"/>
              <a:buChar char="○"/>
            </a:pPr>
            <a:r>
              <a:t/>
            </a:r>
            <a:endParaRPr sz="2000">
              <a:latin typeface="Nunito"/>
              <a:ea typeface="Nunito"/>
              <a:cs typeface="Nunito"/>
              <a:sym typeface="Nunito"/>
            </a:endParaRPr>
          </a:p>
          <a:p>
            <a:pPr indent="-355600" lvl="1" marL="914400" rtl="0" algn="l">
              <a:spcBef>
                <a:spcPts val="0"/>
              </a:spcBef>
              <a:spcAft>
                <a:spcPts val="0"/>
              </a:spcAft>
              <a:buSzPts val="2000"/>
              <a:buFont typeface="Nunito"/>
              <a:buChar char="○"/>
            </a:pPr>
            <a:r>
              <a:rPr lang="en" sz="2000">
                <a:latin typeface="Nunito"/>
                <a:ea typeface="Nunito"/>
                <a:cs typeface="Nunito"/>
                <a:sym typeface="Nunito"/>
              </a:rPr>
              <a:t>Just need to change </a:t>
            </a:r>
            <a:endParaRPr sz="2000">
              <a:latin typeface="Nunito"/>
              <a:ea typeface="Nunito"/>
              <a:cs typeface="Nunito"/>
              <a:sym typeface="Nunito"/>
            </a:endParaRPr>
          </a:p>
          <a:p>
            <a:pPr indent="-355600" lvl="1" marL="914400" rtl="0" algn="l">
              <a:spcBef>
                <a:spcPts val="0"/>
              </a:spcBef>
              <a:spcAft>
                <a:spcPts val="0"/>
              </a:spcAft>
              <a:buSzPts val="2000"/>
              <a:buFont typeface="Nunito"/>
              <a:buChar char="○"/>
            </a:pPr>
            <a:r>
              <a:t/>
            </a:r>
            <a:endParaRPr sz="2000">
              <a:latin typeface="Nunito"/>
              <a:ea typeface="Nunito"/>
              <a:cs typeface="Nunito"/>
              <a:sym typeface="Nunito"/>
            </a:endParaRPr>
          </a:p>
          <a:p>
            <a:pPr indent="-355600" lvl="0" marL="457200" rtl="0" algn="l">
              <a:spcBef>
                <a:spcPts val="0"/>
              </a:spcBef>
              <a:spcAft>
                <a:spcPts val="0"/>
              </a:spcAft>
              <a:buSzPts val="2000"/>
              <a:buFont typeface="Nunito"/>
              <a:buChar char="●"/>
            </a:pPr>
            <a:r>
              <a:rPr lang="en" sz="2000">
                <a:latin typeface="Nunito"/>
                <a:ea typeface="Nunito"/>
                <a:cs typeface="Nunito"/>
                <a:sym typeface="Nunito"/>
              </a:rPr>
              <a:t> Recall hidden w gradients for hidden b gradients: </a:t>
            </a:r>
            <a:endParaRPr sz="2000">
              <a:latin typeface="Nunito"/>
              <a:ea typeface="Nunito"/>
              <a:cs typeface="Nunito"/>
              <a:sym typeface="Nunito"/>
            </a:endParaRPr>
          </a:p>
          <a:p>
            <a:pPr indent="-355600" lvl="1" marL="914400" rtl="0" algn="l">
              <a:spcBef>
                <a:spcPts val="0"/>
              </a:spcBef>
              <a:spcAft>
                <a:spcPts val="0"/>
              </a:spcAft>
              <a:buSzPts val="2000"/>
              <a:buFont typeface="Nunito"/>
              <a:buChar char="○"/>
            </a:pPr>
            <a:r>
              <a:rPr lang="en" sz="2000">
                <a:latin typeface="Nunito"/>
                <a:ea typeface="Nunito"/>
                <a:cs typeface="Nunito"/>
                <a:sym typeface="Nunito"/>
              </a:rPr>
              <a:t> </a:t>
            </a:r>
            <a:endParaRPr sz="2000">
              <a:latin typeface="Nunito"/>
              <a:ea typeface="Nunito"/>
              <a:cs typeface="Nunito"/>
              <a:sym typeface="Nunito"/>
            </a:endParaRPr>
          </a:p>
          <a:p>
            <a:pPr indent="-355600" lvl="1" marL="914400" rtl="0" algn="l">
              <a:spcBef>
                <a:spcPts val="0"/>
              </a:spcBef>
              <a:spcAft>
                <a:spcPts val="0"/>
              </a:spcAft>
              <a:buSzPts val="2000"/>
              <a:buFont typeface="Nunito"/>
              <a:buChar char="○"/>
            </a:pPr>
            <a:r>
              <a:rPr lang="en" sz="2000">
                <a:latin typeface="Nunito"/>
                <a:ea typeface="Nunito"/>
                <a:cs typeface="Nunito"/>
                <a:sym typeface="Nunito"/>
              </a:rPr>
              <a:t>Just need to change </a:t>
            </a:r>
            <a:endParaRPr sz="2000">
              <a:latin typeface="Nunito"/>
              <a:ea typeface="Nunito"/>
              <a:cs typeface="Nunito"/>
              <a:sym typeface="Nunito"/>
            </a:endParaRPr>
          </a:p>
          <a:p>
            <a:pPr indent="-355600" lvl="1" marL="914400" rtl="0" algn="l">
              <a:spcBef>
                <a:spcPts val="0"/>
              </a:spcBef>
              <a:spcAft>
                <a:spcPts val="0"/>
              </a:spcAft>
              <a:buSzPts val="2000"/>
              <a:buFont typeface="Nunito"/>
              <a:buChar char="○"/>
            </a:pPr>
            <a:r>
              <a:t/>
            </a:r>
            <a:endParaRPr sz="2000">
              <a:latin typeface="Nunito"/>
              <a:ea typeface="Nunito"/>
              <a:cs typeface="Nunito"/>
              <a:sym typeface="Nunito"/>
            </a:endParaRPr>
          </a:p>
        </p:txBody>
      </p:sp>
      <p:cxnSp>
        <p:nvCxnSpPr>
          <p:cNvPr id="843" name="Google Shape;843;p65"/>
          <p:cNvCxnSpPr>
            <a:stCxn id="844" idx="0"/>
            <a:endCxn id="844"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845" name="Google Shape;845;p65"/>
          <p:cNvPicPr preferRelativeResize="0"/>
          <p:nvPr/>
        </p:nvPicPr>
        <p:blipFill>
          <a:blip r:embed="rId3">
            <a:alphaModFix/>
          </a:blip>
          <a:stretch>
            <a:fillRect/>
          </a:stretch>
        </p:blipFill>
        <p:spPr>
          <a:xfrm>
            <a:off x="3354550" y="1065050"/>
            <a:ext cx="3172374" cy="483300"/>
          </a:xfrm>
          <a:prstGeom prst="rect">
            <a:avLst/>
          </a:prstGeom>
          <a:noFill/>
          <a:ln>
            <a:noFill/>
          </a:ln>
        </p:spPr>
      </p:pic>
      <p:pic>
        <p:nvPicPr>
          <p:cNvPr id="846" name="Google Shape;846;p65"/>
          <p:cNvPicPr preferRelativeResize="0"/>
          <p:nvPr/>
        </p:nvPicPr>
        <p:blipFill>
          <a:blip r:embed="rId4">
            <a:alphaModFix/>
          </a:blip>
          <a:stretch>
            <a:fillRect/>
          </a:stretch>
        </p:blipFill>
        <p:spPr>
          <a:xfrm>
            <a:off x="1342550" y="1888200"/>
            <a:ext cx="1906925" cy="447550"/>
          </a:xfrm>
          <a:prstGeom prst="rect">
            <a:avLst/>
          </a:prstGeom>
          <a:noFill/>
          <a:ln>
            <a:noFill/>
          </a:ln>
        </p:spPr>
      </p:pic>
      <p:pic>
        <p:nvPicPr>
          <p:cNvPr id="847" name="Google Shape;847;p65"/>
          <p:cNvPicPr preferRelativeResize="0"/>
          <p:nvPr/>
        </p:nvPicPr>
        <p:blipFill>
          <a:blip r:embed="rId5">
            <a:alphaModFix/>
          </a:blip>
          <a:stretch>
            <a:fillRect/>
          </a:stretch>
        </p:blipFill>
        <p:spPr>
          <a:xfrm>
            <a:off x="3734850" y="2335750"/>
            <a:ext cx="1247159" cy="281050"/>
          </a:xfrm>
          <a:prstGeom prst="rect">
            <a:avLst/>
          </a:prstGeom>
          <a:noFill/>
          <a:ln>
            <a:noFill/>
          </a:ln>
        </p:spPr>
      </p:pic>
      <p:pic>
        <p:nvPicPr>
          <p:cNvPr id="848" name="Google Shape;848;p65"/>
          <p:cNvPicPr preferRelativeResize="0"/>
          <p:nvPr/>
        </p:nvPicPr>
        <p:blipFill>
          <a:blip r:embed="rId6">
            <a:alphaModFix/>
          </a:blip>
          <a:stretch>
            <a:fillRect/>
          </a:stretch>
        </p:blipFill>
        <p:spPr>
          <a:xfrm>
            <a:off x="1342545" y="2571750"/>
            <a:ext cx="2011999" cy="483300"/>
          </a:xfrm>
          <a:prstGeom prst="rect">
            <a:avLst/>
          </a:prstGeom>
          <a:noFill/>
          <a:ln>
            <a:noFill/>
          </a:ln>
        </p:spPr>
      </p:pic>
      <p:pic>
        <p:nvPicPr>
          <p:cNvPr id="849" name="Google Shape;849;p65"/>
          <p:cNvPicPr preferRelativeResize="0"/>
          <p:nvPr/>
        </p:nvPicPr>
        <p:blipFill>
          <a:blip r:embed="rId7">
            <a:alphaModFix/>
          </a:blip>
          <a:stretch>
            <a:fillRect/>
          </a:stretch>
        </p:blipFill>
        <p:spPr>
          <a:xfrm>
            <a:off x="1255625" y="3291050"/>
            <a:ext cx="1721394" cy="447550"/>
          </a:xfrm>
          <a:prstGeom prst="rect">
            <a:avLst/>
          </a:prstGeom>
          <a:noFill/>
          <a:ln>
            <a:noFill/>
          </a:ln>
        </p:spPr>
      </p:pic>
      <p:pic>
        <p:nvPicPr>
          <p:cNvPr id="850" name="Google Shape;850;p65"/>
          <p:cNvPicPr preferRelativeResize="0"/>
          <p:nvPr/>
        </p:nvPicPr>
        <p:blipFill>
          <a:blip r:embed="rId5">
            <a:alphaModFix/>
          </a:blip>
          <a:stretch>
            <a:fillRect/>
          </a:stretch>
        </p:blipFill>
        <p:spPr>
          <a:xfrm>
            <a:off x="3698150" y="3765975"/>
            <a:ext cx="1247159" cy="281050"/>
          </a:xfrm>
          <a:prstGeom prst="rect">
            <a:avLst/>
          </a:prstGeom>
          <a:noFill/>
          <a:ln>
            <a:noFill/>
          </a:ln>
        </p:spPr>
      </p:pic>
      <p:pic>
        <p:nvPicPr>
          <p:cNvPr id="851" name="Google Shape;851;p65"/>
          <p:cNvPicPr preferRelativeResize="0"/>
          <p:nvPr/>
        </p:nvPicPr>
        <p:blipFill>
          <a:blip r:embed="rId8">
            <a:alphaModFix/>
          </a:blip>
          <a:stretch>
            <a:fillRect/>
          </a:stretch>
        </p:blipFill>
        <p:spPr>
          <a:xfrm>
            <a:off x="1255621" y="4050800"/>
            <a:ext cx="1827866" cy="4833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5" name="Shape 855"/>
        <p:cNvGrpSpPr/>
        <p:nvPr/>
      </p:nvGrpSpPr>
      <p:grpSpPr>
        <a:xfrm>
          <a:off x="0" y="0"/>
          <a:ext cx="0" cy="0"/>
          <a:chOff x="0" y="0"/>
          <a:chExt cx="0" cy="0"/>
        </a:xfrm>
      </p:grpSpPr>
      <p:sp>
        <p:nvSpPr>
          <p:cNvPr id="856" name="Google Shape;856;p6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6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858" name="Google Shape;858;p6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66"/>
          <p:cNvSpPr txBox="1"/>
          <p:nvPr>
            <p:ph idx="1" type="body"/>
          </p:nvPr>
        </p:nvSpPr>
        <p:spPr>
          <a:xfrm>
            <a:off x="338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(Do the bias calculations yourself)</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Now we can update the biases:</a:t>
            </a:r>
            <a:endParaRPr>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381000" lvl="0" marL="457200" rtl="0" algn="l">
              <a:spcBef>
                <a:spcPts val="160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381000" lvl="0" marL="457200" rtl="0" algn="l">
              <a:spcBef>
                <a:spcPts val="0"/>
              </a:spcBef>
              <a:spcAft>
                <a:spcPts val="0"/>
              </a:spcAft>
              <a:buSzPts val="2400"/>
              <a:buFont typeface="Nunito"/>
              <a:buChar char="●"/>
            </a:pPr>
            <a:r>
              <a:rPr lang="en" sz="2400">
                <a:latin typeface="Nunito"/>
                <a:ea typeface="Nunito"/>
                <a:cs typeface="Nunito"/>
                <a:sym typeface="Nunito"/>
              </a:rPr>
              <a:t> </a:t>
            </a:r>
            <a:endParaRPr sz="2400">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0" lvl="0" marL="0" rtl="0" algn="l">
              <a:spcBef>
                <a:spcPts val="1600"/>
              </a:spcBef>
              <a:spcAft>
                <a:spcPts val="0"/>
              </a:spcAft>
              <a:buNone/>
            </a:pPr>
            <a:r>
              <a:t/>
            </a:r>
            <a:endParaRPr sz="2400">
              <a:latin typeface="Nunito"/>
              <a:ea typeface="Nunito"/>
              <a:cs typeface="Nunito"/>
              <a:sym typeface="Nunito"/>
            </a:endParaRPr>
          </a:p>
          <a:p>
            <a:pPr indent="0" lvl="0" marL="4572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1600"/>
              </a:spcAft>
              <a:buNone/>
            </a:pPr>
            <a:r>
              <a:t/>
            </a:r>
            <a:endParaRPr>
              <a:latin typeface="Nunito"/>
              <a:ea typeface="Nunito"/>
              <a:cs typeface="Nunito"/>
              <a:sym typeface="Nunito"/>
            </a:endParaRPr>
          </a:p>
        </p:txBody>
      </p:sp>
      <p:cxnSp>
        <p:nvCxnSpPr>
          <p:cNvPr id="860" name="Google Shape;860;p66"/>
          <p:cNvCxnSpPr>
            <a:stCxn id="861" idx="0"/>
            <a:endCxn id="861"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pic>
        <p:nvPicPr>
          <p:cNvPr id="862" name="Google Shape;862;p66"/>
          <p:cNvPicPr preferRelativeResize="0"/>
          <p:nvPr/>
        </p:nvPicPr>
        <p:blipFill>
          <a:blip r:embed="rId3">
            <a:alphaModFix/>
          </a:blip>
          <a:stretch>
            <a:fillRect/>
          </a:stretch>
        </p:blipFill>
        <p:spPr>
          <a:xfrm>
            <a:off x="4518225" y="1166850"/>
            <a:ext cx="2832249" cy="725063"/>
          </a:xfrm>
          <a:prstGeom prst="rect">
            <a:avLst/>
          </a:prstGeom>
          <a:noFill/>
          <a:ln>
            <a:noFill/>
          </a:ln>
        </p:spPr>
      </p:pic>
      <p:pic>
        <p:nvPicPr>
          <p:cNvPr id="863" name="Google Shape;863;p66"/>
          <p:cNvPicPr preferRelativeResize="0"/>
          <p:nvPr/>
        </p:nvPicPr>
        <p:blipFill>
          <a:blip r:embed="rId4">
            <a:alphaModFix/>
          </a:blip>
          <a:stretch>
            <a:fillRect/>
          </a:stretch>
        </p:blipFill>
        <p:spPr>
          <a:xfrm>
            <a:off x="838495" y="2571750"/>
            <a:ext cx="3150810" cy="475478"/>
          </a:xfrm>
          <a:prstGeom prst="rect">
            <a:avLst/>
          </a:prstGeom>
          <a:noFill/>
          <a:ln>
            <a:noFill/>
          </a:ln>
        </p:spPr>
      </p:pic>
      <p:pic>
        <p:nvPicPr>
          <p:cNvPr id="864" name="Google Shape;864;p66"/>
          <p:cNvPicPr preferRelativeResize="0"/>
          <p:nvPr/>
        </p:nvPicPr>
        <p:blipFill>
          <a:blip r:embed="rId5">
            <a:alphaModFix/>
          </a:blip>
          <a:stretch>
            <a:fillRect/>
          </a:stretch>
        </p:blipFill>
        <p:spPr>
          <a:xfrm>
            <a:off x="844843" y="3032203"/>
            <a:ext cx="3144470" cy="469139"/>
          </a:xfrm>
          <a:prstGeom prst="rect">
            <a:avLst/>
          </a:prstGeom>
          <a:noFill/>
          <a:ln>
            <a:noFill/>
          </a:ln>
        </p:spPr>
      </p:pic>
      <p:pic>
        <p:nvPicPr>
          <p:cNvPr id="865" name="Google Shape;865;p66"/>
          <p:cNvPicPr preferRelativeResize="0"/>
          <p:nvPr/>
        </p:nvPicPr>
        <p:blipFill>
          <a:blip r:embed="rId6">
            <a:alphaModFix/>
          </a:blip>
          <a:stretch>
            <a:fillRect/>
          </a:stretch>
        </p:blipFill>
        <p:spPr>
          <a:xfrm>
            <a:off x="838495" y="3501691"/>
            <a:ext cx="3150810" cy="469139"/>
          </a:xfrm>
          <a:prstGeom prst="rect">
            <a:avLst/>
          </a:prstGeom>
          <a:noFill/>
          <a:ln>
            <a:noFill/>
          </a:ln>
        </p:spPr>
      </p:pic>
      <p:pic>
        <p:nvPicPr>
          <p:cNvPr id="866" name="Google Shape;866;p66"/>
          <p:cNvPicPr preferRelativeResize="0"/>
          <p:nvPr/>
        </p:nvPicPr>
        <p:blipFill>
          <a:blip r:embed="rId7">
            <a:alphaModFix/>
          </a:blip>
          <a:stretch>
            <a:fillRect/>
          </a:stretch>
        </p:blipFill>
        <p:spPr>
          <a:xfrm>
            <a:off x="835325" y="3970822"/>
            <a:ext cx="3157149" cy="475478"/>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0" name="Shape 870"/>
        <p:cNvGrpSpPr/>
        <p:nvPr/>
      </p:nvGrpSpPr>
      <p:grpSpPr>
        <a:xfrm>
          <a:off x="0" y="0"/>
          <a:ext cx="0" cy="0"/>
          <a:chOff x="0" y="0"/>
          <a:chExt cx="0" cy="0"/>
        </a:xfrm>
      </p:grpSpPr>
      <p:sp>
        <p:nvSpPr>
          <p:cNvPr id="871" name="Google Shape;871;p6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6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Backpropagation</a:t>
            </a:r>
            <a:endParaRPr>
              <a:solidFill>
                <a:srgbClr val="FFFFFF"/>
              </a:solidFill>
              <a:latin typeface="Nunito ExtraBold"/>
              <a:ea typeface="Nunito ExtraBold"/>
              <a:cs typeface="Nunito ExtraBold"/>
              <a:sym typeface="Nunito ExtraBold"/>
            </a:endParaRPr>
          </a:p>
        </p:txBody>
      </p:sp>
      <p:sp>
        <p:nvSpPr>
          <p:cNvPr id="873" name="Google Shape;873;p6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67"/>
          <p:cNvSpPr txBox="1"/>
          <p:nvPr>
            <p:ph idx="1" type="body"/>
          </p:nvPr>
        </p:nvSpPr>
        <p:spPr>
          <a:xfrm>
            <a:off x="311688" y="1141250"/>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Backpropagation Example Training Step Complete</a:t>
            </a:r>
            <a:endParaRPr>
              <a:latin typeface="Nunito"/>
              <a:ea typeface="Nunito"/>
              <a:cs typeface="Nunito"/>
              <a:sym typeface="Nunito"/>
            </a:endParaRPr>
          </a:p>
          <a:p>
            <a:pPr indent="-342900" lvl="0" marL="457200" rtl="0" algn="l">
              <a:spcBef>
                <a:spcPts val="1600"/>
              </a:spcBef>
              <a:spcAft>
                <a:spcPts val="0"/>
              </a:spcAft>
              <a:buSzPts val="1800"/>
              <a:buFont typeface="Nunito"/>
              <a:buChar char="●"/>
            </a:pPr>
            <a:r>
              <a:t/>
            </a:r>
            <a:endParaRPr>
              <a:latin typeface="Nunito"/>
              <a:ea typeface="Nunito"/>
              <a:cs typeface="Nunito"/>
              <a:sym typeface="Nunito"/>
            </a:endParaRPr>
          </a:p>
        </p:txBody>
      </p:sp>
      <p:pic>
        <p:nvPicPr>
          <p:cNvPr id="875" name="Google Shape;875;p67"/>
          <p:cNvPicPr preferRelativeResize="0"/>
          <p:nvPr/>
        </p:nvPicPr>
        <p:blipFill>
          <a:blip r:embed="rId3">
            <a:alphaModFix/>
          </a:blip>
          <a:stretch>
            <a:fillRect/>
          </a:stretch>
        </p:blipFill>
        <p:spPr>
          <a:xfrm>
            <a:off x="5943600" y="1141238"/>
            <a:ext cx="2832249" cy="725063"/>
          </a:xfrm>
          <a:prstGeom prst="rect">
            <a:avLst/>
          </a:prstGeom>
          <a:noFill/>
          <a:ln>
            <a:noFill/>
          </a:ln>
        </p:spPr>
      </p:pic>
      <p:cxnSp>
        <p:nvCxnSpPr>
          <p:cNvPr id="876" name="Google Shape;876;p67"/>
          <p:cNvCxnSpPr>
            <a:stCxn id="877" idx="6"/>
            <a:endCxn id="878" idx="2"/>
          </p:cNvCxnSpPr>
          <p:nvPr/>
        </p:nvCxnSpPr>
        <p:spPr>
          <a:xfrm>
            <a:off x="1252700" y="3177601"/>
            <a:ext cx="930600" cy="0"/>
          </a:xfrm>
          <a:prstGeom prst="straightConnector1">
            <a:avLst/>
          </a:prstGeom>
          <a:noFill/>
          <a:ln cap="flat" cmpd="sng" w="9525">
            <a:solidFill>
              <a:schemeClr val="dk2"/>
            </a:solidFill>
            <a:prstDash val="solid"/>
            <a:round/>
            <a:headEnd len="med" w="med" type="none"/>
            <a:tailEnd len="med" w="med" type="triangle"/>
          </a:ln>
        </p:spPr>
      </p:cxnSp>
      <p:cxnSp>
        <p:nvCxnSpPr>
          <p:cNvPr id="879" name="Google Shape;879;p67"/>
          <p:cNvCxnSpPr>
            <a:stCxn id="880" idx="0"/>
            <a:endCxn id="880" idx="0"/>
          </p:cNvCxnSpPr>
          <p:nvPr/>
        </p:nvCxnSpPr>
        <p:spPr>
          <a:xfrm>
            <a:off x="2430554" y="3509350"/>
            <a:ext cx="0" cy="0"/>
          </a:xfrm>
          <a:prstGeom prst="straightConnector1">
            <a:avLst/>
          </a:prstGeom>
          <a:noFill/>
          <a:ln cap="flat" cmpd="sng" w="9525">
            <a:solidFill>
              <a:schemeClr val="dk2"/>
            </a:solidFill>
            <a:prstDash val="solid"/>
            <a:round/>
            <a:headEnd len="med" w="med" type="none"/>
            <a:tailEnd len="med" w="med" type="none"/>
          </a:ln>
        </p:spPr>
      </p:cxnSp>
      <p:grpSp>
        <p:nvGrpSpPr>
          <p:cNvPr id="881" name="Google Shape;881;p67"/>
          <p:cNvGrpSpPr/>
          <p:nvPr/>
        </p:nvGrpSpPr>
        <p:grpSpPr>
          <a:xfrm>
            <a:off x="758300" y="1591450"/>
            <a:ext cx="3344504" cy="2412300"/>
            <a:chOff x="835325" y="958150"/>
            <a:chExt cx="3344504" cy="2412300"/>
          </a:xfrm>
        </p:grpSpPr>
        <p:cxnSp>
          <p:nvCxnSpPr>
            <p:cNvPr id="882" name="Google Shape;882;p67"/>
            <p:cNvCxnSpPr/>
            <p:nvPr/>
          </p:nvCxnSpPr>
          <p:spPr>
            <a:xfrm>
              <a:off x="2754775" y="1784225"/>
              <a:ext cx="930600" cy="0"/>
            </a:xfrm>
            <a:prstGeom prst="straightConnector1">
              <a:avLst/>
            </a:prstGeom>
            <a:noFill/>
            <a:ln cap="flat" cmpd="sng" w="9525">
              <a:solidFill>
                <a:schemeClr val="dk2"/>
              </a:solidFill>
              <a:prstDash val="solid"/>
              <a:round/>
              <a:headEnd len="med" w="med" type="none"/>
              <a:tailEnd len="med" w="med" type="triangle"/>
            </a:ln>
          </p:spPr>
        </p:cxnSp>
        <p:sp>
          <p:nvSpPr>
            <p:cNvPr id="883" name="Google Shape;883;p67"/>
            <p:cNvSpPr txBox="1"/>
            <p:nvPr/>
          </p:nvSpPr>
          <p:spPr>
            <a:xfrm>
              <a:off x="1762225" y="173655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FF9900"/>
                  </a:solidFill>
                  <a:latin typeface="Nunito"/>
                  <a:ea typeface="Nunito"/>
                  <a:cs typeface="Nunito"/>
                  <a:sym typeface="Nunito"/>
                </a:rPr>
                <a:t>w</a:t>
              </a:r>
              <a:r>
                <a:rPr baseline="-25000" lang="en" sz="1200">
                  <a:solidFill>
                    <a:srgbClr val="FF9900"/>
                  </a:solidFill>
                  <a:latin typeface="Nunito"/>
                  <a:ea typeface="Nunito"/>
                  <a:cs typeface="Nunito"/>
                  <a:sym typeface="Nunito"/>
                </a:rPr>
                <a:t>2</a:t>
              </a:r>
              <a:endParaRPr baseline="-25000" sz="1200">
                <a:solidFill>
                  <a:srgbClr val="FF9900"/>
                </a:solidFill>
                <a:latin typeface="Nunito"/>
                <a:ea typeface="Nunito"/>
                <a:cs typeface="Nunito"/>
                <a:sym typeface="Nunito"/>
              </a:endParaRPr>
            </a:p>
          </p:txBody>
        </p:sp>
        <p:sp>
          <p:nvSpPr>
            <p:cNvPr id="884" name="Google Shape;884;p67"/>
            <p:cNvSpPr/>
            <p:nvPr/>
          </p:nvSpPr>
          <p:spPr>
            <a:xfrm>
              <a:off x="835325" y="1537025"/>
              <a:ext cx="494400" cy="4944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i</a:t>
              </a:r>
              <a:r>
                <a:rPr baseline="-25000" lang="en">
                  <a:latin typeface="Nunito"/>
                  <a:ea typeface="Nunito"/>
                  <a:cs typeface="Nunito"/>
                  <a:sym typeface="Nunito"/>
                </a:rPr>
                <a:t>1</a:t>
              </a:r>
              <a:endParaRPr baseline="-25000">
                <a:latin typeface="Nunito"/>
                <a:ea typeface="Nunito"/>
                <a:cs typeface="Nunito"/>
                <a:sym typeface="Nunito"/>
              </a:endParaRPr>
            </a:p>
          </p:txBody>
        </p:sp>
        <p:sp>
          <p:nvSpPr>
            <p:cNvPr id="877" name="Google Shape;877;p67"/>
            <p:cNvSpPr/>
            <p:nvPr/>
          </p:nvSpPr>
          <p:spPr>
            <a:xfrm>
              <a:off x="835325" y="2297101"/>
              <a:ext cx="494400" cy="494400"/>
            </a:xfrm>
            <a:prstGeom prst="ellipse">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i</a:t>
              </a:r>
              <a:r>
                <a:rPr baseline="-25000" lang="en">
                  <a:latin typeface="Nunito"/>
                  <a:ea typeface="Nunito"/>
                  <a:cs typeface="Nunito"/>
                  <a:sym typeface="Nunito"/>
                </a:rPr>
                <a:t>2</a:t>
              </a:r>
              <a:endParaRPr baseline="-25000">
                <a:latin typeface="Nunito"/>
                <a:ea typeface="Nunito"/>
                <a:cs typeface="Nunito"/>
                <a:sym typeface="Nunito"/>
              </a:endParaRPr>
            </a:p>
          </p:txBody>
        </p:sp>
        <p:sp>
          <p:nvSpPr>
            <p:cNvPr id="885" name="Google Shape;885;p67"/>
            <p:cNvSpPr/>
            <p:nvPr/>
          </p:nvSpPr>
          <p:spPr>
            <a:xfrm>
              <a:off x="2260379" y="1537025"/>
              <a:ext cx="494400" cy="494400"/>
            </a:xfrm>
            <a:prstGeom prst="ellipse">
              <a:avLst/>
            </a:prstGeom>
            <a:solidFill>
              <a:srgbClr val="B4A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h</a:t>
              </a:r>
              <a:r>
                <a:rPr baseline="-25000" lang="en">
                  <a:latin typeface="Nunito"/>
                  <a:ea typeface="Nunito"/>
                  <a:cs typeface="Nunito"/>
                  <a:sym typeface="Nunito"/>
                </a:rPr>
                <a:t>1</a:t>
              </a:r>
              <a:endParaRPr baseline="-25000">
                <a:latin typeface="Nunito"/>
                <a:ea typeface="Nunito"/>
                <a:cs typeface="Nunito"/>
                <a:sym typeface="Nunito"/>
              </a:endParaRPr>
            </a:p>
          </p:txBody>
        </p:sp>
        <p:sp>
          <p:nvSpPr>
            <p:cNvPr id="878" name="Google Shape;878;p67"/>
            <p:cNvSpPr/>
            <p:nvPr/>
          </p:nvSpPr>
          <p:spPr>
            <a:xfrm>
              <a:off x="2260379" y="2297101"/>
              <a:ext cx="494400" cy="494400"/>
            </a:xfrm>
            <a:prstGeom prst="ellipse">
              <a:avLst/>
            </a:prstGeom>
            <a:solidFill>
              <a:srgbClr val="B4A7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h</a:t>
              </a:r>
              <a:r>
                <a:rPr baseline="-25000" lang="en">
                  <a:latin typeface="Nunito"/>
                  <a:ea typeface="Nunito"/>
                  <a:cs typeface="Nunito"/>
                  <a:sym typeface="Nunito"/>
                </a:rPr>
                <a:t>2</a:t>
              </a:r>
              <a:endParaRPr baseline="-25000">
                <a:latin typeface="Nunito"/>
                <a:ea typeface="Nunito"/>
                <a:cs typeface="Nunito"/>
                <a:sym typeface="Nunito"/>
              </a:endParaRPr>
            </a:p>
          </p:txBody>
        </p:sp>
        <p:cxnSp>
          <p:nvCxnSpPr>
            <p:cNvPr id="886" name="Google Shape;886;p67"/>
            <p:cNvCxnSpPr>
              <a:stCxn id="884" idx="6"/>
              <a:endCxn id="885" idx="2"/>
            </p:cNvCxnSpPr>
            <p:nvPr/>
          </p:nvCxnSpPr>
          <p:spPr>
            <a:xfrm>
              <a:off x="1329725" y="1784225"/>
              <a:ext cx="930600" cy="0"/>
            </a:xfrm>
            <a:prstGeom prst="straightConnector1">
              <a:avLst/>
            </a:prstGeom>
            <a:noFill/>
            <a:ln cap="flat" cmpd="sng" w="9525">
              <a:solidFill>
                <a:schemeClr val="dk2"/>
              </a:solidFill>
              <a:prstDash val="solid"/>
              <a:round/>
              <a:headEnd len="med" w="med" type="none"/>
              <a:tailEnd len="med" w="med" type="triangle"/>
            </a:ln>
          </p:spPr>
        </p:cxnSp>
        <p:cxnSp>
          <p:nvCxnSpPr>
            <p:cNvPr id="887" name="Google Shape;887;p67"/>
            <p:cNvCxnSpPr>
              <a:stCxn id="884" idx="5"/>
              <a:endCxn id="878" idx="1"/>
            </p:cNvCxnSpPr>
            <p:nvPr/>
          </p:nvCxnSpPr>
          <p:spPr>
            <a:xfrm>
              <a:off x="1257322" y="1959022"/>
              <a:ext cx="1075500" cy="410400"/>
            </a:xfrm>
            <a:prstGeom prst="straightConnector1">
              <a:avLst/>
            </a:prstGeom>
            <a:noFill/>
            <a:ln cap="flat" cmpd="sng" w="9525">
              <a:solidFill>
                <a:schemeClr val="dk2"/>
              </a:solidFill>
              <a:prstDash val="solid"/>
              <a:round/>
              <a:headEnd len="med" w="med" type="none"/>
              <a:tailEnd len="med" w="med" type="triangle"/>
            </a:ln>
          </p:spPr>
        </p:cxnSp>
        <p:cxnSp>
          <p:nvCxnSpPr>
            <p:cNvPr id="888" name="Google Shape;888;p67"/>
            <p:cNvCxnSpPr>
              <a:stCxn id="877" idx="7"/>
              <a:endCxn id="885" idx="3"/>
            </p:cNvCxnSpPr>
            <p:nvPr/>
          </p:nvCxnSpPr>
          <p:spPr>
            <a:xfrm flipH="1" rot="10800000">
              <a:off x="1257322" y="1959105"/>
              <a:ext cx="1075500" cy="410400"/>
            </a:xfrm>
            <a:prstGeom prst="straightConnector1">
              <a:avLst/>
            </a:prstGeom>
            <a:noFill/>
            <a:ln cap="flat" cmpd="sng" w="9525">
              <a:solidFill>
                <a:schemeClr val="dk2"/>
              </a:solidFill>
              <a:prstDash val="solid"/>
              <a:round/>
              <a:headEnd len="med" w="med" type="none"/>
              <a:tailEnd len="med" w="med" type="triangle"/>
            </a:ln>
          </p:spPr>
        </p:cxnSp>
        <p:sp>
          <p:nvSpPr>
            <p:cNvPr id="889" name="Google Shape;889;p67"/>
            <p:cNvSpPr/>
            <p:nvPr/>
          </p:nvSpPr>
          <p:spPr>
            <a:xfrm>
              <a:off x="3685429" y="1537050"/>
              <a:ext cx="494400" cy="4944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o</a:t>
              </a:r>
              <a:r>
                <a:rPr baseline="-25000" lang="en">
                  <a:latin typeface="Nunito"/>
                  <a:ea typeface="Nunito"/>
                  <a:cs typeface="Nunito"/>
                  <a:sym typeface="Nunito"/>
                </a:rPr>
                <a:t>1</a:t>
              </a:r>
              <a:endParaRPr baseline="-25000">
                <a:latin typeface="Nunito"/>
                <a:ea typeface="Nunito"/>
                <a:cs typeface="Nunito"/>
                <a:sym typeface="Nunito"/>
              </a:endParaRPr>
            </a:p>
          </p:txBody>
        </p:sp>
        <p:sp>
          <p:nvSpPr>
            <p:cNvPr id="890" name="Google Shape;890;p67"/>
            <p:cNvSpPr/>
            <p:nvPr/>
          </p:nvSpPr>
          <p:spPr>
            <a:xfrm>
              <a:off x="3685429" y="2297126"/>
              <a:ext cx="494400" cy="494400"/>
            </a:xfrm>
            <a:prstGeom prst="ellipse">
              <a:avLst/>
            </a:prstGeom>
            <a:solidFill>
              <a:srgbClr val="D5A6B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o</a:t>
              </a:r>
              <a:r>
                <a:rPr baseline="-25000" lang="en">
                  <a:latin typeface="Nunito"/>
                  <a:ea typeface="Nunito"/>
                  <a:cs typeface="Nunito"/>
                  <a:sym typeface="Nunito"/>
                </a:rPr>
                <a:t>2</a:t>
              </a:r>
              <a:endParaRPr baseline="-25000">
                <a:latin typeface="Nunito"/>
                <a:ea typeface="Nunito"/>
                <a:cs typeface="Nunito"/>
                <a:sym typeface="Nunito"/>
              </a:endParaRPr>
            </a:p>
          </p:txBody>
        </p:sp>
        <p:cxnSp>
          <p:nvCxnSpPr>
            <p:cNvPr id="891" name="Google Shape;891;p67"/>
            <p:cNvCxnSpPr>
              <a:stCxn id="878" idx="6"/>
              <a:endCxn id="890" idx="2"/>
            </p:cNvCxnSpPr>
            <p:nvPr/>
          </p:nvCxnSpPr>
          <p:spPr>
            <a:xfrm>
              <a:off x="2754779" y="2544301"/>
              <a:ext cx="930600" cy="0"/>
            </a:xfrm>
            <a:prstGeom prst="straightConnector1">
              <a:avLst/>
            </a:prstGeom>
            <a:noFill/>
            <a:ln cap="flat" cmpd="sng" w="9525">
              <a:solidFill>
                <a:schemeClr val="dk2"/>
              </a:solidFill>
              <a:prstDash val="solid"/>
              <a:round/>
              <a:headEnd len="med" w="med" type="none"/>
              <a:tailEnd len="med" w="med" type="triangle"/>
            </a:ln>
          </p:spPr>
        </p:cxnSp>
        <p:cxnSp>
          <p:nvCxnSpPr>
            <p:cNvPr id="892" name="Google Shape;892;p67"/>
            <p:cNvCxnSpPr>
              <a:stCxn id="885" idx="5"/>
              <a:endCxn id="890" idx="1"/>
            </p:cNvCxnSpPr>
            <p:nvPr/>
          </p:nvCxnSpPr>
          <p:spPr>
            <a:xfrm>
              <a:off x="2682376" y="1959022"/>
              <a:ext cx="1075500" cy="410400"/>
            </a:xfrm>
            <a:prstGeom prst="straightConnector1">
              <a:avLst/>
            </a:prstGeom>
            <a:noFill/>
            <a:ln cap="flat" cmpd="sng" w="9525">
              <a:solidFill>
                <a:schemeClr val="dk2"/>
              </a:solidFill>
              <a:prstDash val="solid"/>
              <a:round/>
              <a:headEnd len="med" w="med" type="none"/>
              <a:tailEnd len="med" w="med" type="triangle"/>
            </a:ln>
          </p:spPr>
        </p:cxnSp>
        <p:cxnSp>
          <p:nvCxnSpPr>
            <p:cNvPr id="893" name="Google Shape;893;p67"/>
            <p:cNvCxnSpPr>
              <a:stCxn id="878" idx="7"/>
              <a:endCxn id="889" idx="3"/>
            </p:cNvCxnSpPr>
            <p:nvPr/>
          </p:nvCxnSpPr>
          <p:spPr>
            <a:xfrm flipH="1" rot="10800000">
              <a:off x="2682376" y="1959105"/>
              <a:ext cx="1075500" cy="410400"/>
            </a:xfrm>
            <a:prstGeom prst="straightConnector1">
              <a:avLst/>
            </a:prstGeom>
            <a:noFill/>
            <a:ln cap="flat" cmpd="sng" w="9525">
              <a:solidFill>
                <a:schemeClr val="dk2"/>
              </a:solidFill>
              <a:prstDash val="solid"/>
              <a:round/>
              <a:headEnd len="med" w="med" type="none"/>
              <a:tailEnd len="med" w="med" type="triangle"/>
            </a:ln>
          </p:spPr>
        </p:cxnSp>
        <p:sp>
          <p:nvSpPr>
            <p:cNvPr id="894" name="Google Shape;894;p67"/>
            <p:cNvSpPr/>
            <p:nvPr/>
          </p:nvSpPr>
          <p:spPr>
            <a:xfrm>
              <a:off x="2260379" y="958150"/>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1</a:t>
              </a:r>
              <a:endParaRPr baseline="-25000" sz="1200">
                <a:latin typeface="Nunito"/>
                <a:ea typeface="Nunito"/>
                <a:cs typeface="Nunito"/>
                <a:sym typeface="Nunito"/>
              </a:endParaRPr>
            </a:p>
          </p:txBody>
        </p:sp>
        <p:sp>
          <p:nvSpPr>
            <p:cNvPr id="880" name="Google Shape;880;p67"/>
            <p:cNvSpPr/>
            <p:nvPr/>
          </p:nvSpPr>
          <p:spPr>
            <a:xfrm>
              <a:off x="2260379" y="2876050"/>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2</a:t>
              </a:r>
              <a:endParaRPr baseline="-25000" sz="1200">
                <a:latin typeface="Nunito"/>
                <a:ea typeface="Nunito"/>
                <a:cs typeface="Nunito"/>
                <a:sym typeface="Nunito"/>
              </a:endParaRPr>
            </a:p>
          </p:txBody>
        </p:sp>
        <p:sp>
          <p:nvSpPr>
            <p:cNvPr id="895" name="Google Shape;895;p67"/>
            <p:cNvSpPr/>
            <p:nvPr/>
          </p:nvSpPr>
          <p:spPr>
            <a:xfrm>
              <a:off x="3685417" y="958150"/>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3</a:t>
              </a:r>
              <a:endParaRPr baseline="-25000" sz="1200">
                <a:latin typeface="Nunito"/>
                <a:ea typeface="Nunito"/>
                <a:cs typeface="Nunito"/>
                <a:sym typeface="Nunito"/>
              </a:endParaRPr>
            </a:p>
          </p:txBody>
        </p:sp>
        <p:sp>
          <p:nvSpPr>
            <p:cNvPr id="896" name="Google Shape;896;p67"/>
            <p:cNvSpPr/>
            <p:nvPr/>
          </p:nvSpPr>
          <p:spPr>
            <a:xfrm>
              <a:off x="3685417" y="2876013"/>
              <a:ext cx="494400" cy="494400"/>
            </a:xfrm>
            <a:prstGeom prst="ellipse">
              <a:avLst/>
            </a:prstGeom>
            <a:solidFill>
              <a:srgbClr val="FFF2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4</a:t>
              </a:r>
              <a:endParaRPr baseline="-25000" sz="1200">
                <a:latin typeface="Nunito"/>
                <a:ea typeface="Nunito"/>
                <a:cs typeface="Nunito"/>
                <a:sym typeface="Nunito"/>
              </a:endParaRPr>
            </a:p>
          </p:txBody>
        </p:sp>
        <p:cxnSp>
          <p:nvCxnSpPr>
            <p:cNvPr id="897" name="Google Shape;897;p67"/>
            <p:cNvCxnSpPr>
              <a:stCxn id="894" idx="4"/>
              <a:endCxn id="885" idx="0"/>
            </p:cNvCxnSpPr>
            <p:nvPr/>
          </p:nvCxnSpPr>
          <p:spPr>
            <a:xfrm>
              <a:off x="2507579" y="1452550"/>
              <a:ext cx="0" cy="84600"/>
            </a:xfrm>
            <a:prstGeom prst="straightConnector1">
              <a:avLst/>
            </a:prstGeom>
            <a:noFill/>
            <a:ln cap="flat" cmpd="sng" w="19050">
              <a:solidFill>
                <a:schemeClr val="dk2"/>
              </a:solidFill>
              <a:prstDash val="solid"/>
              <a:round/>
              <a:headEnd len="med" w="med" type="none"/>
              <a:tailEnd len="med" w="med" type="none"/>
            </a:ln>
          </p:spPr>
        </p:cxnSp>
        <p:cxnSp>
          <p:nvCxnSpPr>
            <p:cNvPr id="898" name="Google Shape;898;p67"/>
            <p:cNvCxnSpPr>
              <a:stCxn id="890" idx="4"/>
              <a:endCxn id="896" idx="0"/>
            </p:cNvCxnSpPr>
            <p:nvPr/>
          </p:nvCxnSpPr>
          <p:spPr>
            <a:xfrm>
              <a:off x="3932629" y="2791526"/>
              <a:ext cx="0" cy="84600"/>
            </a:xfrm>
            <a:prstGeom prst="straightConnector1">
              <a:avLst/>
            </a:prstGeom>
            <a:noFill/>
            <a:ln cap="flat" cmpd="sng" w="19050">
              <a:solidFill>
                <a:schemeClr val="dk2"/>
              </a:solidFill>
              <a:prstDash val="solid"/>
              <a:round/>
              <a:headEnd len="med" w="med" type="none"/>
              <a:tailEnd len="med" w="med" type="none"/>
            </a:ln>
          </p:spPr>
        </p:cxnSp>
        <p:cxnSp>
          <p:nvCxnSpPr>
            <p:cNvPr id="899" name="Google Shape;899;p67"/>
            <p:cNvCxnSpPr>
              <a:stCxn id="895" idx="4"/>
              <a:endCxn id="889" idx="0"/>
            </p:cNvCxnSpPr>
            <p:nvPr/>
          </p:nvCxnSpPr>
          <p:spPr>
            <a:xfrm>
              <a:off x="3932617" y="1452550"/>
              <a:ext cx="0" cy="84600"/>
            </a:xfrm>
            <a:prstGeom prst="straightConnector1">
              <a:avLst/>
            </a:prstGeom>
            <a:noFill/>
            <a:ln cap="flat" cmpd="sng" w="19050">
              <a:solidFill>
                <a:schemeClr val="dk2"/>
              </a:solidFill>
              <a:prstDash val="solid"/>
              <a:round/>
              <a:headEnd len="med" w="med" type="none"/>
              <a:tailEnd len="med" w="med" type="none"/>
            </a:ln>
          </p:spPr>
        </p:cxnSp>
        <p:cxnSp>
          <p:nvCxnSpPr>
            <p:cNvPr id="900" name="Google Shape;900;p67"/>
            <p:cNvCxnSpPr>
              <a:stCxn id="880" idx="0"/>
              <a:endCxn id="878" idx="4"/>
            </p:cNvCxnSpPr>
            <p:nvPr/>
          </p:nvCxnSpPr>
          <p:spPr>
            <a:xfrm rot="10800000">
              <a:off x="2507579" y="2791450"/>
              <a:ext cx="0" cy="84600"/>
            </a:xfrm>
            <a:prstGeom prst="straightConnector1">
              <a:avLst/>
            </a:prstGeom>
            <a:noFill/>
            <a:ln cap="flat" cmpd="sng" w="19050">
              <a:solidFill>
                <a:schemeClr val="dk2"/>
              </a:solidFill>
              <a:prstDash val="solid"/>
              <a:round/>
              <a:headEnd len="med" w="med" type="none"/>
              <a:tailEnd len="med" w="med" type="none"/>
            </a:ln>
          </p:spPr>
        </p:cxnSp>
        <p:sp>
          <p:nvSpPr>
            <p:cNvPr id="901" name="Google Shape;901;p67"/>
            <p:cNvSpPr txBox="1"/>
            <p:nvPr/>
          </p:nvSpPr>
          <p:spPr>
            <a:xfrm>
              <a:off x="1446600" y="145255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FF9900"/>
                  </a:solidFill>
                  <a:latin typeface="Nunito"/>
                  <a:ea typeface="Nunito"/>
                  <a:cs typeface="Nunito"/>
                  <a:sym typeface="Nunito"/>
                </a:rPr>
                <a:t>w</a:t>
              </a:r>
              <a:r>
                <a:rPr baseline="-25000" lang="en" sz="1200">
                  <a:solidFill>
                    <a:srgbClr val="FF9900"/>
                  </a:solidFill>
                  <a:latin typeface="Nunito"/>
                  <a:ea typeface="Nunito"/>
                  <a:cs typeface="Nunito"/>
                  <a:sym typeface="Nunito"/>
                </a:rPr>
                <a:t>1</a:t>
              </a:r>
              <a:endParaRPr baseline="-25000" sz="1200">
                <a:solidFill>
                  <a:srgbClr val="FF9900"/>
                </a:solidFill>
                <a:latin typeface="Nunito"/>
                <a:ea typeface="Nunito"/>
                <a:cs typeface="Nunito"/>
                <a:sym typeface="Nunito"/>
              </a:endParaRPr>
            </a:p>
          </p:txBody>
        </p:sp>
        <p:sp>
          <p:nvSpPr>
            <p:cNvPr id="902" name="Google Shape;902;p67"/>
            <p:cNvSpPr txBox="1"/>
            <p:nvPr/>
          </p:nvSpPr>
          <p:spPr>
            <a:xfrm>
              <a:off x="1914625" y="216430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AA84F"/>
                  </a:solidFill>
                  <a:latin typeface="Nunito"/>
                  <a:ea typeface="Nunito"/>
                  <a:cs typeface="Nunito"/>
                  <a:sym typeface="Nunito"/>
                </a:rPr>
                <a:t>w</a:t>
              </a:r>
              <a:r>
                <a:rPr baseline="-25000" lang="en" sz="1200">
                  <a:solidFill>
                    <a:srgbClr val="6AA84F"/>
                  </a:solidFill>
                  <a:latin typeface="Nunito"/>
                  <a:ea typeface="Nunito"/>
                  <a:cs typeface="Nunito"/>
                  <a:sym typeface="Nunito"/>
                </a:rPr>
                <a:t>3</a:t>
              </a:r>
              <a:endParaRPr baseline="-25000" sz="1200">
                <a:solidFill>
                  <a:srgbClr val="6AA84F"/>
                </a:solidFill>
                <a:latin typeface="Nunito"/>
                <a:ea typeface="Nunito"/>
                <a:cs typeface="Nunito"/>
                <a:sym typeface="Nunito"/>
              </a:endParaRPr>
            </a:p>
          </p:txBody>
        </p:sp>
        <p:sp>
          <p:nvSpPr>
            <p:cNvPr id="903" name="Google Shape;903;p67"/>
            <p:cNvSpPr txBox="1"/>
            <p:nvPr/>
          </p:nvSpPr>
          <p:spPr>
            <a:xfrm>
              <a:off x="1374975" y="2465650"/>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AA84F"/>
                  </a:solidFill>
                  <a:latin typeface="Nunito"/>
                  <a:ea typeface="Nunito"/>
                  <a:cs typeface="Nunito"/>
                  <a:sym typeface="Nunito"/>
                </a:rPr>
                <a:t>w</a:t>
              </a:r>
              <a:r>
                <a:rPr baseline="-25000" lang="en" sz="1200">
                  <a:solidFill>
                    <a:srgbClr val="6AA84F"/>
                  </a:solidFill>
                  <a:latin typeface="Nunito"/>
                  <a:ea typeface="Nunito"/>
                  <a:cs typeface="Nunito"/>
                  <a:sym typeface="Nunito"/>
                </a:rPr>
                <a:t>4</a:t>
              </a:r>
              <a:endParaRPr baseline="-25000" sz="1200">
                <a:solidFill>
                  <a:srgbClr val="6AA84F"/>
                </a:solidFill>
                <a:latin typeface="Nunito"/>
                <a:ea typeface="Nunito"/>
                <a:cs typeface="Nunito"/>
                <a:sym typeface="Nunito"/>
              </a:endParaRPr>
            </a:p>
          </p:txBody>
        </p:sp>
        <p:sp>
          <p:nvSpPr>
            <p:cNvPr id="904" name="Google Shape;904;p67"/>
            <p:cNvSpPr txBox="1"/>
            <p:nvPr/>
          </p:nvSpPr>
          <p:spPr>
            <a:xfrm>
              <a:off x="2838125" y="1427588"/>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3C78D8"/>
                  </a:solidFill>
                  <a:latin typeface="Nunito"/>
                  <a:ea typeface="Nunito"/>
                  <a:cs typeface="Nunito"/>
                  <a:sym typeface="Nunito"/>
                </a:rPr>
                <a:t>w</a:t>
              </a:r>
              <a:r>
                <a:rPr baseline="-25000" lang="en" sz="1200">
                  <a:solidFill>
                    <a:srgbClr val="3C78D8"/>
                  </a:solidFill>
                  <a:latin typeface="Nunito"/>
                  <a:ea typeface="Nunito"/>
                  <a:cs typeface="Nunito"/>
                  <a:sym typeface="Nunito"/>
                </a:rPr>
                <a:t>5</a:t>
              </a:r>
              <a:endParaRPr baseline="-25000" sz="1200">
                <a:solidFill>
                  <a:srgbClr val="3C78D8"/>
                </a:solidFill>
                <a:latin typeface="Nunito"/>
                <a:ea typeface="Nunito"/>
                <a:cs typeface="Nunito"/>
                <a:sym typeface="Nunito"/>
              </a:endParaRPr>
            </a:p>
          </p:txBody>
        </p:sp>
        <p:sp>
          <p:nvSpPr>
            <p:cNvPr id="905" name="Google Shape;905;p67"/>
            <p:cNvSpPr txBox="1"/>
            <p:nvPr/>
          </p:nvSpPr>
          <p:spPr>
            <a:xfrm>
              <a:off x="3343425" y="1660325"/>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3C78D8"/>
                  </a:solidFill>
                  <a:latin typeface="Nunito"/>
                  <a:ea typeface="Nunito"/>
                  <a:cs typeface="Nunito"/>
                  <a:sym typeface="Nunito"/>
                </a:rPr>
                <a:t>w</a:t>
              </a:r>
              <a:r>
                <a:rPr baseline="-25000" lang="en" sz="1200">
                  <a:solidFill>
                    <a:srgbClr val="3C78D8"/>
                  </a:solidFill>
                  <a:latin typeface="Nunito"/>
                  <a:ea typeface="Nunito"/>
                  <a:cs typeface="Nunito"/>
                  <a:sym typeface="Nunito"/>
                </a:rPr>
                <a:t>6</a:t>
              </a:r>
              <a:endParaRPr baseline="-25000" sz="1200">
                <a:solidFill>
                  <a:srgbClr val="3C78D8"/>
                </a:solidFill>
                <a:latin typeface="Nunito"/>
                <a:ea typeface="Nunito"/>
                <a:cs typeface="Nunito"/>
                <a:sym typeface="Nunito"/>
              </a:endParaRPr>
            </a:p>
          </p:txBody>
        </p:sp>
        <p:sp>
          <p:nvSpPr>
            <p:cNvPr id="906" name="Google Shape;906;p67"/>
            <p:cNvSpPr txBox="1"/>
            <p:nvPr/>
          </p:nvSpPr>
          <p:spPr>
            <a:xfrm>
              <a:off x="3343425" y="2151813"/>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74EA7"/>
                  </a:solidFill>
                  <a:latin typeface="Nunito"/>
                  <a:ea typeface="Nunito"/>
                  <a:cs typeface="Nunito"/>
                  <a:sym typeface="Nunito"/>
                </a:rPr>
                <a:t>w</a:t>
              </a:r>
              <a:r>
                <a:rPr baseline="-25000" lang="en" sz="1200">
                  <a:solidFill>
                    <a:srgbClr val="674EA7"/>
                  </a:solidFill>
                  <a:latin typeface="Nunito"/>
                  <a:ea typeface="Nunito"/>
                  <a:cs typeface="Nunito"/>
                  <a:sym typeface="Nunito"/>
                </a:rPr>
                <a:t>7</a:t>
              </a:r>
              <a:endParaRPr baseline="-25000" sz="1200">
                <a:solidFill>
                  <a:srgbClr val="674EA7"/>
                </a:solidFill>
                <a:latin typeface="Nunito"/>
                <a:ea typeface="Nunito"/>
                <a:cs typeface="Nunito"/>
                <a:sym typeface="Nunito"/>
              </a:endParaRPr>
            </a:p>
          </p:txBody>
        </p:sp>
        <p:sp>
          <p:nvSpPr>
            <p:cNvPr id="907" name="Google Shape;907;p67"/>
            <p:cNvSpPr txBox="1"/>
            <p:nvPr/>
          </p:nvSpPr>
          <p:spPr>
            <a:xfrm>
              <a:off x="2925500" y="2468113"/>
              <a:ext cx="4944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674EA7"/>
                  </a:solidFill>
                  <a:latin typeface="Nunito"/>
                  <a:ea typeface="Nunito"/>
                  <a:cs typeface="Nunito"/>
                  <a:sym typeface="Nunito"/>
                </a:rPr>
                <a:t>w</a:t>
              </a:r>
              <a:r>
                <a:rPr baseline="-25000" lang="en" sz="1200">
                  <a:solidFill>
                    <a:srgbClr val="674EA7"/>
                  </a:solidFill>
                  <a:latin typeface="Nunito"/>
                  <a:ea typeface="Nunito"/>
                  <a:cs typeface="Nunito"/>
                  <a:sym typeface="Nunito"/>
                </a:rPr>
                <a:t>8</a:t>
              </a:r>
              <a:endParaRPr baseline="-25000" sz="1200">
                <a:solidFill>
                  <a:srgbClr val="674EA7"/>
                </a:solidFill>
                <a:latin typeface="Nunito"/>
                <a:ea typeface="Nunito"/>
                <a:cs typeface="Nunito"/>
                <a:sym typeface="Nunito"/>
              </a:endParaRPr>
            </a:p>
          </p:txBody>
        </p:sp>
      </p:grpSp>
      <p:graphicFrame>
        <p:nvGraphicFramePr>
          <p:cNvPr id="908" name="Google Shape;908;p67"/>
          <p:cNvGraphicFramePr/>
          <p:nvPr/>
        </p:nvGraphicFramePr>
        <p:xfrm>
          <a:off x="4572000" y="2000107"/>
          <a:ext cx="3000000" cy="3000000"/>
        </p:xfrm>
        <a:graphic>
          <a:graphicData uri="http://schemas.openxmlformats.org/drawingml/2006/table">
            <a:tbl>
              <a:tblPr>
                <a:noFill/>
                <a:tableStyleId>{63B52401-414C-49C4-8F41-C2E0C291B331}</a:tableStyleId>
              </a:tblPr>
              <a:tblGrid>
                <a:gridCol w="502300"/>
                <a:gridCol w="527425"/>
              </a:tblGrid>
              <a:tr h="298250">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0.30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2</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0.35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3</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0.40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4</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0.45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5</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0.50</a:t>
                      </a:r>
                      <a:endParaRPr sz="1200">
                        <a:latin typeface="Nunito"/>
                        <a:ea typeface="Nunito"/>
                        <a:cs typeface="Nunito"/>
                        <a:sym typeface="Nunito"/>
                      </a:endParaRPr>
                    </a:p>
                  </a:txBody>
                  <a:tcPr marT="91425" marB="91425" marR="91425" marL="91425">
                    <a:lnL cap="flat" cmpd="sng" w="9525">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6</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0.55</a:t>
                      </a:r>
                      <a:endParaRPr sz="1200">
                        <a:latin typeface="Nunito"/>
                        <a:ea typeface="Nunito"/>
                        <a:cs typeface="Nunito"/>
                        <a:sym typeface="Nunito"/>
                      </a:endParaRPr>
                    </a:p>
                  </a:txBody>
                  <a:tcPr marT="91425" marB="91425" marR="91425" marL="91425">
                    <a:lnL cap="flat" cmpd="sng" w="9525">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7</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0.60</a:t>
                      </a:r>
                      <a:endParaRPr sz="1200">
                        <a:latin typeface="Nunito"/>
                        <a:ea typeface="Nunito"/>
                        <a:cs typeface="Nunito"/>
                        <a:sym typeface="Nunito"/>
                      </a:endParaRPr>
                    </a:p>
                  </a:txBody>
                  <a:tcPr marT="91425" marB="91425" marR="91425" marL="91425">
                    <a:lnL cap="flat" cmpd="sng" w="9525">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w</a:t>
                      </a:r>
                      <a:r>
                        <a:rPr baseline="-25000" lang="en" sz="1200">
                          <a:latin typeface="Nunito"/>
                          <a:ea typeface="Nunito"/>
                          <a:cs typeface="Nunito"/>
                          <a:sym typeface="Nunito"/>
                        </a:rPr>
                        <a:t>8</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9525">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0.65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graphicFrame>
        <p:nvGraphicFramePr>
          <p:cNvPr id="909" name="Google Shape;909;p67"/>
          <p:cNvGraphicFramePr/>
          <p:nvPr/>
        </p:nvGraphicFramePr>
        <p:xfrm>
          <a:off x="5658750" y="2874882"/>
          <a:ext cx="3000000" cy="3000000"/>
        </p:xfrm>
        <a:graphic>
          <a:graphicData uri="http://schemas.openxmlformats.org/drawingml/2006/table">
            <a:tbl>
              <a:tblPr>
                <a:noFill/>
                <a:tableStyleId>{63B52401-414C-49C4-8F41-C2E0C291B331}</a:tableStyleId>
              </a:tblPr>
              <a:tblGrid>
                <a:gridCol w="514875"/>
                <a:gridCol w="514875"/>
              </a:tblGrid>
              <a:tr h="298250">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0.70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25">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2</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0.75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3</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200">
                          <a:latin typeface="Nunito"/>
                          <a:ea typeface="Nunito"/>
                          <a:cs typeface="Nunito"/>
                          <a:sym typeface="Nunito"/>
                        </a:rPr>
                        <a:t>0.80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rPr lang="en" sz="1200">
                          <a:latin typeface="Nunito"/>
                          <a:ea typeface="Nunito"/>
                          <a:cs typeface="Nunito"/>
                          <a:sym typeface="Nunito"/>
                        </a:rPr>
                        <a:t>b</a:t>
                      </a:r>
                      <a:r>
                        <a:rPr baseline="-25000" lang="en" sz="1200">
                          <a:latin typeface="Nunito"/>
                          <a:ea typeface="Nunito"/>
                          <a:cs typeface="Nunito"/>
                          <a:sym typeface="Nunito"/>
                        </a:rPr>
                        <a:t>4</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0.85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graphicFrame>
        <p:nvGraphicFramePr>
          <p:cNvPr id="910" name="Google Shape;910;p67"/>
          <p:cNvGraphicFramePr/>
          <p:nvPr/>
        </p:nvGraphicFramePr>
        <p:xfrm>
          <a:off x="1379350" y="4192558"/>
          <a:ext cx="3000000" cy="3000000"/>
        </p:xfrm>
        <a:graphic>
          <a:graphicData uri="http://schemas.openxmlformats.org/drawingml/2006/table">
            <a:tbl>
              <a:tblPr>
                <a:noFill/>
                <a:tableStyleId>{63B52401-414C-49C4-8F41-C2E0C291B331}</a:tableStyleId>
              </a:tblPr>
              <a:tblGrid>
                <a:gridCol w="514875"/>
                <a:gridCol w="514875"/>
              </a:tblGrid>
              <a:tr h="365750">
                <a:tc>
                  <a:txBody>
                    <a:bodyPr/>
                    <a:lstStyle/>
                    <a:p>
                      <a:pPr indent="0" lvl="0" marL="0" rtl="0" algn="l">
                        <a:spcBef>
                          <a:spcPts val="0"/>
                        </a:spcBef>
                        <a:spcAft>
                          <a:spcPts val="0"/>
                        </a:spcAft>
                        <a:buNone/>
                      </a:pPr>
                      <a:r>
                        <a:rPr lang="en" sz="1200">
                          <a:latin typeface="Nunito"/>
                          <a:ea typeface="Nunito"/>
                          <a:cs typeface="Nunito"/>
                          <a:sym typeface="Nunito"/>
                        </a:rPr>
                        <a:t>∝</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0.25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911" name="Google Shape;911;p67"/>
          <p:cNvGraphicFramePr/>
          <p:nvPr/>
        </p:nvGraphicFramePr>
        <p:xfrm>
          <a:off x="2499225" y="4192558"/>
          <a:ext cx="3000000" cy="3000000"/>
        </p:xfrm>
        <a:graphic>
          <a:graphicData uri="http://schemas.openxmlformats.org/drawingml/2006/table">
            <a:tbl>
              <a:tblPr>
                <a:noFill/>
                <a:tableStyleId>{63B52401-414C-49C4-8F41-C2E0C291B331}</a:tableStyleId>
              </a:tblPr>
              <a:tblGrid>
                <a:gridCol w="424075"/>
                <a:gridCol w="530625"/>
                <a:gridCol w="418125"/>
                <a:gridCol w="609825"/>
              </a:tblGrid>
              <a:tr h="365750">
                <a:tc>
                  <a:txBody>
                    <a:bodyPr/>
                    <a:lstStyle/>
                    <a:p>
                      <a:pPr indent="0" lvl="0" marL="0" rtl="0" algn="l">
                        <a:spcBef>
                          <a:spcPts val="0"/>
                        </a:spcBef>
                        <a:spcAft>
                          <a:spcPts val="0"/>
                        </a:spcAft>
                        <a:buNone/>
                      </a:pPr>
                      <a:r>
                        <a:rPr lang="en" sz="1200">
                          <a:latin typeface="Nunito"/>
                          <a:ea typeface="Nunito"/>
                          <a:cs typeface="Nunito"/>
                          <a:sym typeface="Nunito"/>
                        </a:rPr>
                        <a:t>x</a:t>
                      </a:r>
                      <a:r>
                        <a:rPr baseline="-25000" lang="en" sz="1200">
                          <a:latin typeface="Nunito"/>
                          <a:ea typeface="Nunito"/>
                          <a:cs typeface="Nunito"/>
                          <a:sym typeface="Nunito"/>
                        </a:rPr>
                        <a:t>1,1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0.10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y</a:t>
                      </a:r>
                      <a:r>
                        <a:rPr baseline="-25000" lang="en" sz="1200">
                          <a:latin typeface="Nunito"/>
                          <a:ea typeface="Nunito"/>
                          <a:cs typeface="Nunito"/>
                          <a:sym typeface="Nunito"/>
                        </a:rPr>
                        <a:t>1,1</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200">
                          <a:latin typeface="Nunito"/>
                          <a:ea typeface="Nunito"/>
                          <a:cs typeface="Nunito"/>
                          <a:sym typeface="Nunito"/>
                        </a:rPr>
                        <a:t>0.20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50">
                <a:tc>
                  <a:txBody>
                    <a:bodyPr/>
                    <a:lstStyle/>
                    <a:p>
                      <a:pPr indent="0" lvl="0" marL="0" rtl="0" algn="l">
                        <a:spcBef>
                          <a:spcPts val="0"/>
                        </a:spcBef>
                        <a:spcAft>
                          <a:spcPts val="0"/>
                        </a:spcAft>
                        <a:buNone/>
                      </a:pPr>
                      <a:r>
                        <a:rPr lang="en" sz="1200">
                          <a:solidFill>
                            <a:schemeClr val="dk1"/>
                          </a:solidFill>
                          <a:latin typeface="Nunito"/>
                          <a:ea typeface="Nunito"/>
                          <a:cs typeface="Nunito"/>
                          <a:sym typeface="Nunito"/>
                        </a:rPr>
                        <a:t>x</a:t>
                      </a:r>
                      <a:r>
                        <a:rPr baseline="-25000" lang="en" sz="1200">
                          <a:solidFill>
                            <a:schemeClr val="dk1"/>
                          </a:solidFill>
                          <a:latin typeface="Nunito"/>
                          <a:ea typeface="Nunito"/>
                          <a:cs typeface="Nunito"/>
                          <a:sym typeface="Nunito"/>
                        </a:rPr>
                        <a:t>1,2</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0.90</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y</a:t>
                      </a:r>
                      <a:r>
                        <a:rPr baseline="-25000" lang="en" sz="1200">
                          <a:latin typeface="Nunito"/>
                          <a:ea typeface="Nunito"/>
                          <a:cs typeface="Nunito"/>
                          <a:sym typeface="Nunito"/>
                        </a:rPr>
                        <a:t>1,2</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0.95</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graphicFrame>
        <p:nvGraphicFramePr>
          <p:cNvPr id="912" name="Google Shape;912;p67"/>
          <p:cNvGraphicFramePr/>
          <p:nvPr/>
        </p:nvGraphicFramePr>
        <p:xfrm>
          <a:off x="6745525" y="3791075"/>
          <a:ext cx="3000000" cy="3000000"/>
        </p:xfrm>
        <a:graphic>
          <a:graphicData uri="http://schemas.openxmlformats.org/drawingml/2006/table">
            <a:tbl>
              <a:tblPr>
                <a:noFill/>
                <a:tableStyleId>{63B52401-414C-49C4-8F41-C2E0C291B331}</a:tableStyleId>
              </a:tblPr>
              <a:tblGrid>
                <a:gridCol w="891225"/>
                <a:gridCol w="1091400"/>
              </a:tblGrid>
              <a:tr h="530550">
                <a:tc>
                  <a:txBody>
                    <a:bodyPr/>
                    <a:lstStyle/>
                    <a:p>
                      <a:pPr indent="0" lvl="0" marL="0" rtl="0" algn="ctr">
                        <a:spcBef>
                          <a:spcPts val="0"/>
                        </a:spcBef>
                        <a:spcAft>
                          <a:spcPts val="0"/>
                        </a:spcAft>
                        <a:buNone/>
                      </a:pPr>
                      <a:r>
                        <a:rPr lang="en" sz="1200">
                          <a:latin typeface="Nunito"/>
                          <a:ea typeface="Nunito"/>
                          <a:cs typeface="Nunito"/>
                          <a:sym typeface="Nunito"/>
                        </a:rPr>
                        <a:t>Activation Function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913" name="Google Shape;913;p67"/>
          <p:cNvPicPr preferRelativeResize="0"/>
          <p:nvPr/>
        </p:nvPicPr>
        <p:blipFill>
          <a:blip r:embed="rId4">
            <a:alphaModFix/>
          </a:blip>
          <a:stretch>
            <a:fillRect/>
          </a:stretch>
        </p:blipFill>
        <p:spPr>
          <a:xfrm>
            <a:off x="7700200" y="3899884"/>
            <a:ext cx="930600" cy="318241"/>
          </a:xfrm>
          <a:prstGeom prst="rect">
            <a:avLst/>
          </a:prstGeom>
          <a:noFill/>
          <a:ln>
            <a:noFill/>
          </a:ln>
        </p:spPr>
      </p:pic>
      <p:graphicFrame>
        <p:nvGraphicFramePr>
          <p:cNvPr id="914" name="Google Shape;914;p67"/>
          <p:cNvGraphicFramePr/>
          <p:nvPr/>
        </p:nvGraphicFramePr>
        <p:xfrm>
          <a:off x="1379350" y="4587758"/>
          <a:ext cx="3000000" cy="3000000"/>
        </p:xfrm>
        <a:graphic>
          <a:graphicData uri="http://schemas.openxmlformats.org/drawingml/2006/table">
            <a:tbl>
              <a:tblPr>
                <a:noFill/>
                <a:tableStyleId>{63B52401-414C-49C4-8F41-C2E0C291B331}</a:tableStyleId>
              </a:tblPr>
              <a:tblGrid>
                <a:gridCol w="514875"/>
                <a:gridCol w="514875"/>
              </a:tblGrid>
              <a:tr h="365750">
                <a:tc>
                  <a:txBody>
                    <a:bodyPr/>
                    <a:lstStyle/>
                    <a:p>
                      <a:pPr indent="0" lvl="0" marL="0" rtl="0" algn="l">
                        <a:spcBef>
                          <a:spcPts val="0"/>
                        </a:spcBef>
                        <a:spcAft>
                          <a:spcPts val="0"/>
                        </a:spcAft>
                        <a:buNone/>
                      </a:pPr>
                      <a:r>
                        <a:rPr lang="en" sz="1200">
                          <a:latin typeface="Nunito"/>
                          <a:ea typeface="Nunito"/>
                          <a:cs typeface="Nunito"/>
                          <a:sym typeface="Nunito"/>
                        </a:rPr>
                        <a:t>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Nunito"/>
                          <a:ea typeface="Nunito"/>
                          <a:cs typeface="Nunito"/>
                          <a:sym typeface="Nunito"/>
                        </a:rPr>
                        <a:t>2</a:t>
                      </a:r>
                      <a:endParaRPr sz="12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915" name="Google Shape;915;p67"/>
          <p:cNvGraphicFramePr/>
          <p:nvPr/>
        </p:nvGraphicFramePr>
        <p:xfrm>
          <a:off x="5658750" y="4412075"/>
          <a:ext cx="3000000" cy="3000000"/>
        </p:xfrm>
        <a:graphic>
          <a:graphicData uri="http://schemas.openxmlformats.org/drawingml/2006/table">
            <a:tbl>
              <a:tblPr>
                <a:noFill/>
                <a:tableStyleId>{63B52401-414C-49C4-8F41-C2E0C291B331}</a:tableStyleId>
              </a:tblPr>
              <a:tblGrid>
                <a:gridCol w="777850"/>
                <a:gridCol w="2291550"/>
              </a:tblGrid>
              <a:tr h="530550">
                <a:tc>
                  <a:txBody>
                    <a:bodyPr/>
                    <a:lstStyle/>
                    <a:p>
                      <a:pPr indent="0" lvl="0" marL="0" rtl="0" algn="ctr">
                        <a:spcBef>
                          <a:spcPts val="0"/>
                        </a:spcBef>
                        <a:spcAft>
                          <a:spcPts val="0"/>
                        </a:spcAft>
                        <a:buNone/>
                      </a:pPr>
                      <a:r>
                        <a:rPr lang="en" sz="1200">
                          <a:latin typeface="Nunito"/>
                          <a:ea typeface="Nunito"/>
                          <a:cs typeface="Nunito"/>
                          <a:sym typeface="Nunito"/>
                        </a:rPr>
                        <a:t>Cost</a:t>
                      </a:r>
                      <a:endParaRPr sz="1200">
                        <a:latin typeface="Nunito"/>
                        <a:ea typeface="Nunito"/>
                        <a:cs typeface="Nunito"/>
                        <a:sym typeface="Nunito"/>
                      </a:endParaRPr>
                    </a:p>
                    <a:p>
                      <a:pPr indent="0" lvl="0" marL="0" rtl="0" algn="ctr">
                        <a:spcBef>
                          <a:spcPts val="0"/>
                        </a:spcBef>
                        <a:spcAft>
                          <a:spcPts val="0"/>
                        </a:spcAft>
                        <a:buNone/>
                      </a:pPr>
                      <a:r>
                        <a:rPr lang="en" sz="1200">
                          <a:latin typeface="Nunito"/>
                          <a:ea typeface="Nunito"/>
                          <a:cs typeface="Nunito"/>
                          <a:sym typeface="Nunito"/>
                        </a:rPr>
                        <a:t>Function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916" name="Google Shape;916;p67"/>
          <p:cNvGraphicFramePr/>
          <p:nvPr/>
        </p:nvGraphicFramePr>
        <p:xfrm>
          <a:off x="6745525" y="2606782"/>
          <a:ext cx="3000000" cy="3000000"/>
        </p:xfrm>
        <a:graphic>
          <a:graphicData uri="http://schemas.openxmlformats.org/drawingml/2006/table">
            <a:tbl>
              <a:tblPr>
                <a:noFill/>
                <a:tableStyleId>{63B52401-414C-49C4-8F41-C2E0C291B331}</a:tableStyleId>
              </a:tblPr>
              <a:tblGrid>
                <a:gridCol w="412950"/>
                <a:gridCol w="1781700"/>
              </a:tblGrid>
              <a:tr h="298250">
                <a:tc>
                  <a:txBody>
                    <a:bodyPr/>
                    <a:lstStyle/>
                    <a:p>
                      <a:pPr indent="0" lvl="0" marL="0" rtl="0" algn="l">
                        <a:spcBef>
                          <a:spcPts val="0"/>
                        </a:spcBef>
                        <a:spcAft>
                          <a:spcPts val="0"/>
                        </a:spcAft>
                        <a:buNone/>
                      </a:pPr>
                      <a:r>
                        <a:rPr lang="en" sz="1200">
                          <a:latin typeface="Nunito"/>
                          <a:ea typeface="Nunito"/>
                          <a:cs typeface="Nunito"/>
                          <a:sym typeface="Nunito"/>
                        </a:rPr>
                        <a:t>n</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1100">
                          <a:latin typeface="Nunito"/>
                          <a:ea typeface="Nunito"/>
                          <a:cs typeface="Nunito"/>
                          <a:sym typeface="Nunito"/>
                        </a:rPr>
                        <a:t>output of a neuron</a:t>
                      </a:r>
                      <a:endParaRPr sz="11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tcPr>
                </a:tc>
              </a:tr>
              <a:tr h="365725">
                <a:tc>
                  <a:txBody>
                    <a:bodyPr/>
                    <a:lstStyle/>
                    <a:p>
                      <a:pPr indent="0" lvl="0" marL="0" rtl="0" algn="l">
                        <a:spcBef>
                          <a:spcPts val="0"/>
                        </a:spcBef>
                        <a:spcAft>
                          <a:spcPts val="0"/>
                        </a:spcAft>
                        <a:buNone/>
                      </a:pPr>
                      <a:r>
                        <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tcPr>
                </a:tc>
                <a:tc>
                  <a:txBody>
                    <a:bodyPr/>
                    <a:lstStyle/>
                    <a:p>
                      <a:pPr indent="0" lvl="0" marL="0" rtl="0" algn="l">
                        <a:spcBef>
                          <a:spcPts val="0"/>
                        </a:spcBef>
                        <a:spcAft>
                          <a:spcPts val="0"/>
                        </a:spcAft>
                        <a:buNone/>
                      </a:pPr>
                      <a:r>
                        <a:rPr lang="en" sz="1100">
                          <a:latin typeface="Nunito"/>
                          <a:ea typeface="Nunito"/>
                          <a:cs typeface="Nunito"/>
                          <a:sym typeface="Nunito"/>
                        </a:rPr>
                        <a:t>Relevant weights to n</a:t>
                      </a:r>
                      <a:endParaRPr sz="11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tcPr>
                </a:tc>
              </a:tr>
              <a:tr h="365725">
                <a:tc>
                  <a:txBody>
                    <a:bodyPr/>
                    <a:lstStyle/>
                    <a:p>
                      <a:pPr indent="0" lvl="0" marL="0" rtl="0" algn="l">
                        <a:spcBef>
                          <a:spcPts val="0"/>
                        </a:spcBef>
                        <a:spcAft>
                          <a:spcPts val="0"/>
                        </a:spcAft>
                        <a:buNone/>
                      </a:pPr>
                      <a:r>
                        <a:t/>
                      </a:r>
                      <a:endParaRPr baseline="-25000"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Nunito"/>
                          <a:ea typeface="Nunito"/>
                          <a:cs typeface="Nunito"/>
                          <a:sym typeface="Nunito"/>
                        </a:rPr>
                        <a:t>Relevant inputs to n (h)</a:t>
                      </a:r>
                      <a:endParaRPr sz="1100">
                        <a:latin typeface="Nunito"/>
                        <a:ea typeface="Nunito"/>
                        <a:cs typeface="Nunito"/>
                        <a:sym typeface="Nunito"/>
                      </a:endParaRPr>
                    </a:p>
                  </a:txBody>
                  <a:tcPr marT="91425" marB="91425" marR="91425" marL="91425">
                    <a:lnR cap="flat" cmpd="sng" w="19050">
                      <a:solidFill>
                        <a:srgbClr val="9E9E9E"/>
                      </a:solidFill>
                      <a:prstDash val="solid"/>
                      <a:round/>
                      <a:headEnd len="sm" w="sm" type="none"/>
                      <a:tailEnd len="sm" w="sm" type="none"/>
                    </a:lnR>
                    <a:lnB cap="flat" cmpd="sng" w="19050">
                      <a:solidFill>
                        <a:srgbClr val="9E9E9E"/>
                      </a:solidFill>
                      <a:prstDash val="solid"/>
                      <a:round/>
                      <a:headEnd len="sm" w="sm" type="none"/>
                      <a:tailEnd len="sm" w="sm" type="none"/>
                    </a:lnB>
                  </a:tcPr>
                </a:tc>
              </a:tr>
            </a:tbl>
          </a:graphicData>
        </a:graphic>
      </p:graphicFrame>
      <p:pic>
        <p:nvPicPr>
          <p:cNvPr id="917" name="Google Shape;917;p67"/>
          <p:cNvPicPr preferRelativeResize="0"/>
          <p:nvPr/>
        </p:nvPicPr>
        <p:blipFill>
          <a:blip r:embed="rId5">
            <a:alphaModFix/>
          </a:blip>
          <a:stretch>
            <a:fillRect/>
          </a:stretch>
        </p:blipFill>
        <p:spPr>
          <a:xfrm>
            <a:off x="6803225" y="3027585"/>
            <a:ext cx="304869" cy="280800"/>
          </a:xfrm>
          <a:prstGeom prst="rect">
            <a:avLst/>
          </a:prstGeom>
          <a:noFill/>
          <a:ln>
            <a:noFill/>
          </a:ln>
        </p:spPr>
      </p:pic>
      <p:pic>
        <p:nvPicPr>
          <p:cNvPr id="918" name="Google Shape;918;p67"/>
          <p:cNvPicPr preferRelativeResize="0"/>
          <p:nvPr/>
        </p:nvPicPr>
        <p:blipFill>
          <a:blip r:embed="rId6">
            <a:alphaModFix/>
          </a:blip>
          <a:stretch>
            <a:fillRect/>
          </a:stretch>
        </p:blipFill>
        <p:spPr>
          <a:xfrm>
            <a:off x="6846123" y="3383025"/>
            <a:ext cx="184526" cy="280800"/>
          </a:xfrm>
          <a:prstGeom prst="rect">
            <a:avLst/>
          </a:prstGeom>
          <a:noFill/>
          <a:ln>
            <a:noFill/>
          </a:ln>
        </p:spPr>
      </p:pic>
      <p:pic>
        <p:nvPicPr>
          <p:cNvPr id="919" name="Google Shape;919;p67"/>
          <p:cNvPicPr preferRelativeResize="0"/>
          <p:nvPr/>
        </p:nvPicPr>
        <p:blipFill>
          <a:blip r:embed="rId7">
            <a:alphaModFix/>
          </a:blip>
          <a:stretch>
            <a:fillRect/>
          </a:stretch>
        </p:blipFill>
        <p:spPr>
          <a:xfrm>
            <a:off x="6512800" y="4442550"/>
            <a:ext cx="1927750" cy="453600"/>
          </a:xfrm>
          <a:prstGeom prst="rect">
            <a:avLst/>
          </a:prstGeom>
          <a:noFill/>
          <a:ln>
            <a:noFill/>
          </a:ln>
        </p:spPr>
      </p:pic>
      <p:pic>
        <p:nvPicPr>
          <p:cNvPr id="920" name="Google Shape;920;p67"/>
          <p:cNvPicPr preferRelativeResize="0"/>
          <p:nvPr/>
        </p:nvPicPr>
        <p:blipFill>
          <a:blip r:embed="rId8">
            <a:alphaModFix/>
          </a:blip>
          <a:stretch>
            <a:fillRect/>
          </a:stretch>
        </p:blipFill>
        <p:spPr>
          <a:xfrm>
            <a:off x="6512800" y="2069853"/>
            <a:ext cx="2369800" cy="402625"/>
          </a:xfrm>
          <a:prstGeom prst="rect">
            <a:avLst/>
          </a:prstGeom>
          <a:noFill/>
          <a:ln>
            <a:noFill/>
          </a:ln>
        </p:spPr>
      </p:pic>
      <p:graphicFrame>
        <p:nvGraphicFramePr>
          <p:cNvPr id="921" name="Google Shape;921;p67"/>
          <p:cNvGraphicFramePr/>
          <p:nvPr/>
        </p:nvGraphicFramePr>
        <p:xfrm>
          <a:off x="5665288" y="2000100"/>
          <a:ext cx="3000000" cy="3000000"/>
        </p:xfrm>
        <a:graphic>
          <a:graphicData uri="http://schemas.openxmlformats.org/drawingml/2006/table">
            <a:tbl>
              <a:tblPr>
                <a:noFill/>
                <a:tableStyleId>{63B52401-414C-49C4-8F41-C2E0C291B331}</a:tableStyleId>
              </a:tblPr>
              <a:tblGrid>
                <a:gridCol w="771300"/>
                <a:gridCol w="2503575"/>
              </a:tblGrid>
              <a:tr h="478825">
                <a:tc>
                  <a:txBody>
                    <a:bodyPr/>
                    <a:lstStyle/>
                    <a:p>
                      <a:pPr indent="0" lvl="0" marL="0" rtl="0" algn="ctr">
                        <a:spcBef>
                          <a:spcPts val="0"/>
                        </a:spcBef>
                        <a:spcAft>
                          <a:spcPts val="0"/>
                        </a:spcAft>
                        <a:buNone/>
                      </a:pPr>
                      <a:r>
                        <a:rPr lang="en" sz="1200">
                          <a:latin typeface="Nunito"/>
                          <a:ea typeface="Nunito"/>
                          <a:cs typeface="Nunito"/>
                          <a:sym typeface="Nunito"/>
                        </a:rPr>
                        <a:t>Node Function</a:t>
                      </a:r>
                      <a:endParaRPr sz="1200">
                        <a:latin typeface="Nunito"/>
                        <a:ea typeface="Nunito"/>
                        <a:cs typeface="Nunito"/>
                        <a:sym typeface="Nunito"/>
                      </a:endParaRPr>
                    </a:p>
                  </a:txBody>
                  <a:tcPr marT="91425" marB="91425" marR="91425" marL="91425">
                    <a:lnL cap="flat" cmpd="sng" w="19050">
                      <a:solidFill>
                        <a:srgbClr val="9E9E9E"/>
                      </a:solidFill>
                      <a:prstDash val="solid"/>
                      <a:round/>
                      <a:headEnd len="sm" w="sm" type="none"/>
                      <a:tailEnd len="sm" w="sm" type="none"/>
                    </a:lnL>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91425" marB="91425" marR="91425" marL="91425">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5" name="Shape 925"/>
        <p:cNvGrpSpPr/>
        <p:nvPr/>
      </p:nvGrpSpPr>
      <p:grpSpPr>
        <a:xfrm>
          <a:off x="0" y="0"/>
          <a:ext cx="0" cy="0"/>
          <a:chOff x="0" y="0"/>
          <a:chExt cx="0" cy="0"/>
        </a:xfrm>
      </p:grpSpPr>
      <p:sp>
        <p:nvSpPr>
          <p:cNvPr id="926" name="Google Shape;926;p6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6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28" name="Google Shape;928;p6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68"/>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Optimizers implement optimization algorithms.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Optimizers try to avoid getting stuck in saddle points (gradient=0) or </a:t>
            </a:r>
            <a:r>
              <a:rPr lang="en">
                <a:latin typeface="Nunito"/>
                <a:ea typeface="Nunito"/>
                <a:cs typeface="Nunito"/>
                <a:sym typeface="Nunito"/>
              </a:rPr>
              <a:t>plateaus</a:t>
            </a:r>
            <a:r>
              <a:rPr lang="en">
                <a:latin typeface="Nunito"/>
                <a:ea typeface="Nunito"/>
                <a:cs typeface="Nunito"/>
                <a:sym typeface="Nunito"/>
              </a:rPr>
              <a:t> of the cost.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Most optimization algorithms are </a:t>
            </a:r>
            <a:r>
              <a:rPr lang="en">
                <a:latin typeface="Nunito"/>
                <a:ea typeface="Nunito"/>
                <a:cs typeface="Nunito"/>
                <a:sym typeface="Nunito"/>
              </a:rPr>
              <a:t>variants</a:t>
            </a:r>
            <a:r>
              <a:rPr lang="en">
                <a:latin typeface="Nunito"/>
                <a:ea typeface="Nunito"/>
                <a:cs typeface="Nunito"/>
                <a:sym typeface="Nunito"/>
              </a:rPr>
              <a:t> on </a:t>
            </a:r>
            <a:r>
              <a:rPr b="1" lang="en">
                <a:latin typeface="Nunito"/>
                <a:ea typeface="Nunito"/>
                <a:cs typeface="Nunito"/>
                <a:sym typeface="Nunito"/>
              </a:rPr>
              <a:t>standard gradient descent (SGD)</a:t>
            </a:r>
            <a:r>
              <a:rPr lang="en">
                <a:latin typeface="Nunito"/>
                <a:ea typeface="Nunito"/>
                <a:cs typeface="Nunito"/>
                <a:sym typeface="Nunito"/>
              </a:rPr>
              <a:t>, which is a </a:t>
            </a:r>
            <a:r>
              <a:rPr b="1" lang="en">
                <a:latin typeface="Nunito"/>
                <a:ea typeface="Nunito"/>
                <a:cs typeface="Nunito"/>
                <a:sym typeface="Nunito"/>
              </a:rPr>
              <a:t>First Order Optimization algorithm</a:t>
            </a:r>
            <a:r>
              <a:rPr lang="en">
                <a:latin typeface="Nunito"/>
                <a:ea typeface="Nunito"/>
                <a:cs typeface="Nunito"/>
                <a:sym typeface="Nunito"/>
              </a:rPr>
              <a:t>, meaning it uses first order derivatives.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Second Order Optimization Algorithms use second order derivatives. Unless second order derivatives are already known (letting them be explicitly programmed), these are much slower than first order, which makes these very unpopular.</a:t>
            </a:r>
            <a:endParaRPr>
              <a:latin typeface="Nunito"/>
              <a:ea typeface="Nunito"/>
              <a:cs typeface="Nunito"/>
              <a:sym typeface="Nunito"/>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3" name="Shape 933"/>
        <p:cNvGrpSpPr/>
        <p:nvPr/>
      </p:nvGrpSpPr>
      <p:grpSpPr>
        <a:xfrm>
          <a:off x="0" y="0"/>
          <a:ext cx="0" cy="0"/>
          <a:chOff x="0" y="0"/>
          <a:chExt cx="0" cy="0"/>
        </a:xfrm>
      </p:grpSpPr>
      <p:sp>
        <p:nvSpPr>
          <p:cNvPr id="934" name="Google Shape;934;p6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6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36" name="Google Shape;936;p6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6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Stochastic Gradient Descent (SGD):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Parameters update after each individual training example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Error function only uses individual training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 optimization we examined in these notes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Prone to loss fluctuations (which is actually good)</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Batch Gradient Descent (GD):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Parameters update using the whole training data 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Error function uses all of the training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Extremely slow for large training datasets (so it’s not used)</a:t>
            </a:r>
            <a:endParaRPr>
              <a:latin typeface="Nunito"/>
              <a:ea typeface="Nunito"/>
              <a:cs typeface="Nunito"/>
              <a:sym typeface="Nunito"/>
            </a:endParaRPr>
          </a:p>
        </p:txBody>
      </p:sp>
      <p:pic>
        <p:nvPicPr>
          <p:cNvPr id="938" name="Google Shape;938;p69"/>
          <p:cNvPicPr preferRelativeResize="0"/>
          <p:nvPr/>
        </p:nvPicPr>
        <p:blipFill>
          <a:blip r:embed="rId3">
            <a:alphaModFix/>
          </a:blip>
          <a:stretch>
            <a:fillRect/>
          </a:stretch>
        </p:blipFill>
        <p:spPr>
          <a:xfrm>
            <a:off x="4592825" y="1099275"/>
            <a:ext cx="2185500" cy="501600"/>
          </a:xfrm>
          <a:prstGeom prst="rect">
            <a:avLst/>
          </a:prstGeom>
          <a:noFill/>
          <a:ln>
            <a:noFill/>
          </a:ln>
        </p:spPr>
      </p:pic>
      <p:pic>
        <p:nvPicPr>
          <p:cNvPr id="939" name="Google Shape;939;p69"/>
          <p:cNvPicPr preferRelativeResize="0"/>
          <p:nvPr/>
        </p:nvPicPr>
        <p:blipFill>
          <a:blip r:embed="rId3">
            <a:alphaModFix/>
          </a:blip>
          <a:stretch>
            <a:fillRect/>
          </a:stretch>
        </p:blipFill>
        <p:spPr>
          <a:xfrm>
            <a:off x="3933500" y="2528125"/>
            <a:ext cx="1726550" cy="39625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43" name="Shape 943"/>
        <p:cNvGrpSpPr/>
        <p:nvPr/>
      </p:nvGrpSpPr>
      <p:grpSpPr>
        <a:xfrm>
          <a:off x="0" y="0"/>
          <a:ext cx="0" cy="0"/>
          <a:chOff x="0" y="0"/>
          <a:chExt cx="0" cy="0"/>
        </a:xfrm>
      </p:grpSpPr>
      <p:sp>
        <p:nvSpPr>
          <p:cNvPr id="944" name="Google Shape;944;p7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7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46" name="Google Shape;946;p7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70"/>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Mini Batch Gradient Descent (SGD):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Parameters update using batches of training data of size n from the whole training data 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Error function uses all the training data in each batch.</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Basically a nice combination of stochastic and batch (yes, this is also called SGD).</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Less fluctuations in loss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Batch sizes are generally 50-256.</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Can use advanced optimization algorithms.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Usually </a:t>
            </a:r>
            <a:r>
              <a:rPr lang="en">
                <a:latin typeface="Nunito"/>
                <a:ea typeface="Nunito"/>
                <a:cs typeface="Nunito"/>
                <a:sym typeface="Nunito"/>
              </a:rPr>
              <a:t>preferred</a:t>
            </a:r>
            <a:r>
              <a:rPr lang="en">
                <a:latin typeface="Nunito"/>
                <a:ea typeface="Nunito"/>
                <a:cs typeface="Nunito"/>
                <a:sym typeface="Nunito"/>
              </a:rPr>
              <a:t> over stochastic or batch GD.</a:t>
            </a:r>
            <a:endParaRPr>
              <a:latin typeface="Nunito"/>
              <a:ea typeface="Nunito"/>
              <a:cs typeface="Nunito"/>
              <a:sym typeface="Nunito"/>
            </a:endParaRPr>
          </a:p>
        </p:txBody>
      </p:sp>
      <p:pic>
        <p:nvPicPr>
          <p:cNvPr id="948" name="Google Shape;948;p70"/>
          <p:cNvPicPr preferRelativeResize="0"/>
          <p:nvPr/>
        </p:nvPicPr>
        <p:blipFill>
          <a:blip r:embed="rId3">
            <a:alphaModFix/>
          </a:blip>
          <a:stretch>
            <a:fillRect/>
          </a:stretch>
        </p:blipFill>
        <p:spPr>
          <a:xfrm>
            <a:off x="4592825" y="1099275"/>
            <a:ext cx="2185500" cy="5016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2" name="Shape 952"/>
        <p:cNvGrpSpPr/>
        <p:nvPr/>
      </p:nvGrpSpPr>
      <p:grpSpPr>
        <a:xfrm>
          <a:off x="0" y="0"/>
          <a:ext cx="0" cy="0"/>
          <a:chOff x="0" y="0"/>
          <a:chExt cx="0" cy="0"/>
        </a:xfrm>
      </p:grpSpPr>
      <p:sp>
        <p:nvSpPr>
          <p:cNvPr id="953" name="Google Shape;953;p7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7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55" name="Google Shape;955;p7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71"/>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Momentum:</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Variation of SGD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Imagines the current cost of the NN as a ball. Therefore, the movement of the ball (gradient descent) should take into account the ball’s momentum.</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In other words, the gradient update of t-1 should be a variable in determining the gradient update of t+1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Generally faster convergence and lower loss oscillations.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            Momentum value, usually initially set to ~0.9.</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Momentum does update during training.</a:t>
            </a:r>
            <a:endParaRPr>
              <a:latin typeface="Nunito"/>
              <a:ea typeface="Nunito"/>
              <a:cs typeface="Nunito"/>
              <a:sym typeface="Nunito"/>
            </a:endParaRPr>
          </a:p>
        </p:txBody>
      </p:sp>
      <p:pic>
        <p:nvPicPr>
          <p:cNvPr id="957" name="Google Shape;957;p71"/>
          <p:cNvPicPr preferRelativeResize="0"/>
          <p:nvPr/>
        </p:nvPicPr>
        <p:blipFill>
          <a:blip r:embed="rId3">
            <a:alphaModFix/>
          </a:blip>
          <a:stretch>
            <a:fillRect/>
          </a:stretch>
        </p:blipFill>
        <p:spPr>
          <a:xfrm>
            <a:off x="1333500" y="3299800"/>
            <a:ext cx="3238500" cy="666750"/>
          </a:xfrm>
          <a:prstGeom prst="rect">
            <a:avLst/>
          </a:prstGeom>
          <a:noFill/>
          <a:ln>
            <a:noFill/>
          </a:ln>
        </p:spPr>
      </p:pic>
      <p:pic>
        <p:nvPicPr>
          <p:cNvPr id="958" name="Google Shape;958;p71"/>
          <p:cNvPicPr preferRelativeResize="0"/>
          <p:nvPr/>
        </p:nvPicPr>
        <p:blipFill>
          <a:blip r:embed="rId4">
            <a:alphaModFix/>
          </a:blip>
          <a:stretch>
            <a:fillRect/>
          </a:stretch>
        </p:blipFill>
        <p:spPr>
          <a:xfrm>
            <a:off x="1349525" y="3029975"/>
            <a:ext cx="1730602" cy="269825"/>
          </a:xfrm>
          <a:prstGeom prst="rect">
            <a:avLst/>
          </a:prstGeom>
          <a:noFill/>
          <a:ln>
            <a:noFill/>
          </a:ln>
        </p:spPr>
      </p:pic>
      <p:pic>
        <p:nvPicPr>
          <p:cNvPr id="959" name="Google Shape;959;p71"/>
          <p:cNvPicPr preferRelativeResize="0"/>
          <p:nvPr/>
        </p:nvPicPr>
        <p:blipFill>
          <a:blip r:embed="rId5">
            <a:alphaModFix/>
          </a:blip>
          <a:stretch>
            <a:fillRect/>
          </a:stretch>
        </p:blipFill>
        <p:spPr>
          <a:xfrm>
            <a:off x="1333500" y="4073625"/>
            <a:ext cx="466725" cy="190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5" name="Shape 105"/>
        <p:cNvGrpSpPr/>
        <p:nvPr/>
      </p:nvGrpSpPr>
      <p:grpSpPr>
        <a:xfrm>
          <a:off x="0" y="0"/>
          <a:ext cx="0" cy="0"/>
          <a:chOff x="0" y="0"/>
          <a:chExt cx="0" cy="0"/>
        </a:xfrm>
      </p:grpSpPr>
      <p:sp>
        <p:nvSpPr>
          <p:cNvPr id="106" name="Google Shape;106;p1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108" name="Google Shape;108;p18"/>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Perceptron:</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simple type of artificial neuron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developed in 1950s and 1960s</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y = binary output (0 or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x</a:t>
            </a:r>
            <a:r>
              <a:rPr baseline="-25000" lang="en">
                <a:latin typeface="Nunito"/>
                <a:ea typeface="Nunito"/>
                <a:cs typeface="Nunito"/>
                <a:sym typeface="Nunito"/>
              </a:rPr>
              <a:t>i</a:t>
            </a:r>
            <a:r>
              <a:rPr lang="en">
                <a:latin typeface="Nunito"/>
                <a:ea typeface="Nunito"/>
                <a:cs typeface="Nunito"/>
                <a:sym typeface="Nunito"/>
              </a:rPr>
              <a:t> = binary input (0 or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a:t>
            </a:r>
            <a:r>
              <a:rPr baseline="-25000" lang="en">
                <a:latin typeface="Nunito"/>
                <a:ea typeface="Nunito"/>
                <a:cs typeface="Nunito"/>
                <a:sym typeface="Nunito"/>
              </a:rPr>
              <a:t>i</a:t>
            </a:r>
            <a:r>
              <a:rPr lang="en">
                <a:latin typeface="Nunito"/>
                <a:ea typeface="Nunito"/>
                <a:cs typeface="Nunito"/>
                <a:sym typeface="Nunito"/>
              </a:rPr>
              <a:t> = weight (a real number)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 = threshold (a real number)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H = heaviside step function</a:t>
            </a:r>
            <a:endParaRPr>
              <a:latin typeface="Nunito"/>
              <a:ea typeface="Nunito"/>
              <a:cs typeface="Nunito"/>
              <a:sym typeface="Nunito"/>
            </a:endParaRPr>
          </a:p>
        </p:txBody>
      </p:sp>
      <p:sp>
        <p:nvSpPr>
          <p:cNvPr id="109" name="Google Shape;109;p1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0" name="Google Shape;110;p18"/>
          <p:cNvGrpSpPr/>
          <p:nvPr/>
        </p:nvGrpSpPr>
        <p:grpSpPr>
          <a:xfrm>
            <a:off x="4668453" y="1652397"/>
            <a:ext cx="3941386" cy="1131462"/>
            <a:chOff x="2302750" y="3075775"/>
            <a:chExt cx="4782075" cy="1372800"/>
          </a:xfrm>
        </p:grpSpPr>
        <p:sp>
          <p:nvSpPr>
            <p:cNvPr id="111" name="Google Shape;111;p18"/>
            <p:cNvSpPr/>
            <p:nvPr/>
          </p:nvSpPr>
          <p:spPr>
            <a:xfrm>
              <a:off x="3960013" y="3146250"/>
              <a:ext cx="1224000" cy="12240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t>Perceptron</a:t>
              </a:r>
              <a:endParaRPr sz="800"/>
            </a:p>
          </p:txBody>
        </p:sp>
        <p:cxnSp>
          <p:nvCxnSpPr>
            <p:cNvPr id="112" name="Google Shape;112;p18"/>
            <p:cNvCxnSpPr>
              <a:endCxn id="111" idx="2"/>
            </p:cNvCxnSpPr>
            <p:nvPr/>
          </p:nvCxnSpPr>
          <p:spPr>
            <a:xfrm flipH="1" rot="10800000">
              <a:off x="2673613" y="3758250"/>
              <a:ext cx="1286400" cy="26100"/>
            </a:xfrm>
            <a:prstGeom prst="straightConnector1">
              <a:avLst/>
            </a:prstGeom>
            <a:noFill/>
            <a:ln cap="flat" cmpd="sng" w="9525">
              <a:solidFill>
                <a:schemeClr val="dk2"/>
              </a:solidFill>
              <a:prstDash val="solid"/>
              <a:round/>
              <a:headEnd len="med" w="med" type="none"/>
              <a:tailEnd len="med" w="med" type="triangle"/>
            </a:ln>
          </p:spPr>
        </p:cxnSp>
        <p:cxnSp>
          <p:nvCxnSpPr>
            <p:cNvPr id="113" name="Google Shape;113;p18"/>
            <p:cNvCxnSpPr>
              <a:endCxn id="111" idx="1"/>
            </p:cNvCxnSpPr>
            <p:nvPr/>
          </p:nvCxnSpPr>
          <p:spPr>
            <a:xfrm flipH="1" rot="10800000">
              <a:off x="2802763" y="3325501"/>
              <a:ext cx="1336500" cy="8100"/>
            </a:xfrm>
            <a:prstGeom prst="straightConnector1">
              <a:avLst/>
            </a:prstGeom>
            <a:noFill/>
            <a:ln cap="flat" cmpd="sng" w="9525">
              <a:solidFill>
                <a:schemeClr val="dk2"/>
              </a:solidFill>
              <a:prstDash val="solid"/>
              <a:round/>
              <a:headEnd len="med" w="med" type="none"/>
              <a:tailEnd len="med" w="med" type="triangle"/>
            </a:ln>
          </p:spPr>
        </p:cxnSp>
        <p:cxnSp>
          <p:nvCxnSpPr>
            <p:cNvPr id="114" name="Google Shape;114;p18"/>
            <p:cNvCxnSpPr>
              <a:endCxn id="111" idx="3"/>
            </p:cNvCxnSpPr>
            <p:nvPr/>
          </p:nvCxnSpPr>
          <p:spPr>
            <a:xfrm flipH="1" rot="10800000">
              <a:off x="2867263" y="4190999"/>
              <a:ext cx="1272000" cy="77100"/>
            </a:xfrm>
            <a:prstGeom prst="straightConnector1">
              <a:avLst/>
            </a:prstGeom>
            <a:noFill/>
            <a:ln cap="flat" cmpd="sng" w="9525">
              <a:solidFill>
                <a:schemeClr val="dk2"/>
              </a:solidFill>
              <a:prstDash val="solid"/>
              <a:round/>
              <a:headEnd len="med" w="med" type="none"/>
              <a:tailEnd len="med" w="med" type="triangle"/>
            </a:ln>
          </p:spPr>
        </p:cxnSp>
        <p:sp>
          <p:nvSpPr>
            <p:cNvPr id="115" name="Google Shape;115;p18"/>
            <p:cNvSpPr txBox="1"/>
            <p:nvPr/>
          </p:nvSpPr>
          <p:spPr>
            <a:xfrm>
              <a:off x="2416050" y="30757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1</a:t>
              </a:r>
              <a:endParaRPr baseline="-25000"/>
            </a:p>
          </p:txBody>
        </p:sp>
        <p:sp>
          <p:nvSpPr>
            <p:cNvPr id="116" name="Google Shape;116;p18"/>
            <p:cNvSpPr txBox="1"/>
            <p:nvPr/>
          </p:nvSpPr>
          <p:spPr>
            <a:xfrm>
              <a:off x="2302750" y="35572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2</a:t>
              </a:r>
              <a:endParaRPr baseline="-25000"/>
            </a:p>
          </p:txBody>
        </p:sp>
        <p:sp>
          <p:nvSpPr>
            <p:cNvPr id="117" name="Google Shape;117;p18"/>
            <p:cNvSpPr txBox="1"/>
            <p:nvPr/>
          </p:nvSpPr>
          <p:spPr>
            <a:xfrm>
              <a:off x="2416050" y="40387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n</a:t>
              </a:r>
              <a:endParaRPr baseline="-25000"/>
            </a:p>
          </p:txBody>
        </p:sp>
        <p:sp>
          <p:nvSpPr>
            <p:cNvPr id="118" name="Google Shape;118;p18"/>
            <p:cNvSpPr txBox="1"/>
            <p:nvPr/>
          </p:nvSpPr>
          <p:spPr>
            <a:xfrm>
              <a:off x="3034800" y="37844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baseline="-25000"/>
            </a:p>
          </p:txBody>
        </p:sp>
        <p:cxnSp>
          <p:nvCxnSpPr>
            <p:cNvPr id="119" name="Google Shape;119;p18"/>
            <p:cNvCxnSpPr>
              <a:stCxn id="111" idx="6"/>
            </p:cNvCxnSpPr>
            <p:nvPr/>
          </p:nvCxnSpPr>
          <p:spPr>
            <a:xfrm flipH="1" rot="10800000">
              <a:off x="5184013" y="3753750"/>
              <a:ext cx="1336500" cy="4500"/>
            </a:xfrm>
            <a:prstGeom prst="straightConnector1">
              <a:avLst/>
            </a:prstGeom>
            <a:noFill/>
            <a:ln cap="flat" cmpd="sng" w="9525">
              <a:solidFill>
                <a:schemeClr val="dk2"/>
              </a:solidFill>
              <a:prstDash val="solid"/>
              <a:round/>
              <a:headEnd len="med" w="med" type="none"/>
              <a:tailEnd len="med" w="med" type="triangle"/>
            </a:ln>
          </p:spPr>
        </p:cxnSp>
        <p:sp>
          <p:nvSpPr>
            <p:cNvPr id="120" name="Google Shape;120;p18"/>
            <p:cNvSpPr txBox="1"/>
            <p:nvPr/>
          </p:nvSpPr>
          <p:spPr>
            <a:xfrm>
              <a:off x="6520525" y="3551250"/>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pic>
        <p:nvPicPr>
          <p:cNvPr id="121" name="Google Shape;121;p18"/>
          <p:cNvPicPr preferRelativeResize="0"/>
          <p:nvPr/>
        </p:nvPicPr>
        <p:blipFill>
          <a:blip r:embed="rId3">
            <a:alphaModFix/>
          </a:blip>
          <a:stretch>
            <a:fillRect/>
          </a:stretch>
        </p:blipFill>
        <p:spPr>
          <a:xfrm>
            <a:off x="5011328" y="3088424"/>
            <a:ext cx="2486025" cy="1890776"/>
          </a:xfrm>
          <a:prstGeom prst="rect">
            <a:avLst/>
          </a:prstGeom>
          <a:noFill/>
          <a:ln>
            <a:noFill/>
          </a:ln>
        </p:spPr>
      </p:pic>
      <p:cxnSp>
        <p:nvCxnSpPr>
          <p:cNvPr id="122" name="Google Shape;122;p18"/>
          <p:cNvCxnSpPr>
            <a:endCxn id="121" idx="1"/>
          </p:cNvCxnSpPr>
          <p:nvPr/>
        </p:nvCxnSpPr>
        <p:spPr>
          <a:xfrm flipH="1" rot="10800000">
            <a:off x="3579128" y="4033812"/>
            <a:ext cx="1432200" cy="348900"/>
          </a:xfrm>
          <a:prstGeom prst="straightConnector1">
            <a:avLst/>
          </a:prstGeom>
          <a:noFill/>
          <a:ln cap="flat" cmpd="sng" w="9525">
            <a:solidFill>
              <a:schemeClr val="dk2"/>
            </a:solidFill>
            <a:prstDash val="solid"/>
            <a:round/>
            <a:headEnd len="med" w="med" type="none"/>
            <a:tailEnd len="med" w="med" type="triangle"/>
          </a:ln>
        </p:spPr>
      </p:cxnSp>
      <p:pic>
        <p:nvPicPr>
          <p:cNvPr id="123" name="Google Shape;123;p18"/>
          <p:cNvPicPr preferRelativeResize="0"/>
          <p:nvPr/>
        </p:nvPicPr>
        <p:blipFill>
          <a:blip r:embed="rId4">
            <a:alphaModFix/>
          </a:blip>
          <a:stretch>
            <a:fillRect/>
          </a:stretch>
        </p:blipFill>
        <p:spPr>
          <a:xfrm>
            <a:off x="835313" y="2570550"/>
            <a:ext cx="2486025" cy="81915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63" name="Shape 963"/>
        <p:cNvGrpSpPr/>
        <p:nvPr/>
      </p:nvGrpSpPr>
      <p:grpSpPr>
        <a:xfrm>
          <a:off x="0" y="0"/>
          <a:ext cx="0" cy="0"/>
          <a:chOff x="0" y="0"/>
          <a:chExt cx="0" cy="0"/>
        </a:xfrm>
      </p:grpSpPr>
      <p:sp>
        <p:nvSpPr>
          <p:cNvPr id="964" name="Google Shape;964;p7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7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66" name="Google Shape;966;p7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72"/>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Nesterov</a:t>
            </a:r>
            <a:r>
              <a:rPr lang="en">
                <a:latin typeface="Nunito"/>
                <a:ea typeface="Nunito"/>
                <a:cs typeface="Nunito"/>
                <a:sym typeface="Nunito"/>
              </a:rPr>
              <a:t> accelerated gradient (NAG):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Momentum of a rolling ball is highest at the bottom of valleys, which can make the ball miss the local minima.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Therefore, use the momentum of step t-1 to predict the weights of step t+1, and use that prediction of the weights of step t+1 to adjust the weights of step t+1.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t/>
            </a:r>
            <a:endParaRPr>
              <a:latin typeface="Nunito"/>
              <a:ea typeface="Nunito"/>
              <a:cs typeface="Nunito"/>
              <a:sym typeface="Nunito"/>
            </a:endParaRPr>
          </a:p>
        </p:txBody>
      </p:sp>
      <p:pic>
        <p:nvPicPr>
          <p:cNvPr id="968" name="Google Shape;968;p72"/>
          <p:cNvPicPr preferRelativeResize="0"/>
          <p:nvPr/>
        </p:nvPicPr>
        <p:blipFill>
          <a:blip r:embed="rId3">
            <a:alphaModFix/>
          </a:blip>
          <a:stretch>
            <a:fillRect/>
          </a:stretch>
        </p:blipFill>
        <p:spPr>
          <a:xfrm>
            <a:off x="1349525" y="2571750"/>
            <a:ext cx="1730602" cy="269825"/>
          </a:xfrm>
          <a:prstGeom prst="rect">
            <a:avLst/>
          </a:prstGeom>
          <a:noFill/>
          <a:ln>
            <a:noFill/>
          </a:ln>
        </p:spPr>
      </p:pic>
      <p:pic>
        <p:nvPicPr>
          <p:cNvPr id="969" name="Google Shape;969;p72"/>
          <p:cNvPicPr preferRelativeResize="0"/>
          <p:nvPr/>
        </p:nvPicPr>
        <p:blipFill>
          <a:blip r:embed="rId4">
            <a:alphaModFix/>
          </a:blip>
          <a:stretch>
            <a:fillRect/>
          </a:stretch>
        </p:blipFill>
        <p:spPr>
          <a:xfrm>
            <a:off x="1349513" y="2928913"/>
            <a:ext cx="4352925" cy="67627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73" name="Shape 973"/>
        <p:cNvGrpSpPr/>
        <p:nvPr/>
      </p:nvGrpSpPr>
      <p:grpSpPr>
        <a:xfrm>
          <a:off x="0" y="0"/>
          <a:ext cx="0" cy="0"/>
          <a:chOff x="0" y="0"/>
          <a:chExt cx="0" cy="0"/>
        </a:xfrm>
      </p:grpSpPr>
      <p:sp>
        <p:nvSpPr>
          <p:cNvPr id="974" name="Google Shape;974;p7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7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76" name="Google Shape;976;p7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73"/>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Adagrad: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Adjusts the (effective) learning rate ∝ for each weight and bias of the NN</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Big updates for infrequently activated neurons’ parameters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Small updates for frequently activated neurons’ parameters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Better than other optimizations for sparse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 is still usually initialized as to 0.01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is just there to stop the square root from failing (typically magnitude of 1e-8)</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Effective learning rate will eventually go to 0 (denominator can only go up), basically terminating the training.</a:t>
            </a:r>
            <a:endParaRPr>
              <a:latin typeface="Nunito"/>
              <a:ea typeface="Nunito"/>
              <a:cs typeface="Nunito"/>
              <a:sym typeface="Nunito"/>
            </a:endParaRPr>
          </a:p>
        </p:txBody>
      </p:sp>
      <p:pic>
        <p:nvPicPr>
          <p:cNvPr id="978" name="Google Shape;978;p73"/>
          <p:cNvPicPr preferRelativeResize="0"/>
          <p:nvPr/>
        </p:nvPicPr>
        <p:blipFill>
          <a:blip r:embed="rId3">
            <a:alphaModFix/>
          </a:blip>
          <a:stretch>
            <a:fillRect/>
          </a:stretch>
        </p:blipFill>
        <p:spPr>
          <a:xfrm>
            <a:off x="1317413" y="2484888"/>
            <a:ext cx="5381625" cy="98107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82" name="Shape 982"/>
        <p:cNvGrpSpPr/>
        <p:nvPr/>
      </p:nvGrpSpPr>
      <p:grpSpPr>
        <a:xfrm>
          <a:off x="0" y="0"/>
          <a:ext cx="0" cy="0"/>
          <a:chOff x="0" y="0"/>
          <a:chExt cx="0" cy="0"/>
        </a:xfrm>
      </p:grpSpPr>
      <p:sp>
        <p:nvSpPr>
          <p:cNvPr id="983" name="Google Shape;983;p7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7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85" name="Google Shape;985;p7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74"/>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AdaDelta: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Like Adagrad but the decay of the learning rate</a:t>
            </a:r>
            <a:r>
              <a:rPr lang="en">
                <a:latin typeface="Nunito"/>
                <a:ea typeface="Nunito"/>
                <a:cs typeface="Nunito"/>
                <a:sym typeface="Nunito"/>
              </a:rPr>
              <a:t> ∝ is limited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This is by limiting the denominator sum from ALL steps to the past w steps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Uses a decaying average of past squared gradients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No default learning rate is required.</a:t>
            </a:r>
            <a:endParaRPr>
              <a:latin typeface="Nunito"/>
              <a:ea typeface="Nunito"/>
              <a:cs typeface="Nunito"/>
              <a:sym typeface="Nunito"/>
            </a:endParaRPr>
          </a:p>
        </p:txBody>
      </p:sp>
      <p:pic>
        <p:nvPicPr>
          <p:cNvPr id="987" name="Google Shape;987;p74"/>
          <p:cNvPicPr preferRelativeResize="0"/>
          <p:nvPr/>
        </p:nvPicPr>
        <p:blipFill>
          <a:blip r:embed="rId3">
            <a:alphaModFix/>
          </a:blip>
          <a:stretch>
            <a:fillRect/>
          </a:stretch>
        </p:blipFill>
        <p:spPr>
          <a:xfrm>
            <a:off x="1279363" y="2292963"/>
            <a:ext cx="4733925" cy="84772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91" name="Shape 991"/>
        <p:cNvGrpSpPr/>
        <p:nvPr/>
      </p:nvGrpSpPr>
      <p:grpSpPr>
        <a:xfrm>
          <a:off x="0" y="0"/>
          <a:ext cx="0" cy="0"/>
          <a:chOff x="0" y="0"/>
          <a:chExt cx="0" cy="0"/>
        </a:xfrm>
      </p:grpSpPr>
      <p:sp>
        <p:nvSpPr>
          <p:cNvPr id="992" name="Google Shape;992;p7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7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Optimizers</a:t>
            </a:r>
            <a:endParaRPr>
              <a:solidFill>
                <a:srgbClr val="FFFFFF"/>
              </a:solidFill>
              <a:latin typeface="Nunito ExtraBold"/>
              <a:ea typeface="Nunito ExtraBold"/>
              <a:cs typeface="Nunito ExtraBold"/>
              <a:sym typeface="Nunito ExtraBold"/>
            </a:endParaRPr>
          </a:p>
        </p:txBody>
      </p:sp>
      <p:sp>
        <p:nvSpPr>
          <p:cNvPr id="994" name="Google Shape;994;p7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75"/>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Adam:</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Uses a corrected decaying average of past squared gradients to adjust learning rates </a:t>
            </a:r>
            <a:endParaRPr>
              <a:latin typeface="Nunito"/>
              <a:ea typeface="Nunito"/>
              <a:cs typeface="Nunito"/>
              <a:sym typeface="Nunito"/>
            </a:endParaRPr>
          </a:p>
          <a:p>
            <a:pPr indent="-304800" lvl="2" marL="1371600" rtl="0" algn="l">
              <a:spcBef>
                <a:spcPts val="0"/>
              </a:spcBef>
              <a:spcAft>
                <a:spcPts val="0"/>
              </a:spcAft>
              <a:buSzPts val="1200"/>
              <a:buFont typeface="Nunito"/>
              <a:buChar char="■"/>
            </a:pPr>
            <a:r>
              <a:rPr lang="en" sz="1200">
                <a:latin typeface="Nunito"/>
                <a:ea typeface="Nunito"/>
                <a:cs typeface="Nunito"/>
                <a:sym typeface="Nunito"/>
              </a:rPr>
              <a:t>m</a:t>
            </a:r>
            <a:r>
              <a:rPr baseline="30000" lang="en" sz="1200">
                <a:latin typeface="Nunito"/>
                <a:ea typeface="Nunito"/>
                <a:cs typeface="Nunito"/>
                <a:sym typeface="Nunito"/>
              </a:rPr>
              <a:t>t</a:t>
            </a:r>
            <a:r>
              <a:rPr lang="en" sz="1200">
                <a:latin typeface="Nunito"/>
                <a:ea typeface="Nunito"/>
                <a:cs typeface="Nunito"/>
                <a:sym typeface="Nunito"/>
              </a:rPr>
              <a:t> = Fi</a:t>
            </a:r>
            <a:r>
              <a:rPr lang="en" sz="1200">
                <a:latin typeface="Nunito"/>
                <a:ea typeface="Nunito"/>
                <a:cs typeface="Nunito"/>
                <a:sym typeface="Nunito"/>
              </a:rPr>
              <a:t>rst moment = mean</a:t>
            </a:r>
            <a:endParaRPr sz="1200">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Uses a corrected decaying average of past gradients to adjust momentum</a:t>
            </a:r>
            <a:endParaRPr>
              <a:latin typeface="Nunito"/>
              <a:ea typeface="Nunito"/>
              <a:cs typeface="Nunito"/>
              <a:sym typeface="Nunito"/>
            </a:endParaRPr>
          </a:p>
          <a:p>
            <a:pPr indent="-304800" lvl="2" marL="1371600" rtl="0" algn="l">
              <a:spcBef>
                <a:spcPts val="0"/>
              </a:spcBef>
              <a:spcAft>
                <a:spcPts val="0"/>
              </a:spcAft>
              <a:buSzPts val="1200"/>
              <a:buFont typeface="Nunito"/>
              <a:buChar char="■"/>
            </a:pPr>
            <a:r>
              <a:rPr lang="en" sz="1200">
                <a:latin typeface="Nunito"/>
                <a:ea typeface="Nunito"/>
                <a:cs typeface="Nunito"/>
                <a:sym typeface="Nunito"/>
              </a:rPr>
              <a:t>v</a:t>
            </a:r>
            <a:r>
              <a:rPr baseline="30000" lang="en" sz="1200">
                <a:latin typeface="Nunito"/>
                <a:ea typeface="Nunito"/>
                <a:cs typeface="Nunito"/>
                <a:sym typeface="Nunito"/>
              </a:rPr>
              <a:t>t</a:t>
            </a:r>
            <a:r>
              <a:rPr lang="en" sz="1200">
                <a:latin typeface="Nunito"/>
                <a:ea typeface="Nunito"/>
                <a:cs typeface="Nunito"/>
                <a:sym typeface="Nunito"/>
              </a:rPr>
              <a:t> = Second moment = uncentered variance (don’t subtract the mean)</a:t>
            </a:r>
            <a:endParaRPr sz="1200">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Sort of like a combination of Momentum and RMSProp (squared gradients)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t/>
            </a:r>
            <a:endParaRPr sz="1400">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Default hyperparameter initializations: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Very effective at remedying vanishing gradient, slow convergence, and highly unstable/oscillating loss.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Generally, Adam is superior to other adaptive optimization algorithms, and adaptive optimization algorithms are superior to all other optimization algorithms.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TL;DR use Adam.</a:t>
            </a:r>
            <a:endParaRPr>
              <a:latin typeface="Nunito"/>
              <a:ea typeface="Nunito"/>
              <a:cs typeface="Nunito"/>
              <a:sym typeface="Nunito"/>
            </a:endParaRPr>
          </a:p>
        </p:txBody>
      </p:sp>
      <p:pic>
        <p:nvPicPr>
          <p:cNvPr id="996" name="Google Shape;996;p75"/>
          <p:cNvPicPr preferRelativeResize="0"/>
          <p:nvPr/>
        </p:nvPicPr>
        <p:blipFill>
          <a:blip r:embed="rId3">
            <a:alphaModFix/>
          </a:blip>
          <a:stretch>
            <a:fillRect/>
          </a:stretch>
        </p:blipFill>
        <p:spPr>
          <a:xfrm>
            <a:off x="4385250" y="3661200"/>
            <a:ext cx="2622450" cy="223050"/>
          </a:xfrm>
          <a:prstGeom prst="rect">
            <a:avLst/>
          </a:prstGeom>
          <a:noFill/>
          <a:ln>
            <a:noFill/>
          </a:ln>
        </p:spPr>
      </p:pic>
      <p:pic>
        <p:nvPicPr>
          <p:cNvPr id="997" name="Google Shape;997;p75"/>
          <p:cNvPicPr preferRelativeResize="0"/>
          <p:nvPr/>
        </p:nvPicPr>
        <p:blipFill>
          <a:blip r:embed="rId4">
            <a:alphaModFix/>
          </a:blip>
          <a:stretch>
            <a:fillRect/>
          </a:stretch>
        </p:blipFill>
        <p:spPr>
          <a:xfrm>
            <a:off x="4562925" y="2723640"/>
            <a:ext cx="2618890" cy="408525"/>
          </a:xfrm>
          <a:prstGeom prst="rect">
            <a:avLst/>
          </a:prstGeom>
          <a:noFill/>
          <a:ln>
            <a:noFill/>
          </a:ln>
        </p:spPr>
      </p:pic>
      <p:pic>
        <p:nvPicPr>
          <p:cNvPr id="998" name="Google Shape;998;p75"/>
          <p:cNvPicPr preferRelativeResize="0"/>
          <p:nvPr/>
        </p:nvPicPr>
        <p:blipFill>
          <a:blip r:embed="rId5">
            <a:alphaModFix/>
          </a:blip>
          <a:stretch>
            <a:fillRect/>
          </a:stretch>
        </p:blipFill>
        <p:spPr>
          <a:xfrm>
            <a:off x="4562925" y="3159727"/>
            <a:ext cx="2618890" cy="429973"/>
          </a:xfrm>
          <a:prstGeom prst="rect">
            <a:avLst/>
          </a:prstGeom>
          <a:noFill/>
          <a:ln>
            <a:noFill/>
          </a:ln>
        </p:spPr>
      </p:pic>
      <p:pic>
        <p:nvPicPr>
          <p:cNvPr id="999" name="Google Shape;999;p75"/>
          <p:cNvPicPr preferRelativeResize="0"/>
          <p:nvPr/>
        </p:nvPicPr>
        <p:blipFill>
          <a:blip r:embed="rId6">
            <a:alphaModFix/>
          </a:blip>
          <a:stretch>
            <a:fillRect/>
          </a:stretch>
        </p:blipFill>
        <p:spPr>
          <a:xfrm>
            <a:off x="1339300" y="2683575"/>
            <a:ext cx="2951675" cy="688724"/>
          </a:xfrm>
          <a:prstGeom prst="rect">
            <a:avLst/>
          </a:prstGeom>
          <a:noFill/>
          <a:ln>
            <a:noFill/>
          </a:ln>
        </p:spPr>
      </p:pic>
      <p:pic>
        <p:nvPicPr>
          <p:cNvPr id="1000" name="Google Shape;1000;p75"/>
          <p:cNvPicPr preferRelativeResize="0"/>
          <p:nvPr/>
        </p:nvPicPr>
        <p:blipFill>
          <a:blip r:embed="rId7">
            <a:alphaModFix/>
          </a:blip>
          <a:stretch>
            <a:fillRect/>
          </a:stretch>
        </p:blipFill>
        <p:spPr>
          <a:xfrm>
            <a:off x="7400182" y="2712900"/>
            <a:ext cx="1351818" cy="429978"/>
          </a:xfrm>
          <a:prstGeom prst="rect">
            <a:avLst/>
          </a:prstGeom>
          <a:noFill/>
          <a:ln>
            <a:noFill/>
          </a:ln>
        </p:spPr>
      </p:pic>
      <p:pic>
        <p:nvPicPr>
          <p:cNvPr id="1001" name="Google Shape;1001;p75"/>
          <p:cNvPicPr preferRelativeResize="0"/>
          <p:nvPr/>
        </p:nvPicPr>
        <p:blipFill>
          <a:blip r:embed="rId8">
            <a:alphaModFix/>
          </a:blip>
          <a:stretch>
            <a:fillRect/>
          </a:stretch>
        </p:blipFill>
        <p:spPr>
          <a:xfrm>
            <a:off x="7400187" y="3136840"/>
            <a:ext cx="1301179" cy="429978"/>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5" name="Shape 1005"/>
        <p:cNvGrpSpPr/>
        <p:nvPr/>
      </p:nvGrpSpPr>
      <p:grpSpPr>
        <a:xfrm>
          <a:off x="0" y="0"/>
          <a:ext cx="0" cy="0"/>
          <a:chOff x="0" y="0"/>
          <a:chExt cx="0" cy="0"/>
        </a:xfrm>
      </p:grpSpPr>
      <p:sp>
        <p:nvSpPr>
          <p:cNvPr id="1006" name="Google Shape;1006;p7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7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Data Normalization</a:t>
            </a:r>
            <a:endParaRPr>
              <a:solidFill>
                <a:srgbClr val="FFFFFF"/>
              </a:solidFill>
              <a:latin typeface="Nunito ExtraBold"/>
              <a:ea typeface="Nunito ExtraBold"/>
              <a:cs typeface="Nunito ExtraBold"/>
              <a:sym typeface="Nunito ExtraBold"/>
            </a:endParaRPr>
          </a:p>
        </p:txBody>
      </p:sp>
      <p:sp>
        <p:nvSpPr>
          <p:cNvPr id="1008" name="Google Shape;1008;p7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76"/>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Data Normalization: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Apply this to </a:t>
            </a:r>
            <a:r>
              <a:rPr b="1" lang="en">
                <a:latin typeface="Nunito"/>
                <a:ea typeface="Nunito"/>
                <a:cs typeface="Nunito"/>
                <a:sym typeface="Nunito"/>
              </a:rPr>
              <a:t>inputs AND outputs</a:t>
            </a:r>
            <a:r>
              <a:rPr lang="en">
                <a:latin typeface="Nunito"/>
                <a:ea typeface="Nunito"/>
                <a:cs typeface="Nunito"/>
                <a:sym typeface="Nunito"/>
              </a:rPr>
              <a:t> in training and validation data.</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Testing data doesn’t need to be normalized if the NN outputs are </a:t>
            </a:r>
            <a:r>
              <a:rPr lang="en">
                <a:latin typeface="Nunito"/>
                <a:ea typeface="Nunito"/>
                <a:cs typeface="Nunito"/>
                <a:sym typeface="Nunito"/>
              </a:rPr>
              <a:t>denormalized</a:t>
            </a:r>
            <a:r>
              <a:rPr lang="en">
                <a:latin typeface="Nunito"/>
                <a:ea typeface="Nunito"/>
                <a:cs typeface="Nunito"/>
                <a:sym typeface="Nunito"/>
              </a:rPr>
              <a:t> before comparison with the testing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Necessary to scale down data, preventing neural network parameters and outputs from exploding (becoming very large).</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Remember activation functions tend to have ranges of around -1 to 1</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Technically</a:t>
            </a:r>
            <a:r>
              <a:rPr lang="en">
                <a:latin typeface="Nunito"/>
                <a:ea typeface="Nunito"/>
                <a:cs typeface="Nunito"/>
                <a:sym typeface="Nunito"/>
              </a:rPr>
              <a:t> neural networks should be able to account for large inputs, but this takes a lot of training steps to accomplish. Normalizing the data decreases the time for the loss to converge.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Remember to revert the normalization to get the NN outputs in the original units.</a:t>
            </a:r>
            <a:endParaRPr>
              <a:latin typeface="Nunito"/>
              <a:ea typeface="Nunito"/>
              <a:cs typeface="Nunito"/>
              <a:sym typeface="Nunito"/>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13" name="Shape 1013"/>
        <p:cNvGrpSpPr/>
        <p:nvPr/>
      </p:nvGrpSpPr>
      <p:grpSpPr>
        <a:xfrm>
          <a:off x="0" y="0"/>
          <a:ext cx="0" cy="0"/>
          <a:chOff x="0" y="0"/>
          <a:chExt cx="0" cy="0"/>
        </a:xfrm>
      </p:grpSpPr>
      <p:sp>
        <p:nvSpPr>
          <p:cNvPr id="1014" name="Google Shape;1014;p7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7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Data Normalization</a:t>
            </a:r>
            <a:endParaRPr>
              <a:solidFill>
                <a:srgbClr val="FFFFFF"/>
              </a:solidFill>
              <a:latin typeface="Nunito ExtraBold"/>
              <a:ea typeface="Nunito ExtraBold"/>
              <a:cs typeface="Nunito ExtraBold"/>
              <a:sym typeface="Nunito ExtraBold"/>
            </a:endParaRPr>
          </a:p>
        </p:txBody>
      </p:sp>
      <p:sp>
        <p:nvSpPr>
          <p:cNvPr id="1016" name="Google Shape;1016;p7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77"/>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Min-max scaling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Normalized data has a range of [0,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Poor for data with long-tailed distributions or any large outliers.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Standardization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Generally better than min-max scaling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μ</a:t>
            </a:r>
            <a:r>
              <a:rPr lang="en">
                <a:latin typeface="Nunito"/>
                <a:ea typeface="Nunito"/>
                <a:cs typeface="Nunito"/>
                <a:sym typeface="Nunito"/>
              </a:rPr>
              <a:t> = average of the x data column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σ</a:t>
            </a:r>
            <a:r>
              <a:rPr lang="en">
                <a:latin typeface="Nunito"/>
                <a:ea typeface="Nunito"/>
                <a:cs typeface="Nunito"/>
                <a:sym typeface="Nunito"/>
              </a:rPr>
              <a:t> = standard deviation of the x data column</a:t>
            </a:r>
            <a:endParaRPr>
              <a:latin typeface="Nunito"/>
              <a:ea typeface="Nunito"/>
              <a:cs typeface="Nunito"/>
              <a:sym typeface="Nunito"/>
            </a:endParaRPr>
          </a:p>
        </p:txBody>
      </p:sp>
      <p:pic>
        <p:nvPicPr>
          <p:cNvPr id="1018" name="Google Shape;1018;p77"/>
          <p:cNvPicPr preferRelativeResize="0"/>
          <p:nvPr/>
        </p:nvPicPr>
        <p:blipFill>
          <a:blip r:embed="rId3">
            <a:alphaModFix/>
          </a:blip>
          <a:stretch>
            <a:fillRect/>
          </a:stretch>
        </p:blipFill>
        <p:spPr>
          <a:xfrm>
            <a:off x="1216325" y="1579800"/>
            <a:ext cx="3659262" cy="840275"/>
          </a:xfrm>
          <a:prstGeom prst="rect">
            <a:avLst/>
          </a:prstGeom>
          <a:noFill/>
          <a:ln>
            <a:noFill/>
          </a:ln>
        </p:spPr>
      </p:pic>
      <p:pic>
        <p:nvPicPr>
          <p:cNvPr id="1019" name="Google Shape;1019;p77"/>
          <p:cNvPicPr preferRelativeResize="0"/>
          <p:nvPr/>
        </p:nvPicPr>
        <p:blipFill>
          <a:blip r:embed="rId4">
            <a:alphaModFix/>
          </a:blip>
          <a:stretch>
            <a:fillRect/>
          </a:stretch>
        </p:blipFill>
        <p:spPr>
          <a:xfrm>
            <a:off x="1216325" y="3299175"/>
            <a:ext cx="2461836" cy="84027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23" name="Shape 1023"/>
        <p:cNvGrpSpPr/>
        <p:nvPr/>
      </p:nvGrpSpPr>
      <p:grpSpPr>
        <a:xfrm>
          <a:off x="0" y="0"/>
          <a:ext cx="0" cy="0"/>
          <a:chOff x="0" y="0"/>
          <a:chExt cx="0" cy="0"/>
        </a:xfrm>
      </p:grpSpPr>
      <p:sp>
        <p:nvSpPr>
          <p:cNvPr id="1024" name="Google Shape;1024;p7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7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Data Normalization</a:t>
            </a:r>
            <a:endParaRPr>
              <a:solidFill>
                <a:srgbClr val="FFFFFF"/>
              </a:solidFill>
              <a:latin typeface="Nunito ExtraBold"/>
              <a:ea typeface="Nunito ExtraBold"/>
              <a:cs typeface="Nunito ExtraBold"/>
              <a:sym typeface="Nunito ExtraBold"/>
            </a:endParaRPr>
          </a:p>
        </p:txBody>
      </p:sp>
      <p:sp>
        <p:nvSpPr>
          <p:cNvPr id="1026" name="Google Shape;1026;p7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78"/>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Scaling to unit length</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914400" rtl="0" algn="l">
              <a:spcBef>
                <a:spcPts val="1600"/>
              </a:spcBef>
              <a:spcAft>
                <a:spcPts val="0"/>
              </a:spcAft>
              <a:buNone/>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x is a data column, which is a vector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||x|| is the length of the vector</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Feature Selection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(Not actually data normalization but it’s kind of related)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Remove the irrelevant features in your input data via methods like PCA.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Feature selection will speed up your training.</a:t>
            </a:r>
            <a:endParaRPr>
              <a:latin typeface="Nunito"/>
              <a:ea typeface="Nunito"/>
              <a:cs typeface="Nunito"/>
              <a:sym typeface="Nunito"/>
            </a:endParaRPr>
          </a:p>
        </p:txBody>
      </p:sp>
      <p:pic>
        <p:nvPicPr>
          <p:cNvPr id="1028" name="Google Shape;1028;p78"/>
          <p:cNvPicPr preferRelativeResize="0"/>
          <p:nvPr/>
        </p:nvPicPr>
        <p:blipFill>
          <a:blip r:embed="rId3">
            <a:alphaModFix/>
          </a:blip>
          <a:stretch>
            <a:fillRect/>
          </a:stretch>
        </p:blipFill>
        <p:spPr>
          <a:xfrm>
            <a:off x="1242688" y="1541438"/>
            <a:ext cx="1552575" cy="619125"/>
          </a:xfrm>
          <a:prstGeom prst="rect">
            <a:avLst/>
          </a:prstGeom>
          <a:noFill/>
          <a:ln>
            <a:noFill/>
          </a:ln>
        </p:spPr>
      </p:pic>
      <p:pic>
        <p:nvPicPr>
          <p:cNvPr id="1029" name="Google Shape;1029;p78"/>
          <p:cNvPicPr preferRelativeResize="0"/>
          <p:nvPr/>
        </p:nvPicPr>
        <p:blipFill>
          <a:blip r:embed="rId4">
            <a:alphaModFix/>
          </a:blip>
          <a:stretch>
            <a:fillRect/>
          </a:stretch>
        </p:blipFill>
        <p:spPr>
          <a:xfrm>
            <a:off x="1593025" y="3045300"/>
            <a:ext cx="1595689" cy="26982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33" name="Shape 1033"/>
        <p:cNvGrpSpPr/>
        <p:nvPr/>
      </p:nvGrpSpPr>
      <p:grpSpPr>
        <a:xfrm>
          <a:off x="0" y="0"/>
          <a:ext cx="0" cy="0"/>
          <a:chOff x="0" y="0"/>
          <a:chExt cx="0" cy="0"/>
        </a:xfrm>
      </p:grpSpPr>
      <p:sp>
        <p:nvSpPr>
          <p:cNvPr id="1034" name="Google Shape;1034;p7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7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Data Encoding</a:t>
            </a:r>
            <a:endParaRPr>
              <a:solidFill>
                <a:srgbClr val="FFFFFF"/>
              </a:solidFill>
              <a:latin typeface="Nunito ExtraBold"/>
              <a:ea typeface="Nunito ExtraBold"/>
              <a:cs typeface="Nunito ExtraBold"/>
              <a:sym typeface="Nunito ExtraBold"/>
            </a:endParaRPr>
          </a:p>
        </p:txBody>
      </p:sp>
      <p:sp>
        <p:nvSpPr>
          <p:cNvPr id="1036" name="Google Shape;1036;p7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7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Different variables/attributes in input data are known as features.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Features are numeric.</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How can you convert non-numeric data into numeric data for use in NNs?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Quantitative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It’s fine, as long as you normalize it.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Binary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 features can only be one of two different possibilities.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Alive = {“Alive”, “Dead”}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Convert the data to 0 or 1.</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Categorical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Based on 3 or more </a:t>
            </a:r>
            <a:r>
              <a:rPr lang="en">
                <a:latin typeface="Nunito"/>
                <a:ea typeface="Nunito"/>
                <a:cs typeface="Nunito"/>
                <a:sym typeface="Nunito"/>
              </a:rPr>
              <a:t>qualitative</a:t>
            </a:r>
            <a:r>
              <a:rPr lang="en">
                <a:latin typeface="Nunito"/>
                <a:ea typeface="Nunito"/>
                <a:cs typeface="Nunito"/>
                <a:sym typeface="Nunito"/>
              </a:rPr>
              <a:t> attributes.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Eye colour can be “Brown, Blue, Green”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Numerous possible encoding methods</a:t>
            </a:r>
            <a:endParaRPr>
              <a:latin typeface="Nunito"/>
              <a:ea typeface="Nunito"/>
              <a:cs typeface="Nunito"/>
              <a:sym typeface="Nunito"/>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41" name="Shape 1041"/>
        <p:cNvGrpSpPr/>
        <p:nvPr/>
      </p:nvGrpSpPr>
      <p:grpSpPr>
        <a:xfrm>
          <a:off x="0" y="0"/>
          <a:ext cx="0" cy="0"/>
          <a:chOff x="0" y="0"/>
          <a:chExt cx="0" cy="0"/>
        </a:xfrm>
      </p:grpSpPr>
      <p:sp>
        <p:nvSpPr>
          <p:cNvPr id="1042" name="Google Shape;1042;p8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8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Data Encoding</a:t>
            </a:r>
            <a:endParaRPr>
              <a:solidFill>
                <a:srgbClr val="FFFFFF"/>
              </a:solidFill>
              <a:latin typeface="Nunito ExtraBold"/>
              <a:ea typeface="Nunito ExtraBold"/>
              <a:cs typeface="Nunito ExtraBold"/>
              <a:sym typeface="Nunito ExtraBold"/>
            </a:endParaRPr>
          </a:p>
        </p:txBody>
      </p:sp>
      <p:sp>
        <p:nvSpPr>
          <p:cNvPr id="1044" name="Google Shape;1044;p8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80"/>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Ordinal Encoding: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Give each value a unique integer number, starting from 0 and going up sequentially.</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Country = {Canada, USA, Mexico} -&gt; Country = {0, 1, 2}</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This method is uhh… terrible. The different magnitudes of the encodings have no real relationship to the data</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E.g. The above example has Mexico = USA * 2 + Canada</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One-Hot Encoding: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Converts one input attribute of n possible values into n input attributes.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One-Hot refers to the one-hot vector that the input attribute is encoded as.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A one-hot vector is a 1xn vector, where only 1 element is 1 and the rest are 0.</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Country = {Canada, USA, Mexico} -&gt; {Canada, USA, Mexico} = {[1, 0, 0], [0, 1, 0], [0, 0, 1]}</a:t>
            </a:r>
            <a:endParaRPr>
              <a:latin typeface="Nunito"/>
              <a:ea typeface="Nunito"/>
              <a:cs typeface="Nunito"/>
              <a:sym typeface="Nunito"/>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49" name="Shape 1049"/>
        <p:cNvGrpSpPr/>
        <p:nvPr/>
      </p:nvGrpSpPr>
      <p:grpSpPr>
        <a:xfrm>
          <a:off x="0" y="0"/>
          <a:ext cx="0" cy="0"/>
          <a:chOff x="0" y="0"/>
          <a:chExt cx="0" cy="0"/>
        </a:xfrm>
      </p:grpSpPr>
      <p:sp>
        <p:nvSpPr>
          <p:cNvPr id="1050" name="Google Shape;1050;p8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8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Data Encoding</a:t>
            </a:r>
            <a:endParaRPr>
              <a:solidFill>
                <a:srgbClr val="FFFFFF"/>
              </a:solidFill>
              <a:latin typeface="Nunito ExtraBold"/>
              <a:ea typeface="Nunito ExtraBold"/>
              <a:cs typeface="Nunito ExtraBold"/>
              <a:sym typeface="Nunito ExtraBold"/>
            </a:endParaRPr>
          </a:p>
        </p:txBody>
      </p:sp>
      <p:sp>
        <p:nvSpPr>
          <p:cNvPr id="1052" name="Google Shape;1052;p8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81"/>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Learned Embedding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Used for features of many (n &gt; ~100) possible categories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One highly important example is word embeddings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E.g. encoding and then analyzing tweets needs to be able to encode every word inside and outside of the english lexicon</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The encoding of words is known as Word2Vec</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Encode the features as vectors of an arbitrary number (n) of dimensions, with arbitrary values of around [-1, 1] in value.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 values of the vectors are determined during the training of a neural network, hence the name “Learned” embedding.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While the actual values of the vectors are still meaningless by themselves, similar or strongly associated words will cluster together in the vectors’ n-dimensional space after training.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Some possible trained word2vec embeddings: “Queen” = [0.10, 0.28, 0.93]</a:t>
            </a:r>
            <a:r>
              <a:rPr baseline="30000" lang="en">
                <a:latin typeface="Nunito"/>
                <a:ea typeface="Nunito"/>
                <a:cs typeface="Nunito"/>
                <a:sym typeface="Nunito"/>
              </a:rPr>
              <a:t>T</a:t>
            </a:r>
            <a:r>
              <a:rPr lang="en">
                <a:latin typeface="Nunito"/>
                <a:ea typeface="Nunito"/>
                <a:cs typeface="Nunito"/>
                <a:sym typeface="Nunito"/>
              </a:rPr>
              <a:t>, “Elizabeth” = [</a:t>
            </a:r>
            <a:r>
              <a:rPr lang="en">
                <a:latin typeface="Nunito"/>
                <a:ea typeface="Nunito"/>
                <a:cs typeface="Nunito"/>
                <a:sym typeface="Nunito"/>
              </a:rPr>
              <a:t>0.08, 0.31, 0.97</a:t>
            </a:r>
            <a:r>
              <a:rPr lang="en">
                <a:latin typeface="Nunito"/>
                <a:ea typeface="Nunito"/>
                <a:cs typeface="Nunito"/>
                <a:sym typeface="Nunito"/>
              </a:rPr>
              <a:t>]</a:t>
            </a:r>
            <a:r>
              <a:rPr baseline="30000" lang="en">
                <a:latin typeface="Nunito"/>
                <a:ea typeface="Nunito"/>
                <a:cs typeface="Nunito"/>
                <a:sym typeface="Nunito"/>
              </a:rPr>
              <a:t>T</a:t>
            </a:r>
            <a:r>
              <a:rPr lang="en">
                <a:latin typeface="Nunito"/>
                <a:ea typeface="Nunito"/>
                <a:cs typeface="Nunito"/>
                <a:sym typeface="Nunito"/>
              </a:rPr>
              <a:t>, “merciful” = [-0.96, </a:t>
            </a:r>
            <a:r>
              <a:rPr lang="en">
                <a:latin typeface="Nunito"/>
                <a:ea typeface="Nunito"/>
                <a:cs typeface="Nunito"/>
                <a:sym typeface="Nunito"/>
              </a:rPr>
              <a:t>-0.28,</a:t>
            </a:r>
            <a:r>
              <a:rPr lang="en">
                <a:latin typeface="Nunito"/>
                <a:ea typeface="Nunito"/>
                <a:cs typeface="Nunito"/>
                <a:sym typeface="Nunito"/>
              </a:rPr>
              <a:t> </a:t>
            </a:r>
            <a:r>
              <a:rPr lang="en">
                <a:latin typeface="Nunito"/>
                <a:ea typeface="Nunito"/>
                <a:cs typeface="Nunito"/>
                <a:sym typeface="Nunito"/>
              </a:rPr>
              <a:t>-0.08</a:t>
            </a:r>
            <a:r>
              <a:rPr lang="en">
                <a:latin typeface="Nunito"/>
                <a:ea typeface="Nunito"/>
                <a:cs typeface="Nunito"/>
                <a:sym typeface="Nunito"/>
              </a:rPr>
              <a:t>]</a:t>
            </a:r>
            <a:r>
              <a:rPr baseline="30000" lang="en">
                <a:latin typeface="Nunito"/>
                <a:ea typeface="Nunito"/>
                <a:cs typeface="Nunito"/>
                <a:sym typeface="Nunito"/>
              </a:rPr>
              <a:t>T</a:t>
            </a:r>
            <a:endParaRPr baseline="30000">
              <a:latin typeface="Nunito"/>
              <a:ea typeface="Nunito"/>
              <a:cs typeface="Nunito"/>
              <a:sym typeface="Nuni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7" name="Shape 127"/>
        <p:cNvGrpSpPr/>
        <p:nvPr/>
      </p:nvGrpSpPr>
      <p:grpSpPr>
        <a:xfrm>
          <a:off x="0" y="0"/>
          <a:ext cx="0" cy="0"/>
          <a:chOff x="0" y="0"/>
          <a:chExt cx="0" cy="0"/>
        </a:xfrm>
      </p:grpSpPr>
      <p:sp>
        <p:nvSpPr>
          <p:cNvPr id="128" name="Google Shape;128;p1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130" name="Google Shape;130;p1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Perceptron (In vector form):</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y = binary output (0 or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vector of binary input (0 or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vector of weights (real numbers)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 = bias (a real number)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H = heaviside step function</a:t>
            </a:r>
            <a:endParaRPr>
              <a:latin typeface="Nunito"/>
              <a:ea typeface="Nunito"/>
              <a:cs typeface="Nunito"/>
              <a:sym typeface="Nunito"/>
            </a:endParaRPr>
          </a:p>
        </p:txBody>
      </p:sp>
      <p:sp>
        <p:nvSpPr>
          <p:cNvPr id="131" name="Google Shape;131;p1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2" name="Google Shape;132;p19"/>
          <p:cNvGrpSpPr/>
          <p:nvPr/>
        </p:nvGrpSpPr>
        <p:grpSpPr>
          <a:xfrm>
            <a:off x="2314705" y="1430792"/>
            <a:ext cx="5473109" cy="1988465"/>
            <a:chOff x="2706538" y="3146261"/>
            <a:chExt cx="6640511" cy="2412600"/>
          </a:xfrm>
        </p:grpSpPr>
        <p:sp>
          <p:nvSpPr>
            <p:cNvPr id="133" name="Google Shape;133;p19"/>
            <p:cNvSpPr/>
            <p:nvPr/>
          </p:nvSpPr>
          <p:spPr>
            <a:xfrm>
              <a:off x="5104138" y="3146261"/>
              <a:ext cx="2412600" cy="2412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Perceptron</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p:txBody>
        </p:sp>
        <p:cxnSp>
          <p:nvCxnSpPr>
            <p:cNvPr id="134" name="Google Shape;134;p19"/>
            <p:cNvCxnSpPr>
              <a:endCxn id="133" idx="2"/>
            </p:cNvCxnSpPr>
            <p:nvPr/>
          </p:nvCxnSpPr>
          <p:spPr>
            <a:xfrm flipH="1" rot="10800000">
              <a:off x="2706538" y="4352561"/>
              <a:ext cx="2397600" cy="1800"/>
            </a:xfrm>
            <a:prstGeom prst="straightConnector1">
              <a:avLst/>
            </a:prstGeom>
            <a:noFill/>
            <a:ln cap="flat" cmpd="sng" w="9525">
              <a:solidFill>
                <a:schemeClr val="dk2"/>
              </a:solidFill>
              <a:prstDash val="solid"/>
              <a:round/>
              <a:headEnd len="med" w="med" type="none"/>
              <a:tailEnd len="med" w="med" type="triangle"/>
            </a:ln>
          </p:spPr>
        </p:cxnSp>
        <p:cxnSp>
          <p:nvCxnSpPr>
            <p:cNvPr id="135" name="Google Shape;135;p19"/>
            <p:cNvCxnSpPr>
              <a:stCxn id="133" idx="6"/>
            </p:cNvCxnSpPr>
            <p:nvPr/>
          </p:nvCxnSpPr>
          <p:spPr>
            <a:xfrm flipH="1" rot="10800000">
              <a:off x="7516738" y="4348061"/>
              <a:ext cx="1336500" cy="4500"/>
            </a:xfrm>
            <a:prstGeom prst="straightConnector1">
              <a:avLst/>
            </a:prstGeom>
            <a:noFill/>
            <a:ln cap="flat" cmpd="sng" w="9525">
              <a:solidFill>
                <a:schemeClr val="dk2"/>
              </a:solidFill>
              <a:prstDash val="solid"/>
              <a:round/>
              <a:headEnd len="med" w="med" type="none"/>
              <a:tailEnd len="med" w="med" type="triangle"/>
            </a:ln>
          </p:spPr>
        </p:cxnSp>
        <p:sp>
          <p:nvSpPr>
            <p:cNvPr id="136" name="Google Shape;136;p19"/>
            <p:cNvSpPr txBox="1"/>
            <p:nvPr/>
          </p:nvSpPr>
          <p:spPr>
            <a:xfrm>
              <a:off x="8782749" y="410551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pic>
        <p:nvPicPr>
          <p:cNvPr id="137" name="Google Shape;137;p19"/>
          <p:cNvPicPr preferRelativeResize="0"/>
          <p:nvPr/>
        </p:nvPicPr>
        <p:blipFill>
          <a:blip r:embed="rId3">
            <a:alphaModFix/>
          </a:blip>
          <a:stretch>
            <a:fillRect/>
          </a:stretch>
        </p:blipFill>
        <p:spPr>
          <a:xfrm>
            <a:off x="835325" y="3263925"/>
            <a:ext cx="1838183" cy="269825"/>
          </a:xfrm>
          <a:prstGeom prst="rect">
            <a:avLst/>
          </a:prstGeom>
          <a:noFill/>
          <a:ln>
            <a:noFill/>
          </a:ln>
        </p:spPr>
      </p:pic>
      <p:pic>
        <p:nvPicPr>
          <p:cNvPr id="138" name="Google Shape;138;p19"/>
          <p:cNvPicPr preferRelativeResize="0"/>
          <p:nvPr/>
        </p:nvPicPr>
        <p:blipFill>
          <a:blip r:embed="rId4">
            <a:alphaModFix/>
          </a:blip>
          <a:stretch>
            <a:fillRect/>
          </a:stretch>
        </p:blipFill>
        <p:spPr>
          <a:xfrm>
            <a:off x="1223975" y="4023575"/>
            <a:ext cx="209550" cy="209550"/>
          </a:xfrm>
          <a:prstGeom prst="rect">
            <a:avLst/>
          </a:prstGeom>
          <a:noFill/>
          <a:ln>
            <a:noFill/>
          </a:ln>
        </p:spPr>
      </p:pic>
      <p:pic>
        <p:nvPicPr>
          <p:cNvPr id="139" name="Google Shape;139;p19"/>
          <p:cNvPicPr preferRelativeResize="0"/>
          <p:nvPr/>
        </p:nvPicPr>
        <p:blipFill>
          <a:blip r:embed="rId5">
            <a:alphaModFix/>
          </a:blip>
          <a:stretch>
            <a:fillRect/>
          </a:stretch>
        </p:blipFill>
        <p:spPr>
          <a:xfrm>
            <a:off x="1247788" y="3766400"/>
            <a:ext cx="161925" cy="209550"/>
          </a:xfrm>
          <a:prstGeom prst="rect">
            <a:avLst/>
          </a:prstGeom>
          <a:noFill/>
          <a:ln>
            <a:noFill/>
          </a:ln>
        </p:spPr>
      </p:pic>
      <p:pic>
        <p:nvPicPr>
          <p:cNvPr id="140" name="Google Shape;140;p19"/>
          <p:cNvPicPr preferRelativeResize="0"/>
          <p:nvPr/>
        </p:nvPicPr>
        <p:blipFill>
          <a:blip r:embed="rId6">
            <a:alphaModFix/>
          </a:blip>
          <a:stretch>
            <a:fillRect/>
          </a:stretch>
        </p:blipFill>
        <p:spPr>
          <a:xfrm>
            <a:off x="1718450" y="1661625"/>
            <a:ext cx="419100" cy="1457325"/>
          </a:xfrm>
          <a:prstGeom prst="rect">
            <a:avLst/>
          </a:prstGeom>
          <a:noFill/>
          <a:ln>
            <a:noFill/>
          </a:ln>
        </p:spPr>
      </p:pic>
      <p:pic>
        <p:nvPicPr>
          <p:cNvPr id="141" name="Google Shape;141;p19"/>
          <p:cNvPicPr preferRelativeResize="0"/>
          <p:nvPr/>
        </p:nvPicPr>
        <p:blipFill>
          <a:blip r:embed="rId7">
            <a:alphaModFix/>
          </a:blip>
          <a:stretch>
            <a:fillRect/>
          </a:stretch>
        </p:blipFill>
        <p:spPr>
          <a:xfrm>
            <a:off x="5197050" y="1843088"/>
            <a:ext cx="457200" cy="1457325"/>
          </a:xfrm>
          <a:prstGeom prst="rect">
            <a:avLst/>
          </a:prstGeom>
          <a:noFill/>
          <a:ln>
            <a:noFill/>
          </a:ln>
        </p:spPr>
      </p:pic>
      <p:pic>
        <p:nvPicPr>
          <p:cNvPr id="142" name="Google Shape;142;p19"/>
          <p:cNvPicPr preferRelativeResize="0"/>
          <p:nvPr/>
        </p:nvPicPr>
        <p:blipFill>
          <a:blip r:embed="rId8">
            <a:alphaModFix/>
          </a:blip>
          <a:stretch>
            <a:fillRect/>
          </a:stretch>
        </p:blipFill>
        <p:spPr>
          <a:xfrm>
            <a:off x="4572000" y="2405975"/>
            <a:ext cx="514350" cy="209550"/>
          </a:xfrm>
          <a:prstGeom prst="rect">
            <a:avLst/>
          </a:prstGeom>
          <a:noFill/>
          <a:ln>
            <a:noFill/>
          </a:ln>
        </p:spPr>
      </p:pic>
      <p:pic>
        <p:nvPicPr>
          <p:cNvPr id="143" name="Google Shape;143;p19"/>
          <p:cNvPicPr preferRelativeResize="0"/>
          <p:nvPr/>
        </p:nvPicPr>
        <p:blipFill>
          <a:blip r:embed="rId9">
            <a:alphaModFix/>
          </a:blip>
          <a:stretch>
            <a:fillRect/>
          </a:stretch>
        </p:blipFill>
        <p:spPr>
          <a:xfrm>
            <a:off x="1101700" y="2320250"/>
            <a:ext cx="466725" cy="209550"/>
          </a:xfrm>
          <a:prstGeom prst="rect">
            <a:avLst/>
          </a:prstGeom>
          <a:noFill/>
          <a:ln>
            <a:noFill/>
          </a:ln>
        </p:spPr>
      </p:pic>
      <p:pic>
        <p:nvPicPr>
          <p:cNvPr id="144" name="Google Shape;144;p19"/>
          <p:cNvPicPr preferRelativeResize="0"/>
          <p:nvPr/>
        </p:nvPicPr>
        <p:blipFill>
          <a:blip r:embed="rId10">
            <a:alphaModFix/>
          </a:blip>
          <a:stretch>
            <a:fillRect/>
          </a:stretch>
        </p:blipFill>
        <p:spPr>
          <a:xfrm>
            <a:off x="6024575" y="2405963"/>
            <a:ext cx="114300" cy="20955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57" name="Shape 1057"/>
        <p:cNvGrpSpPr/>
        <p:nvPr/>
      </p:nvGrpSpPr>
      <p:grpSpPr>
        <a:xfrm>
          <a:off x="0" y="0"/>
          <a:ext cx="0" cy="0"/>
          <a:chOff x="0" y="0"/>
          <a:chExt cx="0" cy="0"/>
        </a:xfrm>
      </p:grpSpPr>
      <p:sp>
        <p:nvSpPr>
          <p:cNvPr id="1058" name="Google Shape;1058;p8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8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 and Overfitting</a:t>
            </a:r>
            <a:endParaRPr>
              <a:solidFill>
                <a:srgbClr val="FFFFFF"/>
              </a:solidFill>
              <a:latin typeface="Nunito ExtraBold"/>
              <a:ea typeface="Nunito ExtraBold"/>
              <a:cs typeface="Nunito ExtraBold"/>
              <a:sym typeface="Nunito ExtraBold"/>
            </a:endParaRPr>
          </a:p>
        </p:txBody>
      </p:sp>
      <p:sp>
        <p:nvSpPr>
          <p:cNvPr id="1060" name="Google Shape;1060;p8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82"/>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Step:</a:t>
            </a:r>
            <a:endParaRPr>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One execution of the NN cost evaluation and </a:t>
            </a:r>
            <a:r>
              <a:rPr lang="en" sz="1200">
                <a:latin typeface="Nunito"/>
                <a:ea typeface="Nunito"/>
                <a:cs typeface="Nunito"/>
                <a:sym typeface="Nunito"/>
              </a:rPr>
              <a:t>adjustment</a:t>
            </a:r>
            <a:r>
              <a:rPr lang="en" sz="1200">
                <a:latin typeface="Nunito"/>
                <a:ea typeface="Nunito"/>
                <a:cs typeface="Nunito"/>
                <a:sym typeface="Nunito"/>
              </a:rPr>
              <a:t> of the NN weights and biases.</a:t>
            </a:r>
            <a:endParaRPr sz="1200">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Batch:</a:t>
            </a:r>
            <a:endParaRPr>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The training data used in one step of a NN’s training</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Let’s say b = batch size, n is an integer and 1 &gt; n &gt; N, and N = the size of the whole training dataset.</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b can be 1 (stochastic GD), n (minibatch GD), or N (batch GD).</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If size(whole training dataset) % the batch size != 0, then either:</a:t>
            </a:r>
            <a:endParaRPr sz="1200">
              <a:latin typeface="Nunito"/>
              <a:ea typeface="Nunito"/>
              <a:cs typeface="Nunito"/>
              <a:sym typeface="Nunito"/>
            </a:endParaRPr>
          </a:p>
          <a:p>
            <a:pPr indent="-304800" lvl="2" marL="1371600" rtl="0" algn="l">
              <a:spcBef>
                <a:spcPts val="0"/>
              </a:spcBef>
              <a:spcAft>
                <a:spcPts val="0"/>
              </a:spcAft>
              <a:buSzPts val="1200"/>
              <a:buFont typeface="Nunito"/>
              <a:buChar char="■"/>
            </a:pPr>
            <a:r>
              <a:rPr lang="en" sz="1200">
                <a:latin typeface="Nunito"/>
                <a:ea typeface="Nunito"/>
                <a:cs typeface="Nunito"/>
                <a:sym typeface="Nunito"/>
              </a:rPr>
              <a:t>The final batch size will be lower than normal, or</a:t>
            </a:r>
            <a:endParaRPr sz="1200">
              <a:latin typeface="Nunito"/>
              <a:ea typeface="Nunito"/>
              <a:cs typeface="Nunito"/>
              <a:sym typeface="Nunito"/>
            </a:endParaRPr>
          </a:p>
          <a:p>
            <a:pPr indent="-304800" lvl="2" marL="1371600" rtl="0" algn="l">
              <a:spcBef>
                <a:spcPts val="0"/>
              </a:spcBef>
              <a:spcAft>
                <a:spcPts val="0"/>
              </a:spcAft>
              <a:buSzPts val="1200"/>
              <a:buFont typeface="Nunito"/>
              <a:buChar char="■"/>
            </a:pPr>
            <a:r>
              <a:rPr lang="en" sz="1200">
                <a:latin typeface="Nunito"/>
                <a:ea typeface="Nunito"/>
                <a:cs typeface="Nunito"/>
                <a:sym typeface="Nunito"/>
              </a:rPr>
              <a:t> Change {the size of the whole training dataset} so that {the size of the whole training dataset} % {the batch size} = 0</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Batch sizes are usually exponents of 2 (E.g. 32, 64, 128)</a:t>
            </a:r>
            <a:endParaRPr sz="1200">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Epoch:</a:t>
            </a:r>
            <a:endParaRPr>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Enough training steps required for the NN to use all of the training data once in a training step.</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Number of epochs is a hyperparameter.</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Generally, 1 epoch contains N ÷ b steps.</a:t>
            </a:r>
            <a:endParaRPr sz="1200">
              <a:latin typeface="Nunito"/>
              <a:ea typeface="Nunito"/>
              <a:cs typeface="Nunito"/>
              <a:sym typeface="Nunito"/>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5" name="Shape 1065"/>
        <p:cNvGrpSpPr/>
        <p:nvPr/>
      </p:nvGrpSpPr>
      <p:grpSpPr>
        <a:xfrm>
          <a:off x="0" y="0"/>
          <a:ext cx="0" cy="0"/>
          <a:chOff x="0" y="0"/>
          <a:chExt cx="0" cy="0"/>
        </a:xfrm>
      </p:grpSpPr>
      <p:sp>
        <p:nvSpPr>
          <p:cNvPr id="1066" name="Google Shape;1066;p8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8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 and Overfitting</a:t>
            </a:r>
            <a:endParaRPr>
              <a:solidFill>
                <a:srgbClr val="FFFFFF"/>
              </a:solidFill>
              <a:latin typeface="Nunito ExtraBold"/>
              <a:ea typeface="Nunito ExtraBold"/>
              <a:cs typeface="Nunito ExtraBold"/>
              <a:sym typeface="Nunito ExtraBold"/>
            </a:endParaRPr>
          </a:p>
        </p:txBody>
      </p:sp>
      <p:sp>
        <p:nvSpPr>
          <p:cNvPr id="1068" name="Google Shape;1068;p8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83"/>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Checkpointing: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You can save your neural network model while and after training.</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NNs can be saved after every epoch, or after training, or just the best version can be saved when using early stopping.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You can then load a saved neural network and use it or even continue training (be careful with overwriting file names).</a:t>
            </a:r>
            <a:endParaRPr>
              <a:latin typeface="Nunito"/>
              <a:ea typeface="Nunito"/>
              <a:cs typeface="Nunito"/>
              <a:sym typeface="Nunito"/>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73" name="Shape 1073"/>
        <p:cNvGrpSpPr/>
        <p:nvPr/>
      </p:nvGrpSpPr>
      <p:grpSpPr>
        <a:xfrm>
          <a:off x="0" y="0"/>
          <a:ext cx="0" cy="0"/>
          <a:chOff x="0" y="0"/>
          <a:chExt cx="0" cy="0"/>
        </a:xfrm>
      </p:grpSpPr>
      <p:sp>
        <p:nvSpPr>
          <p:cNvPr id="1074" name="Google Shape;1074;p8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8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 and Overfitting</a:t>
            </a:r>
            <a:endParaRPr>
              <a:solidFill>
                <a:srgbClr val="FFFFFF"/>
              </a:solidFill>
              <a:latin typeface="Nunito ExtraBold"/>
              <a:ea typeface="Nunito ExtraBold"/>
              <a:cs typeface="Nunito ExtraBold"/>
              <a:sym typeface="Nunito ExtraBold"/>
            </a:endParaRPr>
          </a:p>
        </p:txBody>
      </p:sp>
      <p:sp>
        <p:nvSpPr>
          <p:cNvPr id="1076" name="Google Shape;1076;p8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84"/>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Will consist of n samples of input data in a tensor and n corresponding labels in another tensor.</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Training 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Dataset used to train the NN (used in its gradient descent).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Validation 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Dataset used to monitor/estimate the loss of the NN on new data while it is training.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NONE of the validation dataset should be in the training 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{Validation} ⋂ {Training} = Ø</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If the validation dataset is a factor in the training of the NN in any way, such as with Early Stopping, the NN will still be biased towards the validation dataset, even if it is only in a small way.</a:t>
            </a:r>
            <a:endParaRPr>
              <a:latin typeface="Nunito"/>
              <a:ea typeface="Nunito"/>
              <a:cs typeface="Nunito"/>
              <a:sym typeface="Nunito"/>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81" name="Shape 1081"/>
        <p:cNvGrpSpPr/>
        <p:nvPr/>
      </p:nvGrpSpPr>
      <p:grpSpPr>
        <a:xfrm>
          <a:off x="0" y="0"/>
          <a:ext cx="0" cy="0"/>
          <a:chOff x="0" y="0"/>
          <a:chExt cx="0" cy="0"/>
        </a:xfrm>
      </p:grpSpPr>
      <p:sp>
        <p:nvSpPr>
          <p:cNvPr id="1082" name="Google Shape;1082;p8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8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084" name="Google Shape;1084;p8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85"/>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Testing 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Dataset to determine the final performance of the NN on COMPLETELY NEW data after training.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NONE of the testing dataset should be in the training dataset or the validation 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{Testing} ⋂ ({Training} U {Validation}) = Ø</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Note: sometimes people call the testing dataset validation or the validation dataset testing.</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Train-test split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Generally, dataset order is randomized so that training, validation, and testing data are randomly selected (without replacement).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Sometimes, like with temporal data, you don’t need to randomize the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Generally, without validation data, the ratio training:testing is 80%:20%</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Generally, with validation data, the ratio training:validation:testing is 64%:16%:20%</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Training is 80% of non-testing data.</a:t>
            </a:r>
            <a:endParaRPr>
              <a:latin typeface="Nunito"/>
              <a:ea typeface="Nunito"/>
              <a:cs typeface="Nunito"/>
              <a:sym typeface="Nunito"/>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89" name="Shape 1089"/>
        <p:cNvGrpSpPr/>
        <p:nvPr/>
      </p:nvGrpSpPr>
      <p:grpSpPr>
        <a:xfrm>
          <a:off x="0" y="0"/>
          <a:ext cx="0" cy="0"/>
          <a:chOff x="0" y="0"/>
          <a:chExt cx="0" cy="0"/>
        </a:xfrm>
      </p:grpSpPr>
      <p:sp>
        <p:nvSpPr>
          <p:cNvPr id="1090" name="Google Shape;1090;p8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1" name="Google Shape;1091;p8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092" name="Google Shape;1092;p8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86"/>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Vanishing Gradient Problem:</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In backpropagation, the simplest weight and bias calculations/updates are at the output neurons. The more layers from the output you go, the more complex (reliant on previous layer calculations) the calculations become.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 problem where neurons far away from the output have </a:t>
            </a:r>
            <a:r>
              <a:rPr lang="en">
                <a:latin typeface="Nunito"/>
                <a:ea typeface="Nunito"/>
                <a:cs typeface="Nunito"/>
                <a:sym typeface="Nunito"/>
              </a:rPr>
              <a:t>extremely</a:t>
            </a:r>
            <a:r>
              <a:rPr lang="en">
                <a:latin typeface="Nunito"/>
                <a:ea typeface="Nunito"/>
                <a:cs typeface="Nunito"/>
                <a:sym typeface="Nunito"/>
              </a:rPr>
              <a:t> small gradients, and therefore basically don’t change.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This is a big problem because input data travel through these early neurons first.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Generalization: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What training is supposed to do to NNs.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 ability for the NN to generalize to new data is the ability for the NN to perform well even when given new testing data.</a:t>
            </a:r>
            <a:endParaRPr>
              <a:latin typeface="Nunito"/>
              <a:ea typeface="Nunito"/>
              <a:cs typeface="Nunito"/>
              <a:sym typeface="Nunito"/>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97" name="Shape 1097"/>
        <p:cNvGrpSpPr/>
        <p:nvPr/>
      </p:nvGrpSpPr>
      <p:grpSpPr>
        <a:xfrm>
          <a:off x="0" y="0"/>
          <a:ext cx="0" cy="0"/>
          <a:chOff x="0" y="0"/>
          <a:chExt cx="0" cy="0"/>
        </a:xfrm>
      </p:grpSpPr>
      <p:sp>
        <p:nvSpPr>
          <p:cNvPr id="1098" name="Google Shape;1098;p8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8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100" name="Google Shape;1100;p8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87"/>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Overfitting: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Overfitting the NN occurs when the NN basically memorizes the training data instead of learning the inherit function behind the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While training, overfitting will occur once the NN performance on the validation data stagnates or worsens while the NN performance on the training data improves.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0" lvl="0" marL="0" rtl="0" algn="l">
              <a:spcBef>
                <a:spcPts val="1600"/>
              </a:spcBef>
              <a:spcAft>
                <a:spcPts val="0"/>
              </a:spcAft>
              <a:buNone/>
            </a:pPr>
            <a:r>
              <a:t/>
            </a:r>
            <a:endParaRPr>
              <a:latin typeface="Nunito"/>
              <a:ea typeface="Nunito"/>
              <a:cs typeface="Nunito"/>
              <a:sym typeface="Nunito"/>
            </a:endParaRPr>
          </a:p>
          <a:p>
            <a:pPr indent="-317500" lvl="1" marL="914400" rtl="0" algn="l">
              <a:spcBef>
                <a:spcPts val="1600"/>
              </a:spcBef>
              <a:spcAft>
                <a:spcPts val="0"/>
              </a:spcAft>
              <a:buSzPts val="1400"/>
              <a:buFont typeface="Nunito"/>
              <a:buChar char="○"/>
            </a:pPr>
            <a:r>
              <a:rPr lang="en">
                <a:latin typeface="Nunito"/>
                <a:ea typeface="Nunito"/>
                <a:cs typeface="Nunito"/>
                <a:sym typeface="Nunito"/>
              </a:rPr>
              <a:t>Evaluating how overfit the NN is is done by comparing the performance of the NN on the training data with the testing data. If the NN performs far worse on the testing data than the training data, this means the NN is overfit.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Certain methods are used to prevent or counteract overfitting.</a:t>
            </a:r>
            <a:endParaRPr>
              <a:latin typeface="Nunito"/>
              <a:ea typeface="Nunito"/>
              <a:cs typeface="Nunito"/>
              <a:sym typeface="Nunito"/>
            </a:endParaRPr>
          </a:p>
        </p:txBody>
      </p:sp>
      <p:pic>
        <p:nvPicPr>
          <p:cNvPr id="1102" name="Google Shape;1102;p87"/>
          <p:cNvPicPr preferRelativeResize="0"/>
          <p:nvPr/>
        </p:nvPicPr>
        <p:blipFill>
          <a:blip r:embed="rId3">
            <a:alphaModFix/>
          </a:blip>
          <a:stretch>
            <a:fillRect/>
          </a:stretch>
        </p:blipFill>
        <p:spPr>
          <a:xfrm>
            <a:off x="4572000" y="2571750"/>
            <a:ext cx="4198501" cy="1193946"/>
          </a:xfrm>
          <a:prstGeom prst="rect">
            <a:avLst/>
          </a:prstGeom>
          <a:noFill/>
          <a:ln>
            <a:noFill/>
          </a:ln>
        </p:spPr>
      </p:pic>
      <p:pic>
        <p:nvPicPr>
          <p:cNvPr id="1103" name="Google Shape;1103;p87"/>
          <p:cNvPicPr preferRelativeResize="0"/>
          <p:nvPr/>
        </p:nvPicPr>
        <p:blipFill>
          <a:blip r:embed="rId4">
            <a:alphaModFix/>
          </a:blip>
          <a:stretch>
            <a:fillRect/>
          </a:stretch>
        </p:blipFill>
        <p:spPr>
          <a:xfrm>
            <a:off x="1321877" y="2571750"/>
            <a:ext cx="3250125" cy="1422495"/>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07" name="Shape 1107"/>
        <p:cNvGrpSpPr/>
        <p:nvPr/>
      </p:nvGrpSpPr>
      <p:grpSpPr>
        <a:xfrm>
          <a:off x="0" y="0"/>
          <a:ext cx="0" cy="0"/>
          <a:chOff x="0" y="0"/>
          <a:chExt cx="0" cy="0"/>
        </a:xfrm>
      </p:grpSpPr>
      <p:sp>
        <p:nvSpPr>
          <p:cNvPr id="1108" name="Google Shape;1108;p8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8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110" name="Google Shape;1110;p8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88"/>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Using more data</a:t>
            </a:r>
            <a:r>
              <a:rPr lang="en">
                <a:latin typeface="Nunito"/>
                <a:ea typeface="Nunito"/>
                <a:cs typeface="Nunito"/>
                <a:sym typeface="Nunito"/>
              </a:rPr>
              <a:t>:</a:t>
            </a:r>
            <a:endParaRPr>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Acquiring and then using more data is a method for preventing overfitting.</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Data can also sometimes be generated from your pre-existing data</a:t>
            </a:r>
            <a:endParaRPr sz="1800">
              <a:latin typeface="Nunito"/>
              <a:ea typeface="Nunito"/>
              <a:cs typeface="Nunito"/>
              <a:sym typeface="Nunito"/>
            </a:endParaRPr>
          </a:p>
          <a:p>
            <a:pPr indent="-342900" lvl="2" marL="1371600" rtl="0" algn="l">
              <a:spcBef>
                <a:spcPts val="0"/>
              </a:spcBef>
              <a:spcAft>
                <a:spcPts val="0"/>
              </a:spcAft>
              <a:buSzPts val="1800"/>
              <a:buFont typeface="Nunito"/>
              <a:buChar char="■"/>
            </a:pPr>
            <a:r>
              <a:rPr lang="en" sz="1800">
                <a:latin typeface="Nunito"/>
                <a:ea typeface="Nunito"/>
                <a:cs typeface="Nunito"/>
                <a:sym typeface="Nunito"/>
              </a:rPr>
              <a:t>E.g. Using rotated images in additional to the original images for training a CNN.</a:t>
            </a:r>
            <a:endParaRPr sz="1800">
              <a:latin typeface="Nunito"/>
              <a:ea typeface="Nunito"/>
              <a:cs typeface="Nunito"/>
              <a:sym typeface="Nunito"/>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15" name="Shape 1115"/>
        <p:cNvGrpSpPr/>
        <p:nvPr/>
      </p:nvGrpSpPr>
      <p:grpSpPr>
        <a:xfrm>
          <a:off x="0" y="0"/>
          <a:ext cx="0" cy="0"/>
          <a:chOff x="0" y="0"/>
          <a:chExt cx="0" cy="0"/>
        </a:xfrm>
      </p:grpSpPr>
      <p:sp>
        <p:nvSpPr>
          <p:cNvPr id="1116" name="Google Shape;1116;p8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89"/>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118" name="Google Shape;1118;p8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p8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L1 and L2 regularization</a:t>
            </a:r>
            <a:r>
              <a:rPr lang="en">
                <a:latin typeface="Nunito"/>
                <a:ea typeface="Nunito"/>
                <a:cs typeface="Nunito"/>
                <a:sym typeface="Nunito"/>
              </a:rPr>
              <a: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Methods to reduce overfitting.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Adds a term to the loss function during gradient descent to lower the weights of the NN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This helps reduce overfitting because lower weights produce simpler models.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L1:</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L2:</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L2 is usually preferred to L1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Lambda can be set to a variety of values (probably make it &gt; 1)</a:t>
            </a:r>
            <a:endParaRPr>
              <a:latin typeface="Nunito"/>
              <a:ea typeface="Nunito"/>
              <a:cs typeface="Nunito"/>
              <a:sym typeface="Nunito"/>
            </a:endParaRPr>
          </a:p>
        </p:txBody>
      </p:sp>
      <p:pic>
        <p:nvPicPr>
          <p:cNvPr id="1120" name="Google Shape;1120;p89"/>
          <p:cNvPicPr preferRelativeResize="0"/>
          <p:nvPr/>
        </p:nvPicPr>
        <p:blipFill>
          <a:blip r:embed="rId3">
            <a:alphaModFix/>
          </a:blip>
          <a:stretch>
            <a:fillRect/>
          </a:stretch>
        </p:blipFill>
        <p:spPr>
          <a:xfrm>
            <a:off x="1626350" y="2809175"/>
            <a:ext cx="1763625" cy="494050"/>
          </a:xfrm>
          <a:prstGeom prst="rect">
            <a:avLst/>
          </a:prstGeom>
          <a:noFill/>
          <a:ln>
            <a:noFill/>
          </a:ln>
        </p:spPr>
      </p:pic>
      <p:pic>
        <p:nvPicPr>
          <p:cNvPr id="1121" name="Google Shape;1121;p89"/>
          <p:cNvPicPr preferRelativeResize="0"/>
          <p:nvPr/>
        </p:nvPicPr>
        <p:blipFill>
          <a:blip r:embed="rId4">
            <a:alphaModFix/>
          </a:blip>
          <a:stretch>
            <a:fillRect/>
          </a:stretch>
        </p:blipFill>
        <p:spPr>
          <a:xfrm>
            <a:off x="1626350" y="2297101"/>
            <a:ext cx="1827411" cy="49405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25" name="Shape 1125"/>
        <p:cNvGrpSpPr/>
        <p:nvPr/>
      </p:nvGrpSpPr>
      <p:grpSpPr>
        <a:xfrm>
          <a:off x="0" y="0"/>
          <a:ext cx="0" cy="0"/>
          <a:chOff x="0" y="0"/>
          <a:chExt cx="0" cy="0"/>
        </a:xfrm>
      </p:grpSpPr>
      <p:sp>
        <p:nvSpPr>
          <p:cNvPr id="1126" name="Google Shape;1126;p9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9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128" name="Google Shape;1128;p9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90"/>
          <p:cNvSpPr txBox="1"/>
          <p:nvPr>
            <p:ph idx="1" type="body"/>
          </p:nvPr>
        </p:nvSpPr>
        <p:spPr>
          <a:xfrm>
            <a:off x="311700" y="1152475"/>
            <a:ext cx="46443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Early Stopping:</a:t>
            </a:r>
            <a:endParaRPr>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Method for avoiding overfitting.</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Requires the use of validation data.</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Hyperparameters:</a:t>
            </a:r>
            <a:endParaRPr sz="1200">
              <a:latin typeface="Nunito"/>
              <a:ea typeface="Nunito"/>
              <a:cs typeface="Nunito"/>
              <a:sym typeface="Nunito"/>
            </a:endParaRPr>
          </a:p>
          <a:p>
            <a:pPr indent="-298450" lvl="2" marL="1371600" rtl="0" algn="l">
              <a:spcBef>
                <a:spcPts val="0"/>
              </a:spcBef>
              <a:spcAft>
                <a:spcPts val="0"/>
              </a:spcAft>
              <a:buSzPts val="1100"/>
              <a:buFont typeface="Nunito"/>
              <a:buChar char="■"/>
            </a:pPr>
            <a:r>
              <a:rPr lang="en" sz="1100">
                <a:latin typeface="Nunito"/>
                <a:ea typeface="Nunito"/>
                <a:cs typeface="Nunito"/>
                <a:sym typeface="Nunito"/>
              </a:rPr>
              <a:t>m = The maximum number of epochs (an integer)</a:t>
            </a:r>
            <a:endParaRPr sz="1100">
              <a:latin typeface="Nunito"/>
              <a:ea typeface="Nunito"/>
              <a:cs typeface="Nunito"/>
              <a:sym typeface="Nunito"/>
            </a:endParaRPr>
          </a:p>
          <a:p>
            <a:pPr indent="-298450" lvl="2" marL="1371600" rtl="0" algn="l">
              <a:spcBef>
                <a:spcPts val="0"/>
              </a:spcBef>
              <a:spcAft>
                <a:spcPts val="0"/>
              </a:spcAft>
              <a:buSzPts val="1100"/>
              <a:buFont typeface="Nunito"/>
              <a:buChar char="■"/>
            </a:pPr>
            <a:r>
              <a:rPr lang="en" sz="1100">
                <a:latin typeface="Nunito"/>
                <a:ea typeface="Nunito"/>
                <a:cs typeface="Nunito"/>
                <a:sym typeface="Nunito"/>
              </a:rPr>
              <a:t>p =The patience of the training (an integer)</a:t>
            </a:r>
            <a:endParaRPr sz="1100">
              <a:latin typeface="Nunito"/>
              <a:ea typeface="Nunito"/>
              <a:cs typeface="Nunito"/>
              <a:sym typeface="Nunito"/>
            </a:endParaRPr>
          </a:p>
          <a:p>
            <a:pPr indent="-298450" lvl="2" marL="1371600" rtl="0" algn="l">
              <a:spcBef>
                <a:spcPts val="0"/>
              </a:spcBef>
              <a:spcAft>
                <a:spcPts val="0"/>
              </a:spcAft>
              <a:buSzPts val="1100"/>
              <a:buFont typeface="Nunito"/>
              <a:buChar char="■"/>
            </a:pPr>
            <a:r>
              <a:rPr lang="en" sz="1100">
                <a:latin typeface="Nunito"/>
                <a:ea typeface="Nunito"/>
                <a:cs typeface="Nunito"/>
                <a:sym typeface="Nunito"/>
              </a:rPr>
              <a:t>M = The metric being monitored</a:t>
            </a:r>
            <a:endParaRPr sz="1100">
              <a:latin typeface="Nunito"/>
              <a:ea typeface="Nunito"/>
              <a:cs typeface="Nunito"/>
              <a:sym typeface="Nunito"/>
            </a:endParaRPr>
          </a:p>
          <a:p>
            <a:pPr indent="-298450" lvl="2" marL="1371600" rtl="0" algn="l">
              <a:spcBef>
                <a:spcPts val="0"/>
              </a:spcBef>
              <a:spcAft>
                <a:spcPts val="0"/>
              </a:spcAft>
              <a:buSzPts val="1100"/>
              <a:buFont typeface="Nunito"/>
              <a:buChar char="■"/>
            </a:pPr>
            <a:r>
              <a:rPr lang="en" sz="1100">
                <a:latin typeface="Nunito"/>
                <a:ea typeface="Nunito"/>
                <a:cs typeface="Nunito"/>
                <a:sym typeface="Nunito"/>
              </a:rPr>
              <a:t>d = The minimum delta (difference)</a:t>
            </a:r>
            <a:endParaRPr sz="11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Stops training when M of the validation data fails to improve by more than d for p epochs in a row.</a:t>
            </a:r>
            <a:endParaRPr sz="1200">
              <a:latin typeface="Nunito"/>
              <a:ea typeface="Nunito"/>
              <a:cs typeface="Nunito"/>
              <a:sym typeface="Nunito"/>
            </a:endParaRPr>
          </a:p>
          <a:p>
            <a:pPr indent="-304800" lvl="1" marL="914400" rtl="0" algn="l">
              <a:spcBef>
                <a:spcPts val="0"/>
              </a:spcBef>
              <a:spcAft>
                <a:spcPts val="0"/>
              </a:spcAft>
              <a:buSzPts val="1200"/>
              <a:buFont typeface="Nunito"/>
              <a:buChar char="○"/>
            </a:pPr>
            <a:r>
              <a:rPr lang="en" sz="1200">
                <a:latin typeface="Nunito"/>
                <a:ea typeface="Nunito"/>
                <a:cs typeface="Nunito"/>
                <a:sym typeface="Nunito"/>
              </a:rPr>
              <a:t>The NN returned will be the one right before the validation data began to fail to improve.</a:t>
            </a:r>
            <a:endParaRPr sz="1200">
              <a:latin typeface="Nunito"/>
              <a:ea typeface="Nunito"/>
              <a:cs typeface="Nunito"/>
              <a:sym typeface="Nunito"/>
            </a:endParaRPr>
          </a:p>
          <a:p>
            <a:pPr indent="0" lvl="0" marL="0" rtl="0" algn="l">
              <a:spcBef>
                <a:spcPts val="1600"/>
              </a:spcBef>
              <a:spcAft>
                <a:spcPts val="1600"/>
              </a:spcAft>
              <a:buNone/>
            </a:pPr>
            <a:r>
              <a:t/>
            </a:r>
            <a:endParaRPr sz="1200">
              <a:latin typeface="Nunito"/>
              <a:ea typeface="Nunito"/>
              <a:cs typeface="Nunito"/>
              <a:sym typeface="Nunito"/>
            </a:endParaRPr>
          </a:p>
        </p:txBody>
      </p:sp>
      <p:pic>
        <p:nvPicPr>
          <p:cNvPr id="1130" name="Google Shape;1130;p90"/>
          <p:cNvPicPr preferRelativeResize="0"/>
          <p:nvPr/>
        </p:nvPicPr>
        <p:blipFill rotWithShape="1">
          <a:blip r:embed="rId3">
            <a:alphaModFix/>
          </a:blip>
          <a:srcRect b="0" l="8126" r="3346" t="0"/>
          <a:stretch/>
        </p:blipFill>
        <p:spPr>
          <a:xfrm>
            <a:off x="4956000" y="1848775"/>
            <a:ext cx="4139402" cy="2630149"/>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34" name="Shape 1134"/>
        <p:cNvGrpSpPr/>
        <p:nvPr/>
      </p:nvGrpSpPr>
      <p:grpSpPr>
        <a:xfrm>
          <a:off x="0" y="0"/>
          <a:ext cx="0" cy="0"/>
          <a:chOff x="0" y="0"/>
          <a:chExt cx="0" cy="0"/>
        </a:xfrm>
      </p:grpSpPr>
      <p:sp>
        <p:nvSpPr>
          <p:cNvPr id="1135" name="Google Shape;1135;p9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9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Training</a:t>
            </a:r>
            <a:r>
              <a:rPr lang="en">
                <a:solidFill>
                  <a:schemeClr val="lt1"/>
                </a:solidFill>
                <a:latin typeface="Nunito ExtraBold"/>
                <a:ea typeface="Nunito ExtraBold"/>
                <a:cs typeface="Nunito ExtraBold"/>
                <a:sym typeface="Nunito ExtraBold"/>
              </a:rPr>
              <a:t> and Overfitting</a:t>
            </a:r>
            <a:endParaRPr>
              <a:solidFill>
                <a:srgbClr val="FFFFFF"/>
              </a:solidFill>
              <a:latin typeface="Nunito ExtraBold"/>
              <a:ea typeface="Nunito ExtraBold"/>
              <a:cs typeface="Nunito ExtraBold"/>
              <a:sym typeface="Nunito ExtraBold"/>
            </a:endParaRPr>
          </a:p>
        </p:txBody>
      </p:sp>
      <p:sp>
        <p:nvSpPr>
          <p:cNvPr id="1137" name="Google Shape;1137;p9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91"/>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Dropout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Method to reduce overfitting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Let r</a:t>
            </a:r>
            <a:r>
              <a:rPr baseline="-25000" lang="en">
                <a:latin typeface="Nunito"/>
                <a:ea typeface="Nunito"/>
                <a:cs typeface="Nunito"/>
                <a:sym typeface="Nunito"/>
              </a:rPr>
              <a:t>L </a:t>
            </a:r>
            <a:r>
              <a:rPr lang="en">
                <a:latin typeface="Nunito"/>
                <a:ea typeface="Nunito"/>
                <a:cs typeface="Nunito"/>
                <a:sym typeface="Nunito"/>
              </a:rPr>
              <a:t>be the dropout rate of a layer L.</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While training, in each step, Each layer L will have r</a:t>
            </a:r>
            <a:r>
              <a:rPr baseline="-25000" lang="en">
                <a:latin typeface="Nunito"/>
                <a:ea typeface="Nunito"/>
                <a:cs typeface="Nunito"/>
                <a:sym typeface="Nunito"/>
              </a:rPr>
              <a:t>L</a:t>
            </a:r>
            <a:r>
              <a:rPr lang="en">
                <a:latin typeface="Nunito"/>
                <a:ea typeface="Nunito"/>
                <a:cs typeface="Nunito"/>
                <a:sym typeface="Nunito"/>
              </a:rPr>
              <a:t> of its neurons turned off.</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The neurons are selected randomly</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The “turning off” is usually done by temporarily setting their weights to 0, so they output 0. No weight or bias adjustments to these “off” neurons is done.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Dropout helps to prevent neurons from memorizing the input data by forcing all the neurons to eventually pick up their own slack.</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Dropout will generally increase the amount of training time required.</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Typically, dropout rates of 0.2 to 0.5 are used (20% to 50% of the neurons are dropped out)</a:t>
            </a:r>
            <a:endParaRPr>
              <a:latin typeface="Nunito"/>
              <a:ea typeface="Nunito"/>
              <a:cs typeface="Nunito"/>
              <a:sym typeface="Nuni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8" name="Shape 148"/>
        <p:cNvGrpSpPr/>
        <p:nvPr/>
      </p:nvGrpSpPr>
      <p:grpSpPr>
        <a:xfrm>
          <a:off x="0" y="0"/>
          <a:ext cx="0" cy="0"/>
          <a:chOff x="0" y="0"/>
          <a:chExt cx="0" cy="0"/>
        </a:xfrm>
      </p:grpSpPr>
      <p:sp>
        <p:nvSpPr>
          <p:cNvPr id="149" name="Google Shape;149;p20"/>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20"/>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151" name="Google Shape;151;p20"/>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Perceptron:</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Not conducive to learning: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Small change to a weight                                                                                                            results in large change to the output </a:t>
            </a:r>
            <a:endParaRPr>
              <a:latin typeface="Nunito"/>
              <a:ea typeface="Nunito"/>
              <a:cs typeface="Nunito"/>
              <a:sym typeface="Nunito"/>
            </a:endParaRPr>
          </a:p>
        </p:txBody>
      </p:sp>
      <p:sp>
        <p:nvSpPr>
          <p:cNvPr id="152" name="Google Shape;152;p20"/>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3" name="Google Shape;153;p20"/>
          <p:cNvGrpSpPr/>
          <p:nvPr/>
        </p:nvGrpSpPr>
        <p:grpSpPr>
          <a:xfrm>
            <a:off x="4968478" y="1684522"/>
            <a:ext cx="3941386" cy="1131462"/>
            <a:chOff x="2302750" y="3075775"/>
            <a:chExt cx="4782075" cy="1372800"/>
          </a:xfrm>
        </p:grpSpPr>
        <p:sp>
          <p:nvSpPr>
            <p:cNvPr id="154" name="Google Shape;154;p20"/>
            <p:cNvSpPr/>
            <p:nvPr/>
          </p:nvSpPr>
          <p:spPr>
            <a:xfrm>
              <a:off x="3960013" y="3146250"/>
              <a:ext cx="1224000" cy="12240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t>Perceptron</a:t>
              </a:r>
              <a:endParaRPr sz="800"/>
            </a:p>
          </p:txBody>
        </p:sp>
        <p:cxnSp>
          <p:nvCxnSpPr>
            <p:cNvPr id="155" name="Google Shape;155;p20"/>
            <p:cNvCxnSpPr>
              <a:endCxn id="154" idx="2"/>
            </p:cNvCxnSpPr>
            <p:nvPr/>
          </p:nvCxnSpPr>
          <p:spPr>
            <a:xfrm flipH="1" rot="10800000">
              <a:off x="2673613" y="3758250"/>
              <a:ext cx="1286400" cy="26100"/>
            </a:xfrm>
            <a:prstGeom prst="straightConnector1">
              <a:avLst/>
            </a:prstGeom>
            <a:noFill/>
            <a:ln cap="flat" cmpd="sng" w="9525">
              <a:solidFill>
                <a:schemeClr val="dk2"/>
              </a:solidFill>
              <a:prstDash val="solid"/>
              <a:round/>
              <a:headEnd len="med" w="med" type="none"/>
              <a:tailEnd len="med" w="med" type="triangle"/>
            </a:ln>
          </p:spPr>
        </p:cxnSp>
        <p:cxnSp>
          <p:nvCxnSpPr>
            <p:cNvPr id="156" name="Google Shape;156;p20"/>
            <p:cNvCxnSpPr>
              <a:endCxn id="154" idx="1"/>
            </p:cNvCxnSpPr>
            <p:nvPr/>
          </p:nvCxnSpPr>
          <p:spPr>
            <a:xfrm flipH="1" rot="10800000">
              <a:off x="2802763" y="3325501"/>
              <a:ext cx="1336500" cy="8100"/>
            </a:xfrm>
            <a:prstGeom prst="straightConnector1">
              <a:avLst/>
            </a:prstGeom>
            <a:noFill/>
            <a:ln cap="flat" cmpd="sng" w="9525">
              <a:solidFill>
                <a:schemeClr val="dk2"/>
              </a:solidFill>
              <a:prstDash val="solid"/>
              <a:round/>
              <a:headEnd len="med" w="med" type="none"/>
              <a:tailEnd len="med" w="med" type="triangle"/>
            </a:ln>
          </p:spPr>
        </p:cxnSp>
        <p:cxnSp>
          <p:nvCxnSpPr>
            <p:cNvPr id="157" name="Google Shape;157;p20"/>
            <p:cNvCxnSpPr>
              <a:endCxn id="154" idx="3"/>
            </p:cNvCxnSpPr>
            <p:nvPr/>
          </p:nvCxnSpPr>
          <p:spPr>
            <a:xfrm flipH="1" rot="10800000">
              <a:off x="2867263" y="4190999"/>
              <a:ext cx="1272000" cy="77100"/>
            </a:xfrm>
            <a:prstGeom prst="straightConnector1">
              <a:avLst/>
            </a:prstGeom>
            <a:noFill/>
            <a:ln cap="flat" cmpd="sng" w="9525">
              <a:solidFill>
                <a:schemeClr val="dk2"/>
              </a:solidFill>
              <a:prstDash val="solid"/>
              <a:round/>
              <a:headEnd len="med" w="med" type="none"/>
              <a:tailEnd len="med" w="med" type="triangle"/>
            </a:ln>
          </p:spPr>
        </p:cxnSp>
        <p:sp>
          <p:nvSpPr>
            <p:cNvPr id="158" name="Google Shape;158;p20"/>
            <p:cNvSpPr txBox="1"/>
            <p:nvPr/>
          </p:nvSpPr>
          <p:spPr>
            <a:xfrm>
              <a:off x="2416050" y="30757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1</a:t>
              </a:r>
              <a:endParaRPr baseline="-25000"/>
            </a:p>
          </p:txBody>
        </p:sp>
        <p:sp>
          <p:nvSpPr>
            <p:cNvPr id="159" name="Google Shape;159;p20"/>
            <p:cNvSpPr txBox="1"/>
            <p:nvPr/>
          </p:nvSpPr>
          <p:spPr>
            <a:xfrm>
              <a:off x="2302750" y="35572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2</a:t>
              </a:r>
              <a:endParaRPr baseline="-25000"/>
            </a:p>
          </p:txBody>
        </p:sp>
        <p:sp>
          <p:nvSpPr>
            <p:cNvPr id="160" name="Google Shape;160;p20"/>
            <p:cNvSpPr txBox="1"/>
            <p:nvPr/>
          </p:nvSpPr>
          <p:spPr>
            <a:xfrm>
              <a:off x="2416050" y="40387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x</a:t>
              </a:r>
              <a:r>
                <a:rPr baseline="-25000" lang="en"/>
                <a:t>n</a:t>
              </a:r>
              <a:endParaRPr baseline="-25000"/>
            </a:p>
          </p:txBody>
        </p:sp>
        <p:sp>
          <p:nvSpPr>
            <p:cNvPr id="161" name="Google Shape;161;p20"/>
            <p:cNvSpPr txBox="1"/>
            <p:nvPr/>
          </p:nvSpPr>
          <p:spPr>
            <a:xfrm>
              <a:off x="3034800" y="3784475"/>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baseline="-25000"/>
            </a:p>
          </p:txBody>
        </p:sp>
        <p:cxnSp>
          <p:nvCxnSpPr>
            <p:cNvPr id="162" name="Google Shape;162;p20"/>
            <p:cNvCxnSpPr>
              <a:stCxn id="154" idx="6"/>
            </p:cNvCxnSpPr>
            <p:nvPr/>
          </p:nvCxnSpPr>
          <p:spPr>
            <a:xfrm flipH="1" rot="10800000">
              <a:off x="5184013" y="3753750"/>
              <a:ext cx="1336500" cy="4500"/>
            </a:xfrm>
            <a:prstGeom prst="straightConnector1">
              <a:avLst/>
            </a:prstGeom>
            <a:noFill/>
            <a:ln cap="flat" cmpd="sng" w="9525">
              <a:solidFill>
                <a:schemeClr val="dk2"/>
              </a:solidFill>
              <a:prstDash val="solid"/>
              <a:round/>
              <a:headEnd len="med" w="med" type="none"/>
              <a:tailEnd len="med" w="med" type="triangle"/>
            </a:ln>
          </p:spPr>
        </p:cxnSp>
        <p:sp>
          <p:nvSpPr>
            <p:cNvPr id="163" name="Google Shape;163;p20"/>
            <p:cNvSpPr txBox="1"/>
            <p:nvPr/>
          </p:nvSpPr>
          <p:spPr>
            <a:xfrm>
              <a:off x="6520525" y="3551250"/>
              <a:ext cx="564300" cy="40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pic>
        <p:nvPicPr>
          <p:cNvPr id="164" name="Google Shape;164;p20"/>
          <p:cNvPicPr preferRelativeResize="0"/>
          <p:nvPr/>
        </p:nvPicPr>
        <p:blipFill>
          <a:blip r:embed="rId3">
            <a:alphaModFix/>
          </a:blip>
          <a:stretch>
            <a:fillRect/>
          </a:stretch>
        </p:blipFill>
        <p:spPr>
          <a:xfrm>
            <a:off x="3388550" y="2077625"/>
            <a:ext cx="495300" cy="247650"/>
          </a:xfrm>
          <a:prstGeom prst="rect">
            <a:avLst/>
          </a:prstGeom>
          <a:noFill/>
          <a:ln>
            <a:noFill/>
          </a:ln>
        </p:spPr>
      </p:pic>
      <p:pic>
        <p:nvPicPr>
          <p:cNvPr id="165" name="Google Shape;165;p20"/>
          <p:cNvPicPr preferRelativeResize="0"/>
          <p:nvPr/>
        </p:nvPicPr>
        <p:blipFill>
          <a:blip r:embed="rId4">
            <a:alphaModFix/>
          </a:blip>
          <a:stretch>
            <a:fillRect/>
          </a:stretch>
        </p:blipFill>
        <p:spPr>
          <a:xfrm>
            <a:off x="4240425" y="2325275"/>
            <a:ext cx="371475" cy="26670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42" name="Shape 1142"/>
        <p:cNvGrpSpPr/>
        <p:nvPr/>
      </p:nvGrpSpPr>
      <p:grpSpPr>
        <a:xfrm>
          <a:off x="0" y="0"/>
          <a:ext cx="0" cy="0"/>
          <a:chOff x="0" y="0"/>
          <a:chExt cx="0" cy="0"/>
        </a:xfrm>
      </p:grpSpPr>
      <p:sp>
        <p:nvSpPr>
          <p:cNvPr id="1143" name="Google Shape;1143;p92"/>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4" name="Google Shape;1144;p92"/>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Metrics</a:t>
            </a:r>
            <a:endParaRPr>
              <a:solidFill>
                <a:srgbClr val="FFFFFF"/>
              </a:solidFill>
              <a:latin typeface="Nunito ExtraBold"/>
              <a:ea typeface="Nunito ExtraBold"/>
              <a:cs typeface="Nunito ExtraBold"/>
              <a:sym typeface="Nunito ExtraBold"/>
            </a:endParaRPr>
          </a:p>
        </p:txBody>
      </p:sp>
      <p:sp>
        <p:nvSpPr>
          <p:cNvPr id="1145" name="Google Shape;1145;p92"/>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92"/>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Metric</a:t>
            </a:r>
            <a:endParaRPr>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A method of measuring and evaluating the performance of a </a:t>
            </a:r>
            <a:r>
              <a:rPr lang="en" sz="1800">
                <a:latin typeface="Nunito"/>
                <a:ea typeface="Nunito"/>
                <a:cs typeface="Nunito"/>
                <a:sym typeface="Nunito"/>
              </a:rPr>
              <a:t>neural network </a:t>
            </a:r>
            <a:r>
              <a:rPr lang="en" sz="1800">
                <a:latin typeface="Nunito"/>
                <a:ea typeface="Nunito"/>
                <a:cs typeface="Nunito"/>
                <a:sym typeface="Nunito"/>
              </a:rPr>
              <a:t>while or after training. Metrics are also used for evaluating any other type of model.</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Metrics are not the same thing as a loss function.</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All loss functions can be used as metrics, but not all metrics can be used as loss </a:t>
            </a:r>
            <a:r>
              <a:rPr lang="en" sz="1800">
                <a:latin typeface="Nunito"/>
                <a:ea typeface="Nunito"/>
                <a:cs typeface="Nunito"/>
                <a:sym typeface="Nunito"/>
              </a:rPr>
              <a:t>functions</a:t>
            </a:r>
            <a:r>
              <a:rPr lang="en" sz="1800">
                <a:latin typeface="Nunito"/>
                <a:ea typeface="Nunito"/>
                <a:cs typeface="Nunito"/>
                <a:sym typeface="Nunito"/>
              </a:rPr>
              <a:t> (Metrics do not need to be differentiable)</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Try to use the same metrics as found in literature so you can compare your models to theirs.</a:t>
            </a:r>
            <a:endParaRPr sz="1800">
              <a:latin typeface="Nunito"/>
              <a:ea typeface="Nunito"/>
              <a:cs typeface="Nunito"/>
              <a:sym typeface="Nunito"/>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50" name="Shape 1150"/>
        <p:cNvGrpSpPr/>
        <p:nvPr/>
      </p:nvGrpSpPr>
      <p:grpSpPr>
        <a:xfrm>
          <a:off x="0" y="0"/>
          <a:ext cx="0" cy="0"/>
          <a:chOff x="0" y="0"/>
          <a:chExt cx="0" cy="0"/>
        </a:xfrm>
      </p:grpSpPr>
      <p:sp>
        <p:nvSpPr>
          <p:cNvPr id="1151" name="Google Shape;1151;p93"/>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93"/>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Metrics</a:t>
            </a:r>
            <a:endParaRPr>
              <a:solidFill>
                <a:srgbClr val="FFFFFF"/>
              </a:solidFill>
              <a:latin typeface="Nunito ExtraBold"/>
              <a:ea typeface="Nunito ExtraBold"/>
              <a:cs typeface="Nunito ExtraBold"/>
              <a:sym typeface="Nunito ExtraBold"/>
            </a:endParaRPr>
          </a:p>
        </p:txBody>
      </p:sp>
      <p:sp>
        <p:nvSpPr>
          <p:cNvPr id="1153" name="Google Shape;1153;p93"/>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93"/>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Classification Metrics: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For classification models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Involve true-positives, true-negatives, false-positives, and false-negatives. Requires defining the “positive” classification.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Accuracy: How often predictions = their label</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[num(true-positives)+num(true-negatives)]÷num(all predictions)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Binary Accuracy: How often predictions = their label, when the number of label types is 2</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Precision: Checks if the NN just learned to label everything the most popular sample class.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num(true-positives)÷[num(true-positives) + num(false-positives)]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Recall: How complete is the NN’s ability to detect true positives</a:t>
            </a:r>
            <a:endParaRPr>
              <a:latin typeface="Nunito"/>
              <a:ea typeface="Nunito"/>
              <a:cs typeface="Nunito"/>
              <a:sym typeface="Nunito"/>
            </a:endParaRPr>
          </a:p>
          <a:p>
            <a:pPr indent="-317500" lvl="2" marL="1371600" rtl="0" algn="l">
              <a:spcBef>
                <a:spcPts val="0"/>
              </a:spcBef>
              <a:spcAft>
                <a:spcPts val="0"/>
              </a:spcAft>
              <a:buSzPts val="1400"/>
              <a:buFont typeface="Nunito"/>
              <a:buChar char="■"/>
            </a:pPr>
            <a:r>
              <a:rPr lang="en">
                <a:latin typeface="Nunito"/>
                <a:ea typeface="Nunito"/>
                <a:cs typeface="Nunito"/>
                <a:sym typeface="Nunito"/>
              </a:rPr>
              <a:t>num(true-positives)÷[num(true-positives) + num(false-negatives)]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There are many other classification metrics.</a:t>
            </a:r>
            <a:endParaRPr>
              <a:latin typeface="Nunito"/>
              <a:ea typeface="Nunito"/>
              <a:cs typeface="Nunito"/>
              <a:sym typeface="Nunito"/>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58" name="Shape 1158"/>
        <p:cNvGrpSpPr/>
        <p:nvPr/>
      </p:nvGrpSpPr>
      <p:grpSpPr>
        <a:xfrm>
          <a:off x="0" y="0"/>
          <a:ext cx="0" cy="0"/>
          <a:chOff x="0" y="0"/>
          <a:chExt cx="0" cy="0"/>
        </a:xfrm>
      </p:grpSpPr>
      <p:sp>
        <p:nvSpPr>
          <p:cNvPr id="1159" name="Google Shape;1159;p94"/>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94"/>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Metrics</a:t>
            </a:r>
            <a:endParaRPr>
              <a:solidFill>
                <a:srgbClr val="FFFFFF"/>
              </a:solidFill>
              <a:latin typeface="Nunito ExtraBold"/>
              <a:ea typeface="Nunito ExtraBold"/>
              <a:cs typeface="Nunito ExtraBold"/>
              <a:sym typeface="Nunito ExtraBold"/>
            </a:endParaRPr>
          </a:p>
        </p:txBody>
      </p:sp>
      <p:sp>
        <p:nvSpPr>
          <p:cNvPr id="1161" name="Google Shape;1161;p94"/>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94"/>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Regression </a:t>
            </a:r>
            <a:r>
              <a:rPr lang="en">
                <a:latin typeface="Nunito"/>
                <a:ea typeface="Nunito"/>
                <a:cs typeface="Nunito"/>
                <a:sym typeface="Nunito"/>
              </a:rPr>
              <a:t>Metrics:</a:t>
            </a:r>
            <a:endParaRPr>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For regression models</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Mean Squared Error</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Root Mean Squared Error</a:t>
            </a:r>
            <a:endParaRPr sz="1800">
              <a:latin typeface="Nunito"/>
              <a:ea typeface="Nunito"/>
              <a:cs typeface="Nunito"/>
              <a:sym typeface="Nunito"/>
            </a:endParaRPr>
          </a:p>
          <a:p>
            <a:pPr indent="-342900" lvl="1" marL="914400" rtl="0" algn="l">
              <a:spcBef>
                <a:spcPts val="0"/>
              </a:spcBef>
              <a:spcAft>
                <a:spcPts val="0"/>
              </a:spcAft>
              <a:buSzPts val="1800"/>
              <a:buFont typeface="Nunito"/>
              <a:buChar char="○"/>
            </a:pPr>
            <a:r>
              <a:rPr lang="en" sz="1800">
                <a:latin typeface="Nunito"/>
                <a:ea typeface="Nunito"/>
                <a:cs typeface="Nunito"/>
                <a:sym typeface="Nunito"/>
              </a:rPr>
              <a:t>Mean Absolute Error</a:t>
            </a:r>
            <a:endParaRPr sz="1800">
              <a:latin typeface="Nunito"/>
              <a:ea typeface="Nunito"/>
              <a:cs typeface="Nunito"/>
              <a:sym typeface="Nunito"/>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66" name="Shape 1166"/>
        <p:cNvGrpSpPr/>
        <p:nvPr/>
      </p:nvGrpSpPr>
      <p:grpSpPr>
        <a:xfrm>
          <a:off x="0" y="0"/>
          <a:ext cx="0" cy="0"/>
          <a:chOff x="0" y="0"/>
          <a:chExt cx="0" cy="0"/>
        </a:xfrm>
      </p:grpSpPr>
      <p:sp>
        <p:nvSpPr>
          <p:cNvPr id="1167" name="Google Shape;1167;p95"/>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95"/>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Contemporary Advances</a:t>
            </a:r>
            <a:endParaRPr>
              <a:solidFill>
                <a:srgbClr val="FFFFFF"/>
              </a:solidFill>
              <a:latin typeface="Nunito ExtraBold"/>
              <a:ea typeface="Nunito ExtraBold"/>
              <a:cs typeface="Nunito ExtraBold"/>
              <a:sym typeface="Nunito ExtraBold"/>
            </a:endParaRPr>
          </a:p>
        </p:txBody>
      </p:sp>
      <p:sp>
        <p:nvSpPr>
          <p:cNvPr id="1169" name="Google Shape;1169;p95"/>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p95"/>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There are new advancements in NN structures being made all the time. Here are some examples: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Generative Adversarial Network (GAN):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Used to make NNs that can GENERATE images, audio, or other kinds of data</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Random Data -&gt; generator NN trained to MAXIMIZE classification error (basically trying to trick the discriminative NN) -&gt; generated data -&gt; generated data is combined with real data -&gt; discriminative NN trained to MINIMIZE classification error (basically tries to identify what data is real and what was generated) -&gt; the discriminative NN’s classifications’ error is evaluated and used for backpropagation.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Eventually the generator should become a convincing seed-based data generator. </a:t>
            </a:r>
            <a:endParaRPr>
              <a:latin typeface="Nunito"/>
              <a:ea typeface="Nunito"/>
              <a:cs typeface="Nunito"/>
              <a:sym typeface="Nunito"/>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74" name="Shape 1174"/>
        <p:cNvGrpSpPr/>
        <p:nvPr/>
      </p:nvGrpSpPr>
      <p:grpSpPr>
        <a:xfrm>
          <a:off x="0" y="0"/>
          <a:ext cx="0" cy="0"/>
          <a:chOff x="0" y="0"/>
          <a:chExt cx="0" cy="0"/>
        </a:xfrm>
      </p:grpSpPr>
      <p:sp>
        <p:nvSpPr>
          <p:cNvPr id="1175" name="Google Shape;1175;p96"/>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96"/>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Contemporary Advances</a:t>
            </a:r>
            <a:endParaRPr>
              <a:solidFill>
                <a:srgbClr val="FFFFFF"/>
              </a:solidFill>
              <a:latin typeface="Nunito ExtraBold"/>
              <a:ea typeface="Nunito ExtraBold"/>
              <a:cs typeface="Nunito ExtraBold"/>
              <a:sym typeface="Nunito ExtraBold"/>
            </a:endParaRPr>
          </a:p>
        </p:txBody>
      </p:sp>
      <p:sp>
        <p:nvSpPr>
          <p:cNvPr id="1177" name="Google Shape;1177;p96"/>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96"/>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Neural Structured Learning:</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Instead of feeding in inputs and computing supervised loss, connect your inputs together into a graph and compute supervised loss and neighbour loss.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E.g. instead of feeding in pictures of dogs and cats, feed in graphs of dogs and cats tagged together (the tags are </a:t>
            </a:r>
            <a:r>
              <a:rPr lang="en">
                <a:latin typeface="Nunito"/>
                <a:ea typeface="Nunito"/>
                <a:cs typeface="Nunito"/>
                <a:sym typeface="Nunito"/>
              </a:rPr>
              <a:t>legitimate</a:t>
            </a:r>
            <a:r>
              <a:rPr lang="en">
                <a:latin typeface="Nunito"/>
                <a:ea typeface="Nunito"/>
                <a:cs typeface="Nunito"/>
                <a:sym typeface="Nunito"/>
              </a:rPr>
              <a:t>).</a:t>
            </a:r>
            <a:endParaRPr>
              <a:latin typeface="Nunito"/>
              <a:ea typeface="Nunito"/>
              <a:cs typeface="Nunito"/>
              <a:sym typeface="Nunito"/>
            </a:endParaRPr>
          </a:p>
        </p:txBody>
      </p:sp>
      <p:pic>
        <p:nvPicPr>
          <p:cNvPr id="1179" name="Google Shape;1179;p96"/>
          <p:cNvPicPr preferRelativeResize="0"/>
          <p:nvPr/>
        </p:nvPicPr>
        <p:blipFill>
          <a:blip r:embed="rId3">
            <a:alphaModFix/>
          </a:blip>
          <a:stretch>
            <a:fillRect/>
          </a:stretch>
        </p:blipFill>
        <p:spPr>
          <a:xfrm>
            <a:off x="1608675" y="2620475"/>
            <a:ext cx="5719952" cy="2297824"/>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83" name="Shape 1183"/>
        <p:cNvGrpSpPr/>
        <p:nvPr/>
      </p:nvGrpSpPr>
      <p:grpSpPr>
        <a:xfrm>
          <a:off x="0" y="0"/>
          <a:ext cx="0" cy="0"/>
          <a:chOff x="0" y="0"/>
          <a:chExt cx="0" cy="0"/>
        </a:xfrm>
      </p:grpSpPr>
      <p:sp>
        <p:nvSpPr>
          <p:cNvPr id="1184" name="Google Shape;1184;p97"/>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97"/>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Final Thoughts</a:t>
            </a:r>
            <a:endParaRPr>
              <a:solidFill>
                <a:srgbClr val="FFFFFF"/>
              </a:solidFill>
              <a:latin typeface="Nunito ExtraBold"/>
              <a:ea typeface="Nunito ExtraBold"/>
              <a:cs typeface="Nunito ExtraBold"/>
              <a:sym typeface="Nunito ExtraBold"/>
            </a:endParaRPr>
          </a:p>
        </p:txBody>
      </p:sp>
      <p:sp>
        <p:nvSpPr>
          <p:cNvPr id="1186" name="Google Shape;1186;p97"/>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97"/>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Neural networks are a valuable tool for when: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LOTS of RELEVANT and LABELED data is available and you want to make a classification or regression model for an otherwise very complex problem.</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Remember that many other valid machine learning and statistical models should be considered as possible alternatives or </a:t>
            </a:r>
            <a:r>
              <a:rPr lang="en">
                <a:latin typeface="Nunito"/>
                <a:ea typeface="Nunito"/>
                <a:cs typeface="Nunito"/>
                <a:sym typeface="Nunito"/>
              </a:rPr>
              <a:t>comparative</a:t>
            </a:r>
            <a:r>
              <a:rPr lang="en">
                <a:latin typeface="Nunito"/>
                <a:ea typeface="Nunito"/>
                <a:cs typeface="Nunito"/>
                <a:sym typeface="Nunito"/>
              </a:rPr>
              <a:t> models.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While neural networks are not a new concept, the recent prevalence of big data, fast processors and GPUs, and media frenzy means that tons of work is being done in:</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Developing new NN structures and algorithms - relatively difficult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Applying NNs to everything under the sun - relatively easy</a:t>
            </a:r>
            <a:endParaRPr>
              <a:latin typeface="Nunito"/>
              <a:ea typeface="Nunito"/>
              <a:cs typeface="Nunito"/>
              <a:sym typeface="Nunito"/>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91" name="Shape 1191"/>
        <p:cNvGrpSpPr/>
        <p:nvPr/>
      </p:nvGrpSpPr>
      <p:grpSpPr>
        <a:xfrm>
          <a:off x="0" y="0"/>
          <a:ext cx="0" cy="0"/>
          <a:chOff x="0" y="0"/>
          <a:chExt cx="0" cy="0"/>
        </a:xfrm>
      </p:grpSpPr>
      <p:sp>
        <p:nvSpPr>
          <p:cNvPr id="1192" name="Google Shape;1192;p98"/>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3" name="Google Shape;1193;p98"/>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Final Thoughts</a:t>
            </a:r>
            <a:endParaRPr>
              <a:solidFill>
                <a:srgbClr val="FFFFFF"/>
              </a:solidFill>
              <a:latin typeface="Nunito ExtraBold"/>
              <a:ea typeface="Nunito ExtraBold"/>
              <a:cs typeface="Nunito ExtraBold"/>
              <a:sym typeface="Nunito ExtraBold"/>
            </a:endParaRPr>
          </a:p>
        </p:txBody>
      </p:sp>
      <p:sp>
        <p:nvSpPr>
          <p:cNvPr id="1194" name="Google Shape;1194;p98"/>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5" name="Google Shape;1195;p98"/>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Remember that NNs are oftentimes only as good as their dataset.</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Numerous NNs trained for medical diagnostics are </a:t>
            </a:r>
            <a:r>
              <a:rPr lang="en">
                <a:latin typeface="Nunito"/>
                <a:ea typeface="Nunito"/>
                <a:cs typeface="Nunito"/>
                <a:sym typeface="Nunito"/>
              </a:rPr>
              <a:t>criticized</a:t>
            </a:r>
            <a:r>
              <a:rPr lang="en">
                <a:latin typeface="Nunito"/>
                <a:ea typeface="Nunito"/>
                <a:cs typeface="Nunito"/>
                <a:sym typeface="Nunito"/>
              </a:rPr>
              <a:t> because certain races are overrepresented or </a:t>
            </a:r>
            <a:r>
              <a:rPr lang="en">
                <a:latin typeface="Nunito"/>
                <a:ea typeface="Nunito"/>
                <a:cs typeface="Nunito"/>
                <a:sym typeface="Nunito"/>
              </a:rPr>
              <a:t>underrepresented</a:t>
            </a:r>
            <a:r>
              <a:rPr lang="en">
                <a:latin typeface="Nunito"/>
                <a:ea typeface="Nunito"/>
                <a:cs typeface="Nunito"/>
                <a:sym typeface="Nunito"/>
              </a:rPr>
              <a:t> in the medical data used, making them less useful for those underrepresented people.</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Fringe cases and outliers are sometimes extremely difficult for NNs to model, because the vast majority of the data will push the NN towards </a:t>
            </a:r>
            <a:r>
              <a:rPr lang="en">
                <a:latin typeface="Nunito"/>
                <a:ea typeface="Nunito"/>
                <a:cs typeface="Nunito"/>
                <a:sym typeface="Nunito"/>
              </a:rPr>
              <a:t>generalization that doesn’t model those outliers.</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“Guess and Check” is a valid technique for improving NNs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How wide and deep should the NN be? Use G&amp;C</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What train-validation-test split should be used? Use G&amp;C</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What dropout rates should be used? Use G&amp;C</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How patient should my early stopping be? Use G&amp;C</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Etc.</a:t>
            </a:r>
            <a:endParaRPr>
              <a:latin typeface="Nunito"/>
              <a:ea typeface="Nunito"/>
              <a:cs typeface="Nunito"/>
              <a:sym typeface="Nunito"/>
            </a:endParaRPr>
          </a:p>
          <a:p>
            <a:pPr indent="-266700" lvl="0" marL="457200" rtl="0" algn="l">
              <a:spcBef>
                <a:spcPts val="0"/>
              </a:spcBef>
              <a:spcAft>
                <a:spcPts val="0"/>
              </a:spcAft>
              <a:buSzPts val="600"/>
              <a:buFont typeface="Nunito"/>
              <a:buChar char="●"/>
            </a:pPr>
            <a:r>
              <a:rPr lang="en" sz="600">
                <a:latin typeface="Nunito"/>
                <a:ea typeface="Nunito"/>
                <a:cs typeface="Nunito"/>
                <a:sym typeface="Nunito"/>
              </a:rPr>
              <a:t>I read a very </a:t>
            </a:r>
            <a:r>
              <a:rPr lang="en" sz="600">
                <a:latin typeface="Nunito"/>
                <a:ea typeface="Nunito"/>
                <a:cs typeface="Nunito"/>
                <a:sym typeface="Nunito"/>
              </a:rPr>
              <a:t>interesting</a:t>
            </a:r>
            <a:r>
              <a:rPr lang="en" sz="600">
                <a:latin typeface="Nunito"/>
                <a:ea typeface="Nunito"/>
                <a:cs typeface="Nunito"/>
                <a:sym typeface="Nunito"/>
              </a:rPr>
              <a:t> paper where they made a NN grow branches/neurons and learn what structure was the best. I can’t for the life of me find it again but it seems very similar to cascade correlation networks, but better.</a:t>
            </a:r>
            <a:endParaRPr sz="600">
              <a:latin typeface="Nunito"/>
              <a:ea typeface="Nunito"/>
              <a:cs typeface="Nunito"/>
              <a:sym typeface="Nunito"/>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99" name="Shape 1199"/>
        <p:cNvGrpSpPr/>
        <p:nvPr/>
      </p:nvGrpSpPr>
      <p:grpSpPr>
        <a:xfrm>
          <a:off x="0" y="0"/>
          <a:ext cx="0" cy="0"/>
          <a:chOff x="0" y="0"/>
          <a:chExt cx="0" cy="0"/>
        </a:xfrm>
      </p:grpSpPr>
      <p:sp>
        <p:nvSpPr>
          <p:cNvPr id="1200" name="Google Shape;1200;p99"/>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99"/>
          <p:cNvSpPr txBox="1"/>
          <p:nvPr>
            <p:ph type="title"/>
          </p:nvPr>
        </p:nvSpPr>
        <p:spPr>
          <a:xfrm>
            <a:off x="980250" y="300975"/>
            <a:ext cx="7852200" cy="572700"/>
          </a:xfrm>
          <a:prstGeom prst="rect">
            <a:avLst/>
          </a:prstGeom>
          <a:no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Nunito ExtraBold"/>
                <a:ea typeface="Nunito ExtraBold"/>
                <a:cs typeface="Nunito ExtraBold"/>
                <a:sym typeface="Nunito ExtraBold"/>
              </a:rPr>
              <a:t>Final Thoughts</a:t>
            </a:r>
            <a:endParaRPr>
              <a:solidFill>
                <a:srgbClr val="FFFFFF"/>
              </a:solidFill>
              <a:latin typeface="Nunito ExtraBold"/>
              <a:ea typeface="Nunito ExtraBold"/>
              <a:cs typeface="Nunito ExtraBold"/>
              <a:sym typeface="Nunito ExtraBold"/>
            </a:endParaRPr>
          </a:p>
        </p:txBody>
      </p:sp>
      <p:sp>
        <p:nvSpPr>
          <p:cNvPr id="1202" name="Google Shape;1202;p99"/>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99"/>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a:latin typeface="Nunito"/>
                <a:ea typeface="Nunito"/>
                <a:cs typeface="Nunito"/>
                <a:sym typeface="Nunito"/>
              </a:rPr>
              <a:t>Neural Networks are:</a:t>
            </a:r>
            <a:endParaRPr>
              <a:latin typeface="Nunito"/>
              <a:ea typeface="Nunito"/>
              <a:cs typeface="Nunito"/>
              <a:sym typeface="Nunito"/>
            </a:endParaRPr>
          </a:p>
        </p:txBody>
      </p:sp>
      <p:pic>
        <p:nvPicPr>
          <p:cNvPr id="1204" name="Google Shape;1204;p99"/>
          <p:cNvPicPr preferRelativeResize="0"/>
          <p:nvPr/>
        </p:nvPicPr>
        <p:blipFill>
          <a:blip r:embed="rId3">
            <a:alphaModFix/>
          </a:blip>
          <a:stretch>
            <a:fillRect/>
          </a:stretch>
        </p:blipFill>
        <p:spPr>
          <a:xfrm>
            <a:off x="3917556" y="0"/>
            <a:ext cx="3668688" cy="51435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9" name="Shape 169"/>
        <p:cNvGrpSpPr/>
        <p:nvPr/>
      </p:nvGrpSpPr>
      <p:grpSpPr>
        <a:xfrm>
          <a:off x="0" y="0"/>
          <a:ext cx="0" cy="0"/>
          <a:chOff x="0" y="0"/>
          <a:chExt cx="0" cy="0"/>
        </a:xfrm>
      </p:grpSpPr>
      <p:sp>
        <p:nvSpPr>
          <p:cNvPr id="170" name="Google Shape;170;p21"/>
          <p:cNvSpPr/>
          <p:nvPr/>
        </p:nvSpPr>
        <p:spPr>
          <a:xfrm>
            <a:off x="835313" y="167175"/>
            <a:ext cx="7473375" cy="840275"/>
          </a:xfrm>
          <a:prstGeom prst="flowChartOffpageConnector">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21"/>
          <p:cNvSpPr txBox="1"/>
          <p:nvPr>
            <p:ph type="title"/>
          </p:nvPr>
        </p:nvSpPr>
        <p:spPr>
          <a:xfrm>
            <a:off x="311700" y="300963"/>
            <a:ext cx="8520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FFFFFF"/>
                </a:solidFill>
                <a:latin typeface="Nunito ExtraBold"/>
                <a:ea typeface="Nunito ExtraBold"/>
                <a:cs typeface="Nunito ExtraBold"/>
                <a:sym typeface="Nunito ExtraBold"/>
              </a:rPr>
              <a:t>Artificial Neuron</a:t>
            </a:r>
            <a:endParaRPr>
              <a:solidFill>
                <a:srgbClr val="FFFFFF"/>
              </a:solidFill>
              <a:latin typeface="Nunito ExtraBold"/>
              <a:ea typeface="Nunito ExtraBold"/>
              <a:cs typeface="Nunito ExtraBold"/>
              <a:sym typeface="Nunito ExtraBold"/>
            </a:endParaRPr>
          </a:p>
        </p:txBody>
      </p:sp>
      <p:sp>
        <p:nvSpPr>
          <p:cNvPr id="172" name="Google Shape;172;p21"/>
          <p:cNvSpPr txBox="1"/>
          <p:nvPr>
            <p:ph idx="1" type="body"/>
          </p:nvPr>
        </p:nvSpPr>
        <p:spPr>
          <a:xfrm>
            <a:off x="311700" y="1152475"/>
            <a:ext cx="8520600" cy="3416400"/>
          </a:xfrm>
          <a:prstGeom prst="rect">
            <a:avLst/>
          </a:prstGeom>
          <a:ln cap="flat" cmpd="sng" w="9525">
            <a:solidFill>
              <a:srgbClr val="FFF2CC"/>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a:ea typeface="Nunito"/>
                <a:cs typeface="Nunito"/>
                <a:sym typeface="Nunito"/>
              </a:rPr>
              <a:t>Sigmoidal Neuron</a:t>
            </a:r>
            <a:r>
              <a:rPr b="1" lang="en">
                <a:latin typeface="Nunito"/>
                <a:ea typeface="Nunito"/>
                <a:cs typeface="Nunito"/>
                <a:sym typeface="Nunito"/>
              </a:rPr>
              <a:t>:</a:t>
            </a:r>
            <a:endParaRPr b="1">
              <a:latin typeface="Nunito"/>
              <a:ea typeface="Nunito"/>
              <a:cs typeface="Nunito"/>
              <a:sym typeface="Nunito"/>
            </a:endParaRPr>
          </a:p>
          <a:p>
            <a:pPr indent="-342900" lvl="0" marL="457200" rtl="0" algn="l">
              <a:spcBef>
                <a:spcPts val="1600"/>
              </a:spcBef>
              <a:spcAft>
                <a:spcPts val="0"/>
              </a:spcAft>
              <a:buSzPts val="1800"/>
              <a:buFont typeface="Nunito"/>
              <a:buChar char="●"/>
            </a:pPr>
            <a:r>
              <a:rPr lang="en">
                <a:latin typeface="Nunito"/>
                <a:ea typeface="Nunito"/>
                <a:cs typeface="Nunito"/>
                <a:sym typeface="Nunito"/>
              </a:rPr>
              <a:t>A type of artificial neuron </a:t>
            </a:r>
            <a:r>
              <a:rPr lang="en" sz="1000">
                <a:latin typeface="Nunito"/>
                <a:ea typeface="Nunito"/>
                <a:cs typeface="Nunito"/>
                <a:sym typeface="Nunito"/>
              </a:rPr>
              <a:t>(that is actually used)</a:t>
            </a: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Small changes to weights and biases will result in                                                                    small changes to the output.</a:t>
            </a:r>
            <a:endParaRPr>
              <a:latin typeface="Nunito"/>
              <a:ea typeface="Nunito"/>
              <a:cs typeface="Nunito"/>
              <a:sym typeface="Nunito"/>
            </a:endParaRPr>
          </a:p>
          <a:p>
            <a:pPr indent="-342900" lvl="0" marL="457200" rtl="0" algn="l">
              <a:spcBef>
                <a:spcPts val="0"/>
              </a:spcBef>
              <a:spcAft>
                <a:spcPts val="0"/>
              </a:spcAft>
              <a:buSzPts val="1800"/>
              <a:buFont typeface="Nunito"/>
              <a:buChar char="●"/>
            </a:pPr>
            <a:r>
              <a:rPr lang="en">
                <a:latin typeface="Nunito"/>
                <a:ea typeface="Nunito"/>
                <a:cs typeface="Nunito"/>
                <a:sym typeface="Nunito"/>
              </a:rPr>
              <a:t> </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vector of binary input (real numbers between 0 and 1)</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vector of weights (real numbers)</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b = bias (a real number)</a:t>
            </a:r>
            <a:endParaRPr>
              <a:latin typeface="Nunito"/>
              <a:ea typeface="Nunito"/>
              <a:cs typeface="Nunito"/>
              <a:sym typeface="Nunito"/>
            </a:endParaRPr>
          </a:p>
          <a:p>
            <a:pPr indent="-317500" lvl="1" marL="914400" rtl="0" algn="l">
              <a:spcBef>
                <a:spcPts val="0"/>
              </a:spcBef>
              <a:spcAft>
                <a:spcPts val="0"/>
              </a:spcAft>
              <a:buSzPts val="1400"/>
              <a:buFont typeface="Nunito"/>
              <a:buChar char="○"/>
            </a:pPr>
            <a:r>
              <a:rPr lang="en">
                <a:latin typeface="Nunito"/>
                <a:ea typeface="Nunito"/>
                <a:cs typeface="Nunito"/>
                <a:sym typeface="Nunito"/>
              </a:rPr>
              <a:t>   = sigmoid function</a:t>
            </a:r>
            <a:endParaRPr>
              <a:latin typeface="Nunito"/>
              <a:ea typeface="Nunito"/>
              <a:cs typeface="Nunito"/>
              <a:sym typeface="Nunito"/>
            </a:endParaRPr>
          </a:p>
          <a:p>
            <a:pPr indent="0" lvl="0" marL="0" rtl="0" algn="l">
              <a:spcBef>
                <a:spcPts val="1600"/>
              </a:spcBef>
              <a:spcAft>
                <a:spcPts val="0"/>
              </a:spcAft>
              <a:buNone/>
            </a:pPr>
            <a:r>
              <a:t/>
            </a:r>
            <a:endParaRPr sz="1000">
              <a:latin typeface="Nunito"/>
              <a:ea typeface="Nunito"/>
              <a:cs typeface="Nunito"/>
              <a:sym typeface="Nunito"/>
            </a:endParaRPr>
          </a:p>
          <a:p>
            <a:pPr indent="0" lvl="0" marL="0" rtl="0" algn="l">
              <a:spcBef>
                <a:spcPts val="1600"/>
              </a:spcBef>
              <a:spcAft>
                <a:spcPts val="0"/>
              </a:spcAft>
              <a:buNone/>
            </a:pPr>
            <a:r>
              <a:t/>
            </a:r>
            <a:endParaRPr sz="1000">
              <a:latin typeface="Nunito"/>
              <a:ea typeface="Nunito"/>
              <a:cs typeface="Nunito"/>
              <a:sym typeface="Nunito"/>
            </a:endParaRPr>
          </a:p>
          <a:p>
            <a:pPr indent="-317500" lvl="0" marL="457200" rtl="0" algn="l">
              <a:spcBef>
                <a:spcPts val="1600"/>
              </a:spcBef>
              <a:spcAft>
                <a:spcPts val="0"/>
              </a:spcAft>
              <a:buSzPts val="1400"/>
              <a:buFont typeface="Nunito"/>
              <a:buChar char="●"/>
            </a:pPr>
            <a:r>
              <a:rPr lang="en" sz="1400">
                <a:latin typeface="Nunito"/>
                <a:ea typeface="Nunito"/>
                <a:cs typeface="Nunito"/>
                <a:sym typeface="Nunito"/>
              </a:rPr>
              <a:t>Note: Sigmoid function is a </a:t>
            </a:r>
            <a:r>
              <a:rPr b="1" lang="en" sz="1400">
                <a:latin typeface="Nunito"/>
                <a:ea typeface="Nunito"/>
                <a:cs typeface="Nunito"/>
                <a:sym typeface="Nunito"/>
              </a:rPr>
              <a:t>smooth </a:t>
            </a:r>
            <a:r>
              <a:rPr lang="en" sz="1400">
                <a:latin typeface="Nunito"/>
                <a:ea typeface="Nunito"/>
                <a:cs typeface="Nunito"/>
                <a:sym typeface="Nunito"/>
              </a:rPr>
              <a:t>step function</a:t>
            </a:r>
            <a:endParaRPr sz="1400">
              <a:latin typeface="Nunito"/>
              <a:ea typeface="Nunito"/>
              <a:cs typeface="Nunito"/>
              <a:sym typeface="Nunito"/>
            </a:endParaRPr>
          </a:p>
        </p:txBody>
      </p:sp>
      <p:sp>
        <p:nvSpPr>
          <p:cNvPr id="173" name="Google Shape;173;p21"/>
          <p:cNvSpPr/>
          <p:nvPr/>
        </p:nvSpPr>
        <p:spPr>
          <a:xfrm>
            <a:off x="0" y="0"/>
            <a:ext cx="338700" cy="280800"/>
          </a:xfrm>
          <a:prstGeom prst="triangle">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4" name="Google Shape;174;p21"/>
          <p:cNvPicPr preferRelativeResize="0"/>
          <p:nvPr/>
        </p:nvPicPr>
        <p:blipFill>
          <a:blip r:embed="rId3">
            <a:alphaModFix/>
          </a:blip>
          <a:stretch>
            <a:fillRect/>
          </a:stretch>
        </p:blipFill>
        <p:spPr>
          <a:xfrm>
            <a:off x="1266825" y="3140150"/>
            <a:ext cx="209550" cy="209550"/>
          </a:xfrm>
          <a:prstGeom prst="rect">
            <a:avLst/>
          </a:prstGeom>
          <a:noFill/>
          <a:ln>
            <a:noFill/>
          </a:ln>
        </p:spPr>
      </p:pic>
      <p:pic>
        <p:nvPicPr>
          <p:cNvPr id="175" name="Google Shape;175;p21"/>
          <p:cNvPicPr preferRelativeResize="0"/>
          <p:nvPr/>
        </p:nvPicPr>
        <p:blipFill>
          <a:blip r:embed="rId4">
            <a:alphaModFix/>
          </a:blip>
          <a:stretch>
            <a:fillRect/>
          </a:stretch>
        </p:blipFill>
        <p:spPr>
          <a:xfrm>
            <a:off x="1290638" y="2882975"/>
            <a:ext cx="161925" cy="209550"/>
          </a:xfrm>
          <a:prstGeom prst="rect">
            <a:avLst/>
          </a:prstGeom>
          <a:noFill/>
          <a:ln>
            <a:noFill/>
          </a:ln>
        </p:spPr>
      </p:pic>
      <p:pic>
        <p:nvPicPr>
          <p:cNvPr id="176" name="Google Shape;176;p21"/>
          <p:cNvPicPr preferRelativeResize="0"/>
          <p:nvPr/>
        </p:nvPicPr>
        <p:blipFill>
          <a:blip r:embed="rId5">
            <a:alphaModFix/>
          </a:blip>
          <a:stretch>
            <a:fillRect/>
          </a:stretch>
        </p:blipFill>
        <p:spPr>
          <a:xfrm>
            <a:off x="835325" y="2613675"/>
            <a:ext cx="1762295" cy="269825"/>
          </a:xfrm>
          <a:prstGeom prst="rect">
            <a:avLst/>
          </a:prstGeom>
          <a:noFill/>
          <a:ln>
            <a:noFill/>
          </a:ln>
        </p:spPr>
      </p:pic>
      <p:pic>
        <p:nvPicPr>
          <p:cNvPr id="177" name="Google Shape;177;p21"/>
          <p:cNvPicPr preferRelativeResize="0"/>
          <p:nvPr/>
        </p:nvPicPr>
        <p:blipFill>
          <a:blip r:embed="rId6">
            <a:alphaModFix/>
          </a:blip>
          <a:stretch>
            <a:fillRect/>
          </a:stretch>
        </p:blipFill>
        <p:spPr>
          <a:xfrm>
            <a:off x="1290650" y="3692575"/>
            <a:ext cx="161925" cy="133350"/>
          </a:xfrm>
          <a:prstGeom prst="rect">
            <a:avLst/>
          </a:prstGeom>
          <a:noFill/>
          <a:ln>
            <a:noFill/>
          </a:ln>
        </p:spPr>
      </p:pic>
      <p:pic>
        <p:nvPicPr>
          <p:cNvPr id="178" name="Google Shape;178;p21"/>
          <p:cNvPicPr preferRelativeResize="0"/>
          <p:nvPr/>
        </p:nvPicPr>
        <p:blipFill>
          <a:blip r:embed="rId7">
            <a:alphaModFix/>
          </a:blip>
          <a:stretch>
            <a:fillRect/>
          </a:stretch>
        </p:blipFill>
        <p:spPr>
          <a:xfrm>
            <a:off x="1266813" y="4144300"/>
            <a:ext cx="1838325" cy="628650"/>
          </a:xfrm>
          <a:prstGeom prst="rect">
            <a:avLst/>
          </a:prstGeom>
          <a:noFill/>
          <a:ln>
            <a:noFill/>
          </a:ln>
        </p:spPr>
      </p:pic>
      <p:pic>
        <p:nvPicPr>
          <p:cNvPr id="179" name="Google Shape;179;p21"/>
          <p:cNvPicPr preferRelativeResize="0"/>
          <p:nvPr/>
        </p:nvPicPr>
        <p:blipFill>
          <a:blip r:embed="rId8">
            <a:alphaModFix/>
          </a:blip>
          <a:stretch>
            <a:fillRect/>
          </a:stretch>
        </p:blipFill>
        <p:spPr>
          <a:xfrm>
            <a:off x="5344925" y="3578300"/>
            <a:ext cx="2281224" cy="1520826"/>
          </a:xfrm>
          <a:prstGeom prst="rect">
            <a:avLst/>
          </a:prstGeom>
          <a:noFill/>
          <a:ln>
            <a:noFill/>
          </a:ln>
        </p:spPr>
      </p:pic>
      <p:cxnSp>
        <p:nvCxnSpPr>
          <p:cNvPr id="180" name="Google Shape;180;p21"/>
          <p:cNvCxnSpPr/>
          <p:nvPr/>
        </p:nvCxnSpPr>
        <p:spPr>
          <a:xfrm flipH="1" rot="10800000">
            <a:off x="3265888" y="4372900"/>
            <a:ext cx="2239800" cy="68100"/>
          </a:xfrm>
          <a:prstGeom prst="straightConnector1">
            <a:avLst/>
          </a:prstGeom>
          <a:noFill/>
          <a:ln cap="flat" cmpd="sng" w="9525">
            <a:solidFill>
              <a:schemeClr val="dk2"/>
            </a:solidFill>
            <a:prstDash val="solid"/>
            <a:round/>
            <a:headEnd len="med" w="med" type="none"/>
            <a:tailEnd len="med" w="med" type="triangle"/>
          </a:ln>
        </p:spPr>
      </p:cxnSp>
      <p:grpSp>
        <p:nvGrpSpPr>
          <p:cNvPr id="181" name="Google Shape;181;p21"/>
          <p:cNvGrpSpPr/>
          <p:nvPr/>
        </p:nvGrpSpPr>
        <p:grpSpPr>
          <a:xfrm>
            <a:off x="5631590" y="1272659"/>
            <a:ext cx="3254671" cy="1341021"/>
            <a:chOff x="2492714" y="1430792"/>
            <a:chExt cx="4826024" cy="1988465"/>
          </a:xfrm>
        </p:grpSpPr>
        <p:grpSp>
          <p:nvGrpSpPr>
            <p:cNvPr id="182" name="Google Shape;182;p21"/>
            <p:cNvGrpSpPr/>
            <p:nvPr/>
          </p:nvGrpSpPr>
          <p:grpSpPr>
            <a:xfrm>
              <a:off x="3453090" y="1430792"/>
              <a:ext cx="3865649" cy="1988465"/>
              <a:chOff x="4087738" y="3146261"/>
              <a:chExt cx="4690183" cy="2412600"/>
            </a:xfrm>
          </p:grpSpPr>
          <p:sp>
            <p:nvSpPr>
              <p:cNvPr id="183" name="Google Shape;183;p21"/>
              <p:cNvSpPr/>
              <p:nvPr/>
            </p:nvSpPr>
            <p:spPr>
              <a:xfrm>
                <a:off x="5104138" y="3146261"/>
                <a:ext cx="2412600" cy="24126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t>Sigmoidal</a:t>
                </a:r>
                <a:endParaRPr sz="1000"/>
              </a:p>
              <a:p>
                <a:pPr indent="0" lvl="0" marL="0" rtl="0" algn="ctr">
                  <a:spcBef>
                    <a:spcPts val="0"/>
                  </a:spcBef>
                  <a:spcAft>
                    <a:spcPts val="0"/>
                  </a:spcAft>
                  <a:buNone/>
                </a:pPr>
                <a:r>
                  <a:rPr lang="en" sz="1000"/>
                  <a:t>Neuron</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a:p>
                <a:pPr indent="0" lvl="0" marL="0" rtl="0" algn="ctr">
                  <a:spcBef>
                    <a:spcPts val="0"/>
                  </a:spcBef>
                  <a:spcAft>
                    <a:spcPts val="0"/>
                  </a:spcAft>
                  <a:buNone/>
                </a:pPr>
                <a:r>
                  <a:t/>
                </a:r>
                <a:endParaRPr sz="1000"/>
              </a:p>
            </p:txBody>
          </p:sp>
          <p:cxnSp>
            <p:nvCxnSpPr>
              <p:cNvPr id="184" name="Google Shape;184;p21"/>
              <p:cNvCxnSpPr>
                <a:endCxn id="183" idx="2"/>
              </p:cNvCxnSpPr>
              <p:nvPr/>
            </p:nvCxnSpPr>
            <p:spPr>
              <a:xfrm flipH="1" rot="10800000">
                <a:off x="4087738" y="4352561"/>
                <a:ext cx="1016400" cy="52500"/>
              </a:xfrm>
              <a:prstGeom prst="straightConnector1">
                <a:avLst/>
              </a:prstGeom>
              <a:noFill/>
              <a:ln cap="flat" cmpd="sng" w="9525">
                <a:solidFill>
                  <a:schemeClr val="dk2"/>
                </a:solidFill>
                <a:prstDash val="solid"/>
                <a:round/>
                <a:headEnd len="med" w="med" type="none"/>
                <a:tailEnd len="med" w="med" type="triangle"/>
              </a:ln>
            </p:spPr>
          </p:cxnSp>
          <p:cxnSp>
            <p:nvCxnSpPr>
              <p:cNvPr id="185" name="Google Shape;185;p21"/>
              <p:cNvCxnSpPr>
                <a:stCxn id="183" idx="6"/>
              </p:cNvCxnSpPr>
              <p:nvPr/>
            </p:nvCxnSpPr>
            <p:spPr>
              <a:xfrm flipH="1" rot="10800000">
                <a:off x="7516738" y="4346561"/>
                <a:ext cx="696900" cy="6000"/>
              </a:xfrm>
              <a:prstGeom prst="straightConnector1">
                <a:avLst/>
              </a:prstGeom>
              <a:noFill/>
              <a:ln cap="flat" cmpd="sng" w="9525">
                <a:solidFill>
                  <a:schemeClr val="dk2"/>
                </a:solidFill>
                <a:prstDash val="solid"/>
                <a:round/>
                <a:headEnd len="med" w="med" type="none"/>
                <a:tailEnd len="med" w="med" type="triangle"/>
              </a:ln>
            </p:spPr>
          </p:cxnSp>
          <p:sp>
            <p:nvSpPr>
              <p:cNvPr id="186" name="Google Shape;186;p21"/>
              <p:cNvSpPr txBox="1"/>
              <p:nvPr/>
            </p:nvSpPr>
            <p:spPr>
              <a:xfrm>
                <a:off x="8213621" y="3997659"/>
                <a:ext cx="564300" cy="70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a:t>
                </a:r>
                <a:endParaRPr baseline="-25000"/>
              </a:p>
            </p:txBody>
          </p:sp>
        </p:grpSp>
        <p:pic>
          <p:nvPicPr>
            <p:cNvPr id="187" name="Google Shape;187;p21"/>
            <p:cNvPicPr preferRelativeResize="0"/>
            <p:nvPr/>
          </p:nvPicPr>
          <p:blipFill>
            <a:blip r:embed="rId9">
              <a:alphaModFix/>
            </a:blip>
            <a:stretch>
              <a:fillRect/>
            </a:stretch>
          </p:blipFill>
          <p:spPr>
            <a:xfrm>
              <a:off x="3109464" y="1696378"/>
              <a:ext cx="419100" cy="1457325"/>
            </a:xfrm>
            <a:prstGeom prst="rect">
              <a:avLst/>
            </a:prstGeom>
            <a:noFill/>
            <a:ln>
              <a:noFill/>
            </a:ln>
          </p:spPr>
        </p:pic>
        <p:pic>
          <p:nvPicPr>
            <p:cNvPr id="188" name="Google Shape;188;p21"/>
            <p:cNvPicPr preferRelativeResize="0"/>
            <p:nvPr/>
          </p:nvPicPr>
          <p:blipFill>
            <a:blip r:embed="rId10">
              <a:alphaModFix/>
            </a:blip>
            <a:stretch>
              <a:fillRect/>
            </a:stretch>
          </p:blipFill>
          <p:spPr>
            <a:xfrm>
              <a:off x="5197050" y="1843088"/>
              <a:ext cx="457200" cy="1457325"/>
            </a:xfrm>
            <a:prstGeom prst="rect">
              <a:avLst/>
            </a:prstGeom>
            <a:noFill/>
            <a:ln>
              <a:noFill/>
            </a:ln>
          </p:spPr>
        </p:pic>
        <p:pic>
          <p:nvPicPr>
            <p:cNvPr id="189" name="Google Shape;189;p21"/>
            <p:cNvPicPr preferRelativeResize="0"/>
            <p:nvPr/>
          </p:nvPicPr>
          <p:blipFill>
            <a:blip r:embed="rId11">
              <a:alphaModFix/>
            </a:blip>
            <a:stretch>
              <a:fillRect/>
            </a:stretch>
          </p:blipFill>
          <p:spPr>
            <a:xfrm>
              <a:off x="4572000" y="2405975"/>
              <a:ext cx="514350" cy="209550"/>
            </a:xfrm>
            <a:prstGeom prst="rect">
              <a:avLst/>
            </a:prstGeom>
            <a:noFill/>
            <a:ln>
              <a:noFill/>
            </a:ln>
          </p:spPr>
        </p:pic>
        <p:pic>
          <p:nvPicPr>
            <p:cNvPr id="190" name="Google Shape;190;p21"/>
            <p:cNvPicPr preferRelativeResize="0"/>
            <p:nvPr/>
          </p:nvPicPr>
          <p:blipFill>
            <a:blip r:embed="rId12">
              <a:alphaModFix/>
            </a:blip>
            <a:stretch>
              <a:fillRect/>
            </a:stretch>
          </p:blipFill>
          <p:spPr>
            <a:xfrm>
              <a:off x="2492714" y="2355003"/>
              <a:ext cx="466725" cy="209550"/>
            </a:xfrm>
            <a:prstGeom prst="rect">
              <a:avLst/>
            </a:prstGeom>
            <a:noFill/>
            <a:ln>
              <a:noFill/>
            </a:ln>
          </p:spPr>
        </p:pic>
        <p:pic>
          <p:nvPicPr>
            <p:cNvPr id="191" name="Google Shape;191;p21"/>
            <p:cNvPicPr preferRelativeResize="0"/>
            <p:nvPr/>
          </p:nvPicPr>
          <p:blipFill>
            <a:blip r:embed="rId13">
              <a:alphaModFix/>
            </a:blip>
            <a:stretch>
              <a:fillRect/>
            </a:stretch>
          </p:blipFill>
          <p:spPr>
            <a:xfrm>
              <a:off x="6024575" y="2405963"/>
              <a:ext cx="114300" cy="209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