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Nunito SemiBold"/>
      <p:regular r:id="rId29"/>
      <p:bold r:id="rId30"/>
      <p:italic r:id="rId31"/>
      <p:boldItalic r:id="rId32"/>
    </p:embeddedFont>
    <p:embeddedFont>
      <p:font typeface="Nunito"/>
      <p:regular r:id="rId33"/>
      <p:bold r:id="rId34"/>
      <p:italic r:id="rId35"/>
      <p:boldItalic r:id="rId36"/>
    </p:embeddedFont>
    <p:embeddedFont>
      <p:font typeface="Nunito ExtraBold"/>
      <p:bold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NunitoSemiBold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SemiBold-italic.fntdata"/><Relationship Id="rId30" Type="http://schemas.openxmlformats.org/officeDocument/2006/relationships/font" Target="fonts/NunitoSemiBold-bold.fntdata"/><Relationship Id="rId11" Type="http://schemas.openxmlformats.org/officeDocument/2006/relationships/slide" Target="slides/slide6.xml"/><Relationship Id="rId33" Type="http://schemas.openxmlformats.org/officeDocument/2006/relationships/font" Target="fonts/Nunito-regular.fntdata"/><Relationship Id="rId10" Type="http://schemas.openxmlformats.org/officeDocument/2006/relationships/slide" Target="slides/slide5.xml"/><Relationship Id="rId32" Type="http://schemas.openxmlformats.org/officeDocument/2006/relationships/font" Target="fonts/NunitoSemiBold-boldItalic.fntdata"/><Relationship Id="rId13" Type="http://schemas.openxmlformats.org/officeDocument/2006/relationships/slide" Target="slides/slide8.xml"/><Relationship Id="rId35" Type="http://schemas.openxmlformats.org/officeDocument/2006/relationships/font" Target="fonts/Nunito-italic.fntdata"/><Relationship Id="rId12" Type="http://schemas.openxmlformats.org/officeDocument/2006/relationships/slide" Target="slides/slide7.xml"/><Relationship Id="rId34" Type="http://schemas.openxmlformats.org/officeDocument/2006/relationships/font" Target="fonts/Nunito-bold.fntdata"/><Relationship Id="rId15" Type="http://schemas.openxmlformats.org/officeDocument/2006/relationships/slide" Target="slides/slide10.xml"/><Relationship Id="rId37" Type="http://schemas.openxmlformats.org/officeDocument/2006/relationships/font" Target="fonts/NunitoExtraBold-bold.fntdata"/><Relationship Id="rId14" Type="http://schemas.openxmlformats.org/officeDocument/2006/relationships/slide" Target="slides/slide9.xml"/><Relationship Id="rId36" Type="http://schemas.openxmlformats.org/officeDocument/2006/relationships/font" Target="fonts/Nunito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NunitoExtraBold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9ef88afb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9ef88afb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e9ef88afb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e9ef88afb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8271a25b4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8271a25b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be929d710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7be929d710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be929d710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be929d710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e9ef88a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e9ef88a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e9ef88afb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e9ef88af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e9ef88afb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e9ef88afb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e9ef88afb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7e9ef88afb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e9ef88afb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e9ef88afb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8271a25b4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8271a25b4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e9ef88af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e9ef88af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7e9ef88afb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7e9ef88af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7e9ef88afb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7e9ef88afb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e9ef88afb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e9ef88afb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e9ef88afb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e9ef88afb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e9ef88af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e9ef88af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7e9ef88afb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7e9ef88afb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7e9ef88afb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7e9ef88afb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e9ef88afb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e9ef88afb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e9ef88afb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7e9ef88afb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7e9ef88afb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7e9ef88afb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0" y="0"/>
            <a:ext cx="6860100" cy="5143500"/>
          </a:xfrm>
          <a:prstGeom prst="flowChartInputOutpu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36100" y="0"/>
            <a:ext cx="541075" cy="483800"/>
          </a:xfrm>
          <a:prstGeom prst="flowChartExtra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rcsb.org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swissmodel.expasy.org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159302" y="277975"/>
            <a:ext cx="6764700" cy="2519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 SemiBold"/>
                <a:ea typeface="Nunito SemiBold"/>
                <a:cs typeface="Nunito SemiBold"/>
                <a:sym typeface="Nunito SemiBold"/>
              </a:rPr>
              <a:t>Protein Modelling</a:t>
            </a:r>
            <a:endParaRPr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674700" y="2797075"/>
            <a:ext cx="5510700" cy="85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Computational Protein Shakes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2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2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Ab Initio Modelling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Where Homology modelling utilizes previously generated structures to estimate from FASTA, Ab Initio modelling uses brute force expectations.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Ab Initio modelling uses a neural network to estimate macro structures, such as alpha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helices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and beta sheets then estimates further.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This method works wonderfully for simple structured proteins and may even have higher confidence than homology models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6" name="Google Shape;126;p22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3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3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How to do Ab Initio Modelling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ROSETTA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" name="Google Shape;134;p23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ctrTitle"/>
          </p:nvPr>
        </p:nvSpPr>
        <p:spPr>
          <a:xfrm>
            <a:off x="-653317" y="12169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Protein Dynamics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Modelling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/>
          <p:nvPr/>
        </p:nvSpPr>
        <p:spPr>
          <a:xfrm>
            <a:off x="835325" y="167175"/>
            <a:ext cx="3484875" cy="4834150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5"/>
          <p:cNvSpPr txBox="1"/>
          <p:nvPr>
            <p:ph type="title"/>
          </p:nvPr>
        </p:nvSpPr>
        <p:spPr>
          <a:xfrm>
            <a:off x="653113" y="307350"/>
            <a:ext cx="38493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Table of Contents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46" name="Google Shape;146;p25"/>
          <p:cNvSpPr txBox="1"/>
          <p:nvPr>
            <p:ph idx="1" type="body"/>
          </p:nvPr>
        </p:nvSpPr>
        <p:spPr>
          <a:xfrm>
            <a:off x="865725" y="948775"/>
            <a:ext cx="43521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What are protein Dynamics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What do we use for them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Why are they important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Knowing the Files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Starting off with pdbs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Generating a box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Filling our box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Ionization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7" name="Google Shape;147;p25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6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6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Protein Dynamics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>
            <a:off x="311700" y="1730700"/>
            <a:ext cx="4260300" cy="24693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Nunito"/>
              <a:buChar char="●"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Simulated Random Movement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Nunito"/>
              <a:buChar char="●"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Brownian Motion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Nunito"/>
              <a:buChar char="●"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Nanoscale Dimensions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Nunito"/>
              <a:buChar char="●"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Brute Force computation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55" name="Google Shape;155;p26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400" y="1159850"/>
            <a:ext cx="4267201" cy="317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7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Tools for MD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63" name="Google Shape;163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Predominantly the current Molecular dynamics workflow utilizes 3 main Software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Nunito"/>
              <a:buAutoNum type="arabicPeriod"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GROMACS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1" marL="13716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AutoNum type="alphaLcPeriod"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Main Dynamics Driver 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Responsible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for brute force computation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Nunito"/>
              <a:buAutoNum type="arabicPeriod"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PyMOL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1" marL="13716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AutoNum type="alphaLcPeriod"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Analysis tool, as well as quick and dirty simulations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Nunito"/>
              <a:buAutoNum type="arabicPeriod"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VMD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1" marL="13716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AutoNum type="alphaLcPeriod"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Very Robust visualization tool to develop different file types and views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" name="Google Shape;164;p27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8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8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Why do MD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71" name="Google Shape;171;p28"/>
          <p:cNvSpPr txBox="1"/>
          <p:nvPr>
            <p:ph idx="1" type="body"/>
          </p:nvPr>
        </p:nvSpPr>
        <p:spPr>
          <a:xfrm>
            <a:off x="311700" y="1152475"/>
            <a:ext cx="40899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From Molecular Dynamic Simulation we can gain key insight into our systems and and their interactions at a nanoscale. 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2" name="Google Shape;172;p28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>
            <p:ph type="ctrTitle"/>
          </p:nvPr>
        </p:nvSpPr>
        <p:spPr>
          <a:xfrm>
            <a:off x="-360642" y="104040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High Level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0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30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Getting Started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84" name="Google Shape;184;p30"/>
          <p:cNvSpPr txBox="1"/>
          <p:nvPr>
            <p:ph idx="1" type="body"/>
          </p:nvPr>
        </p:nvSpPr>
        <p:spPr>
          <a:xfrm>
            <a:off x="311725" y="1105400"/>
            <a:ext cx="8520600" cy="37401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Important Files and their Names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Char char="➔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.pdb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◆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Protein Data Bank file, this will contain a structure, orientation, topology, and other information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➔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.top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◆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Topology File, this file is a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attendance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sheet for the simulation, every atom must be accounted for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➔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.xtc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◆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Compressed trajectory file, this tells us how everything moves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Nunito"/>
              <a:buChar char="➔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.gro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◆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GROMACS specific structure file.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85" name="Google Shape;185;p30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1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1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Where we start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92" name="Google Shape;192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All Simulations start from structures generated by researchers or from computationally obtained structures. These files will all be .pdb files.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Our first step is to open up GROMACS and convert the .pdb files into .gro files.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GROMACS will use the .gro files throughout the entire process.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3" name="Google Shape;193;p31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5825" y="291800"/>
            <a:ext cx="4758149" cy="455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2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Building a Box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00" name="Google Shape;200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Now that we have a .gro we will have to create a space around it. The most common way to determine the dimensions of the box is to give the sides of the box 1 nm of cushioning in every direction.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1" name="Google Shape;201;p32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2" name="Google Shape;20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7850" y="2222150"/>
            <a:ext cx="3593851" cy="2779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3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3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Filling Your Box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09" name="Google Shape;209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After generating an empty box we will have to fill it with more than a protein and some empty space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For simple simulations we will fill the box with a grid of water molecules.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The water model universally used is spc216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4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Ionization of the Box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17" name="Google Shape;217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For the use of Ewalds electrostatics we have the assumption of a neutral system.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Now we will attempt to break the system free from the box.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8" name="Google Shape;218;p34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5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35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Equilibration 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Nature is messy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Currently our protein in water box is far too orderly to represent anything real.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26" name="Google Shape;226;p35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/>
          <p:nvPr/>
        </p:nvSpPr>
        <p:spPr>
          <a:xfrm>
            <a:off x="835325" y="167175"/>
            <a:ext cx="3484875" cy="4834150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5"/>
          <p:cNvSpPr txBox="1"/>
          <p:nvPr>
            <p:ph type="title"/>
          </p:nvPr>
        </p:nvSpPr>
        <p:spPr>
          <a:xfrm>
            <a:off x="653113" y="307350"/>
            <a:ext cx="38493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Table of Contents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865725" y="948775"/>
            <a:ext cx="43521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Protein Basics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Housekeeping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Homology Modelling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Ab Initio Modelling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Protein Dynamics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lang="en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More Models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Dry Protein Understandings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3048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Proteins are strings of Amino Acids that when created form a structure capable of many functions.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There are 20 amino acids and therefore infinite amounts of possible combinations, with an even larger amount of possible conformations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Guessing The Structure of a Protein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When looking at proteins, structure is everything. Structures can be obtained through two main streams: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Nunito"/>
              <a:buAutoNum type="arabicPeriod"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Experimentally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X-Ray Crystallography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NMR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Expensive etc.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1800"/>
              <a:buFont typeface="Nunito"/>
              <a:buAutoNum type="arabicPeriod"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Computationally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Homology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Ab initio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AutoNum type="alphaLcPeriod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More Fun stuffs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" name="Google Shape;86;p17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Where to Find Experimental Structures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Nunito"/>
                <a:ea typeface="Nunito"/>
                <a:cs typeface="Nunito"/>
                <a:sym typeface="Nunito"/>
              </a:rPr>
              <a:t>Experimental Structures can be obtained from the Protein Data Bank</a:t>
            </a:r>
            <a:endParaRPr b="1" sz="3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 sz="24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https://www.rcsb.org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4" name="Google Shape;94;p18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Homology Modelling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When looking to develop protein structures we can leverage previously discovered structures to inform our new ones.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Homology Modelling runs through a library of previously discovered structures and identifies FASTA characteristics and trends then assumes the same folding will occur with your protein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2" name="Google Shape;102;p19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Where to Homology Model?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There are two </a:t>
            </a:r>
            <a:r>
              <a:rPr b="1" lang="en">
                <a:latin typeface="Nunito"/>
                <a:ea typeface="Nunito"/>
                <a:cs typeface="Nunito"/>
                <a:sym typeface="Nunito"/>
              </a:rPr>
              <a:t>recommended</a:t>
            </a:r>
            <a:r>
              <a:rPr b="1" lang="en">
                <a:latin typeface="Nunito"/>
                <a:ea typeface="Nunito"/>
                <a:cs typeface="Nunito"/>
                <a:sym typeface="Nunito"/>
              </a:rPr>
              <a:t> places where homology modelling can be conducted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Option 1 : SWISS Homology Server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	</a:t>
            </a:r>
            <a:r>
              <a:rPr lang="en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3"/>
              </a:rPr>
              <a:t>https://swissmodel.expasy.org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	Great Free Resource for Protein Modelling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9900"/>
                </a:solidFill>
                <a:latin typeface="Nunito"/>
                <a:ea typeface="Nunito"/>
                <a:cs typeface="Nunito"/>
                <a:sym typeface="Nunito"/>
              </a:rPr>
              <a:t>Option 2: ROSETTA</a:t>
            </a:r>
            <a:endParaRPr b="1">
              <a:solidFill>
                <a:srgbClr val="FF99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	More advanced software but grants greater control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" name="Google Shape;110;p20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/>
          <p:nvPr/>
        </p:nvSpPr>
        <p:spPr>
          <a:xfrm>
            <a:off x="835313" y="167175"/>
            <a:ext cx="7473375" cy="8402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1"/>
          <p:cNvSpPr txBox="1"/>
          <p:nvPr>
            <p:ph type="title"/>
          </p:nvPr>
        </p:nvSpPr>
        <p:spPr>
          <a:xfrm>
            <a:off x="311700" y="300963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Nunito ExtraBold"/>
                <a:ea typeface="Nunito ExtraBold"/>
                <a:cs typeface="Nunito ExtraBold"/>
                <a:sym typeface="Nunito ExtraBold"/>
              </a:rPr>
              <a:t>Dynamic Homology Modelling</a:t>
            </a:r>
            <a:endParaRPr>
              <a:solidFill>
                <a:srgbClr val="FFFFFF"/>
              </a:solidFill>
              <a:latin typeface="Nunito ExtraBold"/>
              <a:ea typeface="Nunito ExtraBold"/>
              <a:cs typeface="Nunito ExtraBold"/>
              <a:sym typeface="Nunito ExtraBold"/>
            </a:endParaRPr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 cap="flat" cmpd="sng" w="9525">
            <a:solidFill>
              <a:srgbClr val="FFF2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Generate a homology model that you believe may be able to work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Then Run through Molecular dynamics and let it rip for 5 ns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8" name="Google Shape;118;p21"/>
          <p:cNvSpPr/>
          <p:nvPr/>
        </p:nvSpPr>
        <p:spPr>
          <a:xfrm>
            <a:off x="0" y="0"/>
            <a:ext cx="338700" cy="2808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