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Josefin Sans" panose="000005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Far" userId="3fdae8257cfff90b" providerId="LiveId" clId="{70E3B6E6-3CF2-484D-87B8-017DD0F7686C}"/>
    <pc:docChg chg="modSld">
      <pc:chgData name="Sara Far" userId="3fdae8257cfff90b" providerId="LiveId" clId="{70E3B6E6-3CF2-484D-87B8-017DD0F7686C}" dt="2018-10-17T17:04:10.323" v="8" actId="20577"/>
      <pc:docMkLst>
        <pc:docMk/>
      </pc:docMkLst>
      <pc:sldChg chg="modNotesTx">
        <pc:chgData name="Sara Far" userId="3fdae8257cfff90b" providerId="LiveId" clId="{70E3B6E6-3CF2-484D-87B8-017DD0F7686C}" dt="2018-10-17T17:03:49.757" v="0" actId="20577"/>
        <pc:sldMkLst>
          <pc:docMk/>
          <pc:sldMk cId="0" sldId="256"/>
        </pc:sldMkLst>
      </pc:sldChg>
      <pc:sldChg chg="modNotesTx">
        <pc:chgData name="Sara Far" userId="3fdae8257cfff90b" providerId="LiveId" clId="{70E3B6E6-3CF2-484D-87B8-017DD0F7686C}" dt="2018-10-17T17:03:53.629" v="3" actId="5793"/>
        <pc:sldMkLst>
          <pc:docMk/>
          <pc:sldMk cId="0" sldId="257"/>
        </pc:sldMkLst>
      </pc:sldChg>
      <pc:sldChg chg="modNotesTx">
        <pc:chgData name="Sara Far" userId="3fdae8257cfff90b" providerId="LiveId" clId="{70E3B6E6-3CF2-484D-87B8-017DD0F7686C}" dt="2018-10-17T17:03:57.959" v="5" actId="20577"/>
        <pc:sldMkLst>
          <pc:docMk/>
          <pc:sldMk cId="0" sldId="258"/>
        </pc:sldMkLst>
      </pc:sldChg>
      <pc:sldChg chg="modNotesTx">
        <pc:chgData name="Sara Far" userId="3fdae8257cfff90b" providerId="LiveId" clId="{70E3B6E6-3CF2-484D-87B8-017DD0F7686C}" dt="2018-10-17T17:04:01.558" v="6" actId="20577"/>
        <pc:sldMkLst>
          <pc:docMk/>
          <pc:sldMk cId="0" sldId="259"/>
        </pc:sldMkLst>
      </pc:sldChg>
      <pc:sldChg chg="modNotesTx">
        <pc:chgData name="Sara Far" userId="3fdae8257cfff90b" providerId="LiveId" clId="{70E3B6E6-3CF2-484D-87B8-017DD0F7686C}" dt="2018-10-17T17:04:04.555" v="7" actId="20577"/>
        <pc:sldMkLst>
          <pc:docMk/>
          <pc:sldMk cId="0" sldId="260"/>
        </pc:sldMkLst>
      </pc:sldChg>
      <pc:sldChg chg="modNotesTx">
        <pc:chgData name="Sara Far" userId="3fdae8257cfff90b" providerId="LiveId" clId="{70E3B6E6-3CF2-484D-87B8-017DD0F7686C}" dt="2018-10-17T17:04:10.323" v="8" actId="2057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249f261bf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249f261bf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249f261bf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249f261bf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24c846091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24c846091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24c846091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24c846091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2c5833d8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2c5833d8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3379747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3379747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2c5833d8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2c5833d8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24c846091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24c846091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2c5833d8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2c5833d8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2c5833d8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2c5833d8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2c5833d8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2c5833d8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2c5833d8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2c5833d8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2c5833d8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2c5833d8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2c5833d8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2c5833d8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2c5833d8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2c5833d8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2c5833d8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2c5833d8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249f261bf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249f261bf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494350" y="1239375"/>
            <a:ext cx="4155300" cy="16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7CCFB8"/>
                </a:solidFill>
                <a:latin typeface="Josefin Sans"/>
                <a:ea typeface="Josefin Sans"/>
                <a:cs typeface="Josefin Sans"/>
                <a:sym typeface="Josefin Sans"/>
              </a:rPr>
              <a:t>SYNTHETIC BIOLOGY 101</a:t>
            </a:r>
            <a:endParaRPr sz="4800">
              <a:solidFill>
                <a:srgbClr val="7CCFB8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550" y="3259649"/>
            <a:ext cx="2762895" cy="64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0" y="0"/>
            <a:ext cx="3657600" cy="51510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432450" y="2012700"/>
            <a:ext cx="27927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Digestion / Ligation</a:t>
            </a:r>
            <a:endParaRPr sz="3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88" y="457888"/>
            <a:ext cx="490925" cy="4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/>
          <p:nvPr/>
        </p:nvSpPr>
        <p:spPr>
          <a:xfrm rot="5400000">
            <a:off x="1048800" y="2534850"/>
            <a:ext cx="5143500" cy="73800"/>
          </a:xfrm>
          <a:prstGeom prst="rect">
            <a:avLst/>
          </a:prstGeom>
          <a:solidFill>
            <a:srgbClr val="5F5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8563" y="2575498"/>
            <a:ext cx="1024472" cy="176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8565" y="805421"/>
            <a:ext cx="1024472" cy="1766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4015950" y="2271294"/>
            <a:ext cx="1372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Restriction digestion</a:t>
            </a:r>
            <a:endParaRPr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158" name="Google Shape;158;p22"/>
          <p:cNvCxnSpPr>
            <a:stCxn id="157" idx="3"/>
          </p:cNvCxnSpPr>
          <p:nvPr/>
        </p:nvCxnSpPr>
        <p:spPr>
          <a:xfrm>
            <a:off x="5388150" y="2575494"/>
            <a:ext cx="412500" cy="0"/>
          </a:xfrm>
          <a:prstGeom prst="straightConnector1">
            <a:avLst/>
          </a:prstGeom>
          <a:noFill/>
          <a:ln w="19050" cap="flat" cmpd="sng">
            <a:solidFill>
              <a:srgbClr val="5F5B6B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9" name="Google Shape;15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7925" y="2085350"/>
            <a:ext cx="972775" cy="97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235" y="3248813"/>
            <a:ext cx="1003145" cy="1764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/>
          <p:nvPr/>
        </p:nvSpPr>
        <p:spPr>
          <a:xfrm>
            <a:off x="0" y="0"/>
            <a:ext cx="3657600" cy="51510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 txBox="1"/>
          <p:nvPr/>
        </p:nvSpPr>
        <p:spPr>
          <a:xfrm>
            <a:off x="432450" y="2012700"/>
            <a:ext cx="27927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Digestion / Ligation</a:t>
            </a:r>
            <a:endParaRPr sz="3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888" y="457888"/>
            <a:ext cx="490925" cy="4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/>
          <p:nvPr/>
        </p:nvSpPr>
        <p:spPr>
          <a:xfrm rot="5400000">
            <a:off x="1048800" y="2534850"/>
            <a:ext cx="5143500" cy="73800"/>
          </a:xfrm>
          <a:prstGeom prst="rect">
            <a:avLst/>
          </a:prstGeom>
          <a:solidFill>
            <a:srgbClr val="5F5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9235" y="137388"/>
            <a:ext cx="1003145" cy="176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 rotWithShape="1">
          <a:blip r:embed="rId6">
            <a:alphaModFix/>
          </a:blip>
          <a:srcRect l="69" r="79"/>
          <a:stretch/>
        </p:blipFill>
        <p:spPr>
          <a:xfrm>
            <a:off x="4700374" y="1267912"/>
            <a:ext cx="1005840" cy="261518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3885900" y="137294"/>
            <a:ext cx="1372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Desired insert</a:t>
            </a:r>
            <a:endParaRPr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5363" y="1222650"/>
            <a:ext cx="1005840" cy="27057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3"/>
          <p:cNvCxnSpPr>
            <a:stCxn id="171" idx="2"/>
            <a:endCxn id="170" idx="0"/>
          </p:cNvCxnSpPr>
          <p:nvPr/>
        </p:nvCxnSpPr>
        <p:spPr>
          <a:xfrm>
            <a:off x="4572000" y="745694"/>
            <a:ext cx="631200" cy="522300"/>
          </a:xfrm>
          <a:prstGeom prst="straightConnector1">
            <a:avLst/>
          </a:prstGeom>
          <a:noFill/>
          <a:ln w="19050" cap="flat" cmpd="sng">
            <a:solidFill>
              <a:srgbClr val="5F5B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p23"/>
          <p:cNvSpPr txBox="1"/>
          <p:nvPr/>
        </p:nvSpPr>
        <p:spPr>
          <a:xfrm>
            <a:off x="7457675" y="2271294"/>
            <a:ext cx="1372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DNA ligase</a:t>
            </a:r>
            <a:endParaRPr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175" name="Google Shape;175;p23"/>
          <p:cNvCxnSpPr/>
          <p:nvPr/>
        </p:nvCxnSpPr>
        <p:spPr>
          <a:xfrm rot="10800000">
            <a:off x="7949525" y="1991094"/>
            <a:ext cx="222900" cy="280200"/>
          </a:xfrm>
          <a:prstGeom prst="straightConnector1">
            <a:avLst/>
          </a:prstGeom>
          <a:noFill/>
          <a:ln w="19050" cap="flat" cmpd="sng">
            <a:solidFill>
              <a:srgbClr val="5F5B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23"/>
          <p:cNvCxnSpPr/>
          <p:nvPr/>
        </p:nvCxnSpPr>
        <p:spPr>
          <a:xfrm flipH="1">
            <a:off x="7949525" y="2879694"/>
            <a:ext cx="222900" cy="280200"/>
          </a:xfrm>
          <a:prstGeom prst="straightConnector1">
            <a:avLst/>
          </a:prstGeom>
          <a:noFill/>
          <a:ln w="19050" cap="flat" cmpd="sng">
            <a:solidFill>
              <a:srgbClr val="5F5B6B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0" y="0"/>
            <a:ext cx="3657600" cy="51510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4"/>
          <p:cNvSpPr txBox="1"/>
          <p:nvPr/>
        </p:nvSpPr>
        <p:spPr>
          <a:xfrm>
            <a:off x="432450" y="2012700"/>
            <a:ext cx="27927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Digestion / Ligation</a:t>
            </a:r>
            <a:endParaRPr sz="3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88" y="457888"/>
            <a:ext cx="490925" cy="4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/>
          <p:nvPr/>
        </p:nvSpPr>
        <p:spPr>
          <a:xfrm rot="5400000">
            <a:off x="1048800" y="2534850"/>
            <a:ext cx="5143500" cy="73800"/>
          </a:xfrm>
          <a:prstGeom prst="rect">
            <a:avLst/>
          </a:prstGeom>
          <a:solidFill>
            <a:srgbClr val="5F5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7875" y="409200"/>
            <a:ext cx="1005840" cy="432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>
            <a:off x="0" y="0"/>
            <a:ext cx="3657600" cy="51510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432450" y="2012700"/>
            <a:ext cx="27927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Digestion / Ligation</a:t>
            </a:r>
            <a:endParaRPr sz="3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92" name="Google Shape;1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88" y="457888"/>
            <a:ext cx="490925" cy="4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/>
          <p:nvPr/>
        </p:nvSpPr>
        <p:spPr>
          <a:xfrm rot="5400000">
            <a:off x="1048800" y="2534850"/>
            <a:ext cx="5143500" cy="73800"/>
          </a:xfrm>
          <a:prstGeom prst="rect">
            <a:avLst/>
          </a:prstGeom>
          <a:solidFill>
            <a:srgbClr val="5F5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4">
            <a:alphaModFix/>
          </a:blip>
          <a:srcRect t="1229" b="1229"/>
          <a:stretch/>
        </p:blipFill>
        <p:spPr>
          <a:xfrm>
            <a:off x="5897875" y="409200"/>
            <a:ext cx="1005840" cy="432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/>
        </p:nvSpPr>
        <p:spPr>
          <a:xfrm>
            <a:off x="7413450" y="2271294"/>
            <a:ext cx="1372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Repaired DNA</a:t>
            </a:r>
            <a:endParaRPr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196" name="Google Shape;196;p25"/>
          <p:cNvCxnSpPr>
            <a:stCxn id="195" idx="1"/>
          </p:cNvCxnSpPr>
          <p:nvPr/>
        </p:nvCxnSpPr>
        <p:spPr>
          <a:xfrm rot="10800000">
            <a:off x="7017450" y="2575494"/>
            <a:ext cx="396000" cy="0"/>
          </a:xfrm>
          <a:prstGeom prst="straightConnector1">
            <a:avLst/>
          </a:prstGeom>
          <a:noFill/>
          <a:ln w="19050" cap="flat" cmpd="sng">
            <a:solidFill>
              <a:srgbClr val="5F5B6B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/>
          <p:nvPr/>
        </p:nvSpPr>
        <p:spPr>
          <a:xfrm>
            <a:off x="0" y="0"/>
            <a:ext cx="3657600" cy="51510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6"/>
          <p:cNvSpPr txBox="1"/>
          <p:nvPr/>
        </p:nvSpPr>
        <p:spPr>
          <a:xfrm>
            <a:off x="432450" y="2012700"/>
            <a:ext cx="27927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PCR Amplification</a:t>
            </a:r>
            <a:endParaRPr sz="3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63" y="456463"/>
            <a:ext cx="493776" cy="493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/>
          <p:nvPr/>
        </p:nvSpPr>
        <p:spPr>
          <a:xfrm rot="5400000">
            <a:off x="1048800" y="2534850"/>
            <a:ext cx="5143500" cy="73800"/>
          </a:xfrm>
          <a:prstGeom prst="rect">
            <a:avLst/>
          </a:prstGeom>
          <a:solidFill>
            <a:srgbClr val="5F5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4000" y="412950"/>
            <a:ext cx="3073590" cy="432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/>
          <p:nvPr/>
        </p:nvSpPr>
        <p:spPr>
          <a:xfrm>
            <a:off x="0" y="0"/>
            <a:ext cx="3657600" cy="51510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 txBox="1"/>
          <p:nvPr/>
        </p:nvSpPr>
        <p:spPr>
          <a:xfrm>
            <a:off x="432450" y="2012700"/>
            <a:ext cx="27927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PCR Amplification</a:t>
            </a:r>
            <a:endParaRPr sz="3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63" y="456463"/>
            <a:ext cx="493776" cy="49377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/>
          <p:nvPr/>
        </p:nvSpPr>
        <p:spPr>
          <a:xfrm rot="5400000">
            <a:off x="1048800" y="2534850"/>
            <a:ext cx="5143500" cy="73800"/>
          </a:xfrm>
          <a:prstGeom prst="rect">
            <a:avLst/>
          </a:prstGeom>
          <a:solidFill>
            <a:srgbClr val="5F5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8175" y="412950"/>
            <a:ext cx="2065240" cy="432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>
            <a:off x="0" y="0"/>
            <a:ext cx="3657600" cy="51510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8"/>
          <p:cNvSpPr txBox="1"/>
          <p:nvPr/>
        </p:nvSpPr>
        <p:spPr>
          <a:xfrm>
            <a:off x="432450" y="2012700"/>
            <a:ext cx="27927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Gel Electrophoresis</a:t>
            </a:r>
            <a:endParaRPr sz="3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21" name="Google Shape;2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63" y="456463"/>
            <a:ext cx="493776" cy="49377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/>
          <p:nvPr/>
        </p:nvSpPr>
        <p:spPr>
          <a:xfrm rot="5400000">
            <a:off x="1048800" y="2534850"/>
            <a:ext cx="5143500" cy="73800"/>
          </a:xfrm>
          <a:prstGeom prst="rect">
            <a:avLst/>
          </a:prstGeom>
          <a:solidFill>
            <a:srgbClr val="5F5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0" y="952500"/>
            <a:ext cx="5181598" cy="32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/>
          <p:nvPr/>
        </p:nvSpPr>
        <p:spPr>
          <a:xfrm>
            <a:off x="0" y="0"/>
            <a:ext cx="3657600" cy="51510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9"/>
          <p:cNvSpPr txBox="1"/>
          <p:nvPr/>
        </p:nvSpPr>
        <p:spPr>
          <a:xfrm>
            <a:off x="432450" y="2012700"/>
            <a:ext cx="27927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Gel Electrophoresis</a:t>
            </a:r>
            <a:endParaRPr sz="3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30" name="Google Shape;2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63" y="456463"/>
            <a:ext cx="493776" cy="49377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/>
          <p:nvPr/>
        </p:nvSpPr>
        <p:spPr>
          <a:xfrm rot="5400000">
            <a:off x="1048800" y="2534850"/>
            <a:ext cx="5143500" cy="73800"/>
          </a:xfrm>
          <a:prstGeom prst="rect">
            <a:avLst/>
          </a:prstGeom>
          <a:solidFill>
            <a:srgbClr val="5F5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4">
            <a:alphaModFix/>
          </a:blip>
          <a:srcRect l="-29033" t="-20930" r="45316" b="-27724"/>
          <a:stretch/>
        </p:blipFill>
        <p:spPr>
          <a:xfrm>
            <a:off x="3637125" y="207400"/>
            <a:ext cx="38622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>
            <a:off x="3925525" y="3214525"/>
            <a:ext cx="850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Josefin Sans"/>
                <a:ea typeface="Josefin Sans"/>
                <a:cs typeface="Josefin Sans"/>
                <a:sym typeface="Josefin Sans"/>
              </a:rPr>
              <a:t>100 bp</a:t>
            </a:r>
            <a:endParaRPr sz="1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3773125" y="2130225"/>
            <a:ext cx="850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Josefin Sans"/>
                <a:ea typeface="Josefin Sans"/>
                <a:cs typeface="Josefin Sans"/>
                <a:sym typeface="Josefin Sans"/>
              </a:rPr>
              <a:t>1000 bp</a:t>
            </a:r>
            <a:endParaRPr sz="1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 flipH="1">
            <a:off x="4429800" y="2309500"/>
            <a:ext cx="1044000" cy="1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29"/>
          <p:cNvCxnSpPr/>
          <p:nvPr/>
        </p:nvCxnSpPr>
        <p:spPr>
          <a:xfrm flipH="1">
            <a:off x="4506000" y="3376300"/>
            <a:ext cx="1044000" cy="1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29"/>
          <p:cNvCxnSpPr/>
          <p:nvPr/>
        </p:nvCxnSpPr>
        <p:spPr>
          <a:xfrm flipH="1">
            <a:off x="4429800" y="2690500"/>
            <a:ext cx="1044000" cy="1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Google Shape;238;p29"/>
          <p:cNvSpPr txBox="1"/>
          <p:nvPr/>
        </p:nvSpPr>
        <p:spPr>
          <a:xfrm>
            <a:off x="3849325" y="2511225"/>
            <a:ext cx="850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Josefin Sans"/>
                <a:ea typeface="Josefin Sans"/>
                <a:cs typeface="Josefin Sans"/>
                <a:sym typeface="Josefin Sans"/>
              </a:rPr>
              <a:t>500 bp</a:t>
            </a:r>
            <a:endParaRPr sz="1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239" name="Google Shape;239;p29"/>
          <p:cNvCxnSpPr/>
          <p:nvPr/>
        </p:nvCxnSpPr>
        <p:spPr>
          <a:xfrm flipH="1">
            <a:off x="7457100" y="2962125"/>
            <a:ext cx="1044000" cy="1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29"/>
          <p:cNvSpPr txBox="1"/>
          <p:nvPr/>
        </p:nvSpPr>
        <p:spPr>
          <a:xfrm>
            <a:off x="8489350" y="2766700"/>
            <a:ext cx="850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Josefin Sans"/>
                <a:ea typeface="Josefin Sans"/>
                <a:cs typeface="Josefin Sans"/>
                <a:sym typeface="Josefin Sans"/>
              </a:rPr>
              <a:t>290 bp</a:t>
            </a:r>
            <a:endParaRPr sz="100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0"/>
          <p:cNvSpPr txBox="1"/>
          <p:nvPr/>
        </p:nvSpPr>
        <p:spPr>
          <a:xfrm>
            <a:off x="1565700" y="1968550"/>
            <a:ext cx="6012600" cy="16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STRAWBERRY DNA EXTRACTION</a:t>
            </a:r>
            <a:endParaRPr sz="4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47" name="Google Shape;2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74620">
            <a:off x="861225" y="3202525"/>
            <a:ext cx="1144600" cy="129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74620" flipH="1">
            <a:off x="7138175" y="642475"/>
            <a:ext cx="1144600" cy="129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69300" y="656275"/>
            <a:ext cx="7805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Central Dogma of Molecular Biology</a:t>
            </a:r>
            <a:endParaRPr sz="3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669300" y="4148000"/>
            <a:ext cx="1233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1 . DNA</a:t>
            </a:r>
            <a:endParaRPr sz="2400"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820650" y="4148000"/>
            <a:ext cx="126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2 . RNA</a:t>
            </a:r>
            <a:endParaRPr sz="2400"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7005900" y="4148000"/>
            <a:ext cx="1468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3. Protein</a:t>
            </a:r>
            <a:endParaRPr sz="2400"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2367675" y="2571750"/>
            <a:ext cx="988200" cy="0"/>
          </a:xfrm>
          <a:prstGeom prst="straightConnector1">
            <a:avLst/>
          </a:prstGeom>
          <a:noFill/>
          <a:ln w="19050" cap="flat" cmpd="sng">
            <a:solidFill>
              <a:srgbClr val="5F5B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" name="Google Shape;65;p14"/>
          <p:cNvSpPr txBox="1"/>
          <p:nvPr/>
        </p:nvSpPr>
        <p:spPr>
          <a:xfrm>
            <a:off x="2244975" y="2571750"/>
            <a:ext cx="1233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Transcription</a:t>
            </a:r>
            <a:endParaRPr sz="12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66" name="Google Shape;66;p14"/>
          <p:cNvCxnSpPr/>
          <p:nvPr/>
        </p:nvCxnSpPr>
        <p:spPr>
          <a:xfrm>
            <a:off x="5552925" y="2571750"/>
            <a:ext cx="988200" cy="0"/>
          </a:xfrm>
          <a:prstGeom prst="straightConnector1">
            <a:avLst/>
          </a:prstGeom>
          <a:noFill/>
          <a:ln w="19050" cap="flat" cmpd="sng">
            <a:solidFill>
              <a:srgbClr val="5F5B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" name="Google Shape;67;p14"/>
          <p:cNvSpPr txBox="1"/>
          <p:nvPr/>
        </p:nvSpPr>
        <p:spPr>
          <a:xfrm>
            <a:off x="5430225" y="2571750"/>
            <a:ext cx="1233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Translation</a:t>
            </a:r>
            <a:endParaRPr sz="12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541" y="1677838"/>
            <a:ext cx="831125" cy="21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3881" y="1730588"/>
            <a:ext cx="823740" cy="216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5800" y="1961810"/>
            <a:ext cx="1389000" cy="170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0" y="0"/>
            <a:ext cx="9144000" cy="12858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0" y="1212000"/>
            <a:ext cx="9144000" cy="73800"/>
          </a:xfrm>
          <a:prstGeom prst="rect">
            <a:avLst/>
          </a:prstGeom>
          <a:solidFill>
            <a:srgbClr val="5F5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504975" y="1839550"/>
            <a:ext cx="5266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1 . DNA</a:t>
            </a:r>
            <a:endParaRPr sz="2400"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04975" y="1839550"/>
            <a:ext cx="5266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1 . DNA</a:t>
            </a:r>
            <a:endParaRPr sz="2400"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04975" y="2571750"/>
            <a:ext cx="3231900" cy="22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1600"/>
              <a:buFont typeface="Josefin Sans"/>
              <a:buChar char="●"/>
            </a:pPr>
            <a:r>
              <a:rPr lang="en" sz="1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Double stranded</a:t>
            </a:r>
            <a:endParaRPr sz="1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1600"/>
              <a:buFont typeface="Josefin Sans"/>
              <a:buChar char="●"/>
            </a:pPr>
            <a:r>
              <a:rPr lang="en" sz="1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Double helix</a:t>
            </a:r>
            <a:endParaRPr sz="1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1600"/>
              <a:buFont typeface="Josefin Sans"/>
              <a:buChar char="●"/>
            </a:pPr>
            <a:r>
              <a:rPr lang="en" sz="1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Made of ACGT bases</a:t>
            </a:r>
            <a:endParaRPr sz="1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1600"/>
              <a:buFont typeface="Josefin Sans"/>
              <a:buChar char="○"/>
            </a:pPr>
            <a:r>
              <a:rPr lang="en" sz="1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A pairs with T</a:t>
            </a:r>
            <a:endParaRPr sz="1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1600"/>
              <a:buFont typeface="Josefin Sans"/>
              <a:buChar char="○"/>
            </a:pPr>
            <a:r>
              <a:rPr lang="en" sz="1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C pairs with G</a:t>
            </a:r>
            <a:endParaRPr sz="1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1600"/>
              <a:buFont typeface="Josefin Sans"/>
              <a:buChar char="●"/>
            </a:pPr>
            <a:r>
              <a:rPr lang="en" sz="1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Unique for every individual</a:t>
            </a:r>
            <a:endParaRPr sz="1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2">
            <a:off x="5701822" y="1810794"/>
            <a:ext cx="1106077" cy="2878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0" y="0"/>
            <a:ext cx="9144000" cy="12858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0" y="1212000"/>
            <a:ext cx="9144000" cy="73800"/>
          </a:xfrm>
          <a:prstGeom prst="rect">
            <a:avLst/>
          </a:prstGeom>
          <a:solidFill>
            <a:srgbClr val="5F5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504975" y="1839550"/>
            <a:ext cx="5266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2 . RNA</a:t>
            </a:r>
            <a:endParaRPr sz="2400"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04975" y="2571750"/>
            <a:ext cx="4018200" cy="22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1600"/>
              <a:buFont typeface="Josefin Sans"/>
              <a:buChar char="●"/>
            </a:pPr>
            <a:r>
              <a:rPr lang="en" sz="1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Transcription converts DNA to RNA</a:t>
            </a:r>
            <a:endParaRPr sz="1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1600"/>
              <a:buFont typeface="Josefin Sans"/>
              <a:buChar char="●"/>
            </a:pPr>
            <a:r>
              <a:rPr lang="en" sz="1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Single stranded</a:t>
            </a:r>
            <a:endParaRPr sz="1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1600"/>
              <a:buFont typeface="Josefin Sans"/>
              <a:buChar char="●"/>
            </a:pPr>
            <a:r>
              <a:rPr lang="en" sz="1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Made of ACGU bases</a:t>
            </a:r>
            <a:endParaRPr sz="1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5707965" y="1809833"/>
            <a:ext cx="1093807" cy="288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0"/>
            <a:ext cx="9144000" cy="12858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0" y="1212000"/>
            <a:ext cx="9144000" cy="73800"/>
          </a:xfrm>
          <a:prstGeom prst="rect">
            <a:avLst/>
          </a:prstGeom>
          <a:solidFill>
            <a:srgbClr val="5F5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504975" y="1839550"/>
            <a:ext cx="5266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3 . Protein</a:t>
            </a:r>
            <a:endParaRPr sz="2400"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504975" y="2571750"/>
            <a:ext cx="4263300" cy="22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1600"/>
              <a:buFont typeface="Josefin Sans"/>
              <a:buChar char="●"/>
            </a:pPr>
            <a:r>
              <a:rPr lang="en" sz="1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Translation converts RNA into proteins</a:t>
            </a:r>
            <a:endParaRPr sz="1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1600"/>
              <a:buFont typeface="Josefin Sans"/>
              <a:buChar char="●"/>
            </a:pPr>
            <a:r>
              <a:rPr lang="en" sz="1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Made of amino acids</a:t>
            </a:r>
            <a:endParaRPr sz="1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1600"/>
              <a:buFont typeface="Josefin Sans"/>
              <a:buChar char="●"/>
            </a:pPr>
            <a:r>
              <a:rPr lang="en" sz="1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Every three bases in RNA codes for a single amino acid </a:t>
            </a:r>
            <a:endParaRPr sz="1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1600"/>
              <a:buFont typeface="Josefin Sans"/>
              <a:buChar char="●"/>
            </a:pPr>
            <a:r>
              <a:rPr lang="en" sz="16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Responsible for many cell processes</a:t>
            </a:r>
            <a:endParaRPr sz="16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5332609" y="2120728"/>
            <a:ext cx="1844496" cy="2258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669300" y="418438"/>
            <a:ext cx="7805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CCFB8"/>
                </a:solidFill>
                <a:latin typeface="Josefin Sans"/>
                <a:ea typeface="Josefin Sans"/>
                <a:cs typeface="Josefin Sans"/>
                <a:sym typeface="Josefin Sans"/>
              </a:rPr>
              <a:t>What is synthetic biology ?</a:t>
            </a:r>
            <a:endParaRPr sz="3600">
              <a:solidFill>
                <a:srgbClr val="7CCFB8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92750" y="1542238"/>
            <a:ext cx="75585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2400"/>
              <a:buFont typeface="Josefin Sans"/>
              <a:buChar char="●"/>
            </a:pPr>
            <a:r>
              <a:rPr lang="en" sz="24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Laboratory editing of DNA, RNA or proteins</a:t>
            </a:r>
            <a:endParaRPr sz="24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2400"/>
              <a:buFont typeface="Josefin Sans"/>
              <a:buChar char="●"/>
            </a:pPr>
            <a:r>
              <a:rPr lang="en" sz="24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Can change colour, shape, size, function, etc. of cells</a:t>
            </a:r>
            <a:endParaRPr sz="24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l="189" r="189"/>
          <a:stretch/>
        </p:blipFill>
        <p:spPr>
          <a:xfrm>
            <a:off x="1983794" y="3249375"/>
            <a:ext cx="1820386" cy="144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6250" y="3249363"/>
            <a:ext cx="1820386" cy="1444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4084338" y="3971750"/>
            <a:ext cx="988200" cy="0"/>
          </a:xfrm>
          <a:prstGeom prst="straightConnector1">
            <a:avLst/>
          </a:prstGeom>
          <a:noFill/>
          <a:ln w="19050" cap="flat" cmpd="sng">
            <a:solidFill>
              <a:srgbClr val="5F5B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" name="Google Shape;108;p18"/>
          <p:cNvSpPr txBox="1"/>
          <p:nvPr/>
        </p:nvSpPr>
        <p:spPr>
          <a:xfrm>
            <a:off x="605150" y="3986769"/>
            <a:ext cx="1372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Normal E. coli</a:t>
            </a:r>
            <a:endParaRPr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166625" y="3344346"/>
            <a:ext cx="1677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Glowing red E. coli</a:t>
            </a:r>
            <a:endParaRPr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110" name="Google Shape;110;p18"/>
          <p:cNvCxnSpPr>
            <a:stCxn id="108" idx="2"/>
            <a:endCxn id="105" idx="2"/>
          </p:cNvCxnSpPr>
          <p:nvPr/>
        </p:nvCxnSpPr>
        <p:spPr>
          <a:xfrm rot="-5400000" flipH="1">
            <a:off x="2043050" y="3843369"/>
            <a:ext cx="99000" cy="1602600"/>
          </a:xfrm>
          <a:prstGeom prst="curvedConnector3">
            <a:avLst>
              <a:gd name="adj1" fmla="val 340487"/>
            </a:avLst>
          </a:prstGeom>
          <a:noFill/>
          <a:ln w="19050" cap="flat" cmpd="sng">
            <a:solidFill>
              <a:srgbClr val="5F5B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8"/>
          <p:cNvCxnSpPr>
            <a:stCxn id="109" idx="0"/>
            <a:endCxn id="106" idx="0"/>
          </p:cNvCxnSpPr>
          <p:nvPr/>
        </p:nvCxnSpPr>
        <p:spPr>
          <a:xfrm rot="5400000" flipH="1">
            <a:off x="7083375" y="2422296"/>
            <a:ext cx="95100" cy="1749000"/>
          </a:xfrm>
          <a:prstGeom prst="curvedConnector3">
            <a:avLst>
              <a:gd name="adj1" fmla="val 350272"/>
            </a:avLst>
          </a:prstGeom>
          <a:noFill/>
          <a:ln w="19050" cap="flat" cmpd="sng">
            <a:solidFill>
              <a:srgbClr val="5F5B6B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669300" y="418438"/>
            <a:ext cx="7805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CCFB8"/>
                </a:solidFill>
                <a:latin typeface="Josefin Sans"/>
                <a:ea typeface="Josefin Sans"/>
                <a:cs typeface="Josefin Sans"/>
                <a:sym typeface="Josefin Sans"/>
              </a:rPr>
              <a:t>What do synthetic biologists do ?</a:t>
            </a:r>
            <a:endParaRPr sz="3600">
              <a:solidFill>
                <a:srgbClr val="7CCFB8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792750" y="1542238"/>
            <a:ext cx="75585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2400"/>
              <a:buFont typeface="Josefin Sans"/>
              <a:buChar char="●"/>
            </a:pPr>
            <a:r>
              <a:rPr lang="en" sz="24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Many techniques to edit DNA, RNA, proteins</a:t>
            </a:r>
            <a:endParaRPr sz="24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2400"/>
              <a:buFont typeface="Josefin Sans"/>
              <a:buChar char="●"/>
            </a:pPr>
            <a:r>
              <a:rPr lang="en" sz="24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3 common techniques</a:t>
            </a:r>
            <a:endParaRPr sz="24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9144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2400"/>
              <a:buFont typeface="Josefin Sans"/>
              <a:buAutoNum type="arabicPeriod"/>
            </a:pPr>
            <a:r>
              <a:rPr lang="en" sz="24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Digestion / ligation</a:t>
            </a:r>
            <a:endParaRPr sz="24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9144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2400"/>
              <a:buFont typeface="Josefin Sans"/>
              <a:buAutoNum type="arabicPeriod"/>
            </a:pPr>
            <a:r>
              <a:rPr lang="en" sz="24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PCR amplification</a:t>
            </a:r>
            <a:endParaRPr sz="24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9144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B6B"/>
              </a:buClr>
              <a:buSzPts val="2400"/>
              <a:buFont typeface="Josefin Sans"/>
              <a:buAutoNum type="arabicPeriod"/>
            </a:pPr>
            <a:r>
              <a:rPr lang="en" sz="2400">
                <a:solidFill>
                  <a:srgbClr val="5F5B6B"/>
                </a:solidFill>
                <a:latin typeface="Josefin Sans"/>
                <a:ea typeface="Josefin Sans"/>
                <a:cs typeface="Josefin Sans"/>
                <a:sym typeface="Josefin Sans"/>
              </a:rPr>
              <a:t>Gel electrophoresis</a:t>
            </a:r>
            <a:endParaRPr sz="2400">
              <a:solidFill>
                <a:srgbClr val="5F5B6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l="129" r="129"/>
          <a:stretch/>
        </p:blipFill>
        <p:spPr>
          <a:xfrm>
            <a:off x="6368181" y="2265175"/>
            <a:ext cx="1672046" cy="365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0" y="0"/>
            <a:ext cx="3657600" cy="51510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432450" y="2012700"/>
            <a:ext cx="27927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Digestion / Ligation</a:t>
            </a:r>
            <a:endParaRPr sz="3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88" y="457888"/>
            <a:ext cx="490925" cy="4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rot="5400000">
            <a:off x="1048800" y="2534850"/>
            <a:ext cx="5143500" cy="73800"/>
          </a:xfrm>
          <a:prstGeom prst="rect">
            <a:avLst/>
          </a:prstGeom>
          <a:solidFill>
            <a:srgbClr val="5F5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8563" y="2150448"/>
            <a:ext cx="1024472" cy="176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8565" y="1226746"/>
            <a:ext cx="1024472" cy="176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7925" y="2085350"/>
            <a:ext cx="972775" cy="97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4015950" y="2271294"/>
            <a:ext cx="1372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Restriction site</a:t>
            </a:r>
            <a:endParaRPr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7078213" y="3916769"/>
            <a:ext cx="1372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Restriction enzyme</a:t>
            </a:r>
            <a:endParaRPr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132" name="Google Shape;132;p20"/>
          <p:cNvCxnSpPr>
            <a:stCxn id="130" idx="3"/>
          </p:cNvCxnSpPr>
          <p:nvPr/>
        </p:nvCxnSpPr>
        <p:spPr>
          <a:xfrm>
            <a:off x="5388150" y="2575494"/>
            <a:ext cx="412500" cy="0"/>
          </a:xfrm>
          <a:prstGeom prst="straightConnector1">
            <a:avLst/>
          </a:prstGeom>
          <a:noFill/>
          <a:ln w="19050" cap="flat" cmpd="sng">
            <a:solidFill>
              <a:srgbClr val="5F5B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" name="Google Shape;133;p20"/>
          <p:cNvCxnSpPr>
            <a:stCxn id="131" idx="0"/>
          </p:cNvCxnSpPr>
          <p:nvPr/>
        </p:nvCxnSpPr>
        <p:spPr>
          <a:xfrm rot="10800000">
            <a:off x="7764313" y="3204569"/>
            <a:ext cx="0" cy="712200"/>
          </a:xfrm>
          <a:prstGeom prst="straightConnector1">
            <a:avLst/>
          </a:prstGeom>
          <a:noFill/>
          <a:ln w="19050" cap="flat" cmpd="sng">
            <a:solidFill>
              <a:srgbClr val="5F5B6B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0" y="0"/>
            <a:ext cx="3657600" cy="5151000"/>
          </a:xfrm>
          <a:prstGeom prst="rect">
            <a:avLst/>
          </a:prstGeom>
          <a:solidFill>
            <a:srgbClr val="7CCF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432450" y="2012700"/>
            <a:ext cx="27927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Digestion / Ligation</a:t>
            </a:r>
            <a:endParaRPr sz="3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88" y="457888"/>
            <a:ext cx="490925" cy="4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/>
          <p:nvPr/>
        </p:nvSpPr>
        <p:spPr>
          <a:xfrm rot="5400000">
            <a:off x="1048800" y="2534850"/>
            <a:ext cx="5143500" cy="73800"/>
          </a:xfrm>
          <a:prstGeom prst="rect">
            <a:avLst/>
          </a:prstGeom>
          <a:solidFill>
            <a:srgbClr val="5F5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8563" y="2150448"/>
            <a:ext cx="1024472" cy="176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8565" y="1226746"/>
            <a:ext cx="1024472" cy="176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4413" y="2085350"/>
            <a:ext cx="972775" cy="97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7413450" y="2271294"/>
            <a:ext cx="1372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B733"/>
                </a:solidFill>
                <a:latin typeface="Josefin Sans"/>
                <a:ea typeface="Josefin Sans"/>
                <a:cs typeface="Josefin Sans"/>
                <a:sym typeface="Josefin Sans"/>
              </a:rPr>
              <a:t>Enzyme binding</a:t>
            </a:r>
            <a:endParaRPr>
              <a:solidFill>
                <a:srgbClr val="F7B73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146" name="Google Shape;146;p21"/>
          <p:cNvCxnSpPr>
            <a:stCxn id="145" idx="1"/>
          </p:cNvCxnSpPr>
          <p:nvPr/>
        </p:nvCxnSpPr>
        <p:spPr>
          <a:xfrm rot="10800000">
            <a:off x="7017450" y="2575494"/>
            <a:ext cx="396000" cy="0"/>
          </a:xfrm>
          <a:prstGeom prst="straightConnector1">
            <a:avLst/>
          </a:prstGeom>
          <a:noFill/>
          <a:ln w="19050" cap="flat" cmpd="sng">
            <a:solidFill>
              <a:srgbClr val="5F5B6B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On-screen Show (16:9)</PresentationFormat>
  <Paragraphs>57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Josefin Sans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 Far</cp:lastModifiedBy>
  <cp:revision>1</cp:revision>
  <dcterms:modified xsi:type="dcterms:W3CDTF">2018-10-17T17:04:27Z</dcterms:modified>
</cp:coreProperties>
</file>