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36"/>
    <p:restoredTop sz="94630"/>
  </p:normalViewPr>
  <p:slideViewPr>
    <p:cSldViewPr snapToGrid="0" snapToObjects="1">
      <p:cViewPr varScale="1">
        <p:scale>
          <a:sx n="108" d="100"/>
          <a:sy n="108" d="100"/>
        </p:scale>
        <p:origin x="216"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4" name="Shape 5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Shape 84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7" name="Shape 8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Define the labels on the picture</a:t>
            </a:r>
          </a:p>
          <a:p>
            <a:pPr lvl="0">
              <a:spcBef>
                <a:spcPts val="0"/>
              </a:spcBef>
              <a:buNone/>
            </a:pPr>
            <a:r>
              <a:rPr lang="en"/>
              <a:t>Right out of the gate, the beet tyrosine hydroxylase seemed to be the winner.</a:t>
            </a:r>
          </a:p>
          <a:p>
            <a:pPr lvl="0">
              <a:spcBef>
                <a:spcPts val="0"/>
              </a:spcBef>
              <a:buNone/>
            </a:pPr>
            <a:r>
              <a:rPr lang="en"/>
              <a:t>But…Can it be made better?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Shape 85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5" name="Shape 8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Tyrosine hydroxylases have an unwanted oxidase activity. This activity takes L-DOPA and sends it down a pathway that leads to melanin. This removes L-DOPA from becoming Dopamine and eventually morphine. This problem lead the researchers to wonder if the enzyme truly could be made better.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Shape 86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1" name="Shape 8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Why do we do PCR?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Shape 99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1" name="Shape 9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Shape 112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5" name="Shape 1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Shape 1131"/>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2" name="Shape 1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Module A contains mutant tyrosine hydroxylase and DODC. Module A and B were integrated into chromosome using yeast integration plasmids and homologous recombination. Module C was found on a low copy number plasmid.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Shape 1137"/>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8" name="Shape 1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quote nicely summarizes the morphine issue. A shortage has led to suffering because pain patients do not receive the necessary treatment. Overuse and abuse of opiods however must be considered when talking about increasing availability of drugs like morphine. So where does the solution lie?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Shape 114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4" name="Shape 1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Shape 115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1" name="Shape 1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CDC states that nearly 2 million americans in 2014 abused opioid medications. This is a problem. This problem can be made worse by the increased availability of opioids that could come from a morphine producing yeast.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Shape 1159"/>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0" name="Shape 1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Heroin is usually synthesized from morphine. A morphine producing yeast could easily fuel this market.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pPr>
            <a:r>
              <a:rPr lang="en"/>
              <a:t>This paper deals with the production of pharmaceuticals from plant metabolites in work horse organisms. Plant metabolites are chemically diverse and are used in the development of a large number of pharmaceuticals. For instance, the poppy is used for the production of heroin which is type of opioid that has pain reducing properties</a:t>
            </a:r>
          </a:p>
          <a:p>
            <a:pPr marL="457200" lvl="0" indent="-228600" rtl="0">
              <a:spcBef>
                <a:spcPts val="0"/>
              </a:spcBef>
            </a:pPr>
            <a:r>
              <a:rPr lang="en"/>
              <a:t>Manufacturing pharmaceuticals from plant extract is not efficient as production is not only dependent on the successful growth of the plant, but there is low yield even with successful growth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Shape 116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9" name="Shape 1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Shape 118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1" name="Shape 1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Shape 1187"/>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8" name="Shape 1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Shape 119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7" name="Shape 1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AutoNum type="arabicPeriod"/>
            </a:pPr>
            <a:r>
              <a:rPr lang="en"/>
              <a:t>The betaxanthin pathway could be a very useful colorimetric tool useful for studying subcellular enzyme localization and metabolite transport. Could also link the fluorescence to the production of other metabolites of interest and therefore be able to to develop high-throughput screens for additional molecules</a:t>
            </a:r>
          </a:p>
          <a:p>
            <a:pPr marL="457200" lvl="0" indent="-228600">
              <a:spcBef>
                <a:spcPts val="0"/>
              </a:spcBef>
              <a:buAutoNum type="arabicPeriod"/>
            </a:pPr>
            <a:r>
              <a:rPr lang="en"/>
              <a:t>Optimization of s-reticuline titre for production of downstream BIAs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Shape 121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7" name="Shape 1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Shape 1221"/>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2" name="Shape 12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***Included just in case I need to explain sanger sequencing/next gen sequencing to anyone***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5" name="Shape 5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lr>
                <a:schemeClr val="dk1"/>
              </a:buClr>
            </a:pPr>
            <a:r>
              <a:rPr lang="en">
                <a:solidFill>
                  <a:schemeClr val="dk1"/>
                </a:solidFill>
              </a:rPr>
              <a:t>In the past, what has slowed down the production of pharmaceuticals by total organic synthesis is the complexity of the metabolic pathways. The pathways are often not very well understood which hinders using synthetic techniques to optimize production </a:t>
            </a:r>
          </a:p>
          <a:p>
            <a:pPr marL="457200" lvl="0" indent="-228600" rtl="0">
              <a:spcBef>
                <a:spcPts val="0"/>
              </a:spcBef>
            </a:pPr>
            <a:r>
              <a:rPr lang="en"/>
              <a:t>However, now techniques such as next-gen sequencing have clarified the complexity of many of the plant biochemical pathways such that these pathways can be genetically manipulated and engineered into a host such as E. coli for industrial production </a:t>
            </a:r>
          </a:p>
          <a:p>
            <a:pPr marL="457200" lvl="0" indent="-228600" rtl="0">
              <a:spcBef>
                <a:spcPts val="0"/>
              </a:spcBef>
            </a:pPr>
            <a:r>
              <a:rPr lang="en"/>
              <a:t>Various synthetic biology techniques has made manipulating organisms faster, cheaper and easier </a:t>
            </a:r>
          </a:p>
          <a:p>
            <a:pPr marL="914400" lvl="1" indent="-228600" rtl="0">
              <a:spcBef>
                <a:spcPts val="0"/>
              </a:spcBef>
            </a:pPr>
            <a:r>
              <a:rPr lang="en"/>
              <a:t>Synthetic biology described as</a:t>
            </a:r>
            <a:r>
              <a:rPr lang="en" sz="1050">
                <a:solidFill>
                  <a:srgbClr val="252525"/>
                </a:solidFill>
                <a:highlight>
                  <a:srgbClr val="FFFFFF"/>
                </a:highlight>
              </a:rPr>
              <a:t> artificial design and engineering of biological systems and living organisms for purposes of improving applications for industry or biological research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1" name="Shape 6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pPr>
            <a:r>
              <a:rPr lang="en"/>
              <a:t>This paper focuses on plant metabolite known as BIAs which have a variety of therapeutic uses</a:t>
            </a:r>
          </a:p>
          <a:p>
            <a:pPr marL="457200" lvl="0" indent="-228600" rtl="0">
              <a:spcBef>
                <a:spcPts val="0"/>
              </a:spcBef>
            </a:pPr>
            <a:r>
              <a:rPr lang="en"/>
              <a:t>Until recently, the chemical complexity of most BIAs meant that they couldn't be chemically synthesized at a commercial scale and thus production required tedious extractions from plants</a:t>
            </a:r>
          </a:p>
          <a:p>
            <a:pPr marL="457200" lvl="0" indent="-228600" rtl="0">
              <a:spcBef>
                <a:spcPts val="0"/>
              </a:spcBef>
            </a:pPr>
            <a:r>
              <a:rPr lang="en"/>
              <a:t>Through next gen sequencing the complicated pathway was illuminated and thus BIAs are now a viable target for production via microbial fermentation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1" name="Shape 6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pPr>
            <a:r>
              <a:rPr lang="en"/>
              <a:t>As indicated in the pathway at the top of the screen, the production of BIAs requires several key intermediates which are controlled by specific enzymes. For the next few slides, they pathway will remain at the top of the screen as I elaborate on experiments done previously in this field. </a:t>
            </a:r>
          </a:p>
          <a:p>
            <a:pPr marL="457200" lvl="0" indent="-228600" rtl="0">
              <a:spcBef>
                <a:spcPts val="0"/>
              </a:spcBef>
            </a:pPr>
            <a:r>
              <a:rPr lang="en"/>
              <a:t>To begin, researchers managed to engineer E. coli to use glucose in the production of s-reticuline. This step is important as s-reticuline is the last major intermediate that is shared amongst the major BIA pathways. </a:t>
            </a:r>
          </a:p>
          <a:p>
            <a:pPr marL="457200" lvl="0" indent="-228600" rtl="0">
              <a:spcBef>
                <a:spcPts val="0"/>
              </a:spcBef>
            </a:pPr>
            <a:r>
              <a:rPr lang="en"/>
              <a:t>What was interesting to learn was that when the researchers reconstituted S-reticuline in E. coli there was no further downstream synthesis of BIAs. But when S-reticuline was reconstituted in yeast downstream production occurred which has lead to the production of many valuable BIAs but from cost prohibitive intermediates </a:t>
            </a:r>
          </a:p>
          <a:p>
            <a:pPr marL="457200" lvl="0" indent="-228600" rtl="0">
              <a:spcBef>
                <a:spcPts val="0"/>
              </a:spcBef>
            </a:pPr>
            <a:r>
              <a:rPr lang="en"/>
              <a:t>Yeast are capable of this downstream BIA biosynthesis because they can functionally express an enzyme family known as cytochrome P450 which plays an important role in BIA synthesis and diversification</a:t>
            </a:r>
          </a:p>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Shape 7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9" name="Shape 7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pPr>
            <a:r>
              <a:rPr lang="en"/>
              <a:t>One of the next logical steps was to form a co culture of yeast and reticuline producing E. coli and although in a lab setting cocultures and sequential fermentations are okay, if this process was to ever be used on an industrial scale, monocultures would provide ultimate productivity.  </a:t>
            </a:r>
          </a:p>
          <a:p>
            <a:pPr marL="457200" lvl="0" indent="-228600" rtl="0">
              <a:spcBef>
                <a:spcPts val="0"/>
              </a:spcBef>
              <a:buClr>
                <a:schemeClr val="dk1"/>
              </a:buClr>
            </a:pPr>
            <a:r>
              <a:rPr lang="en">
                <a:solidFill>
                  <a:schemeClr val="dk1"/>
                </a:solidFill>
              </a:rPr>
              <a:t>From these previous experiments it was clear that the research team had to engineer an organism capable synthesizing BIAs from start to finish- the yeast! I should say that the researchers never actually did this due to ethical concerns which Landon will touch on later.</a:t>
            </a:r>
          </a:p>
          <a:p>
            <a:pPr marL="457200" lvl="0" indent="-228600" rtl="0">
              <a:spcBef>
                <a:spcPts val="0"/>
              </a:spcBef>
              <a:buClr>
                <a:schemeClr val="dk1"/>
              </a:buClr>
            </a:pPr>
            <a:r>
              <a:rPr lang="en">
                <a:solidFill>
                  <a:schemeClr val="dk1"/>
                </a:solidFill>
              </a:rPr>
              <a:t>Unfortunately the production of s-reticuline in has been difficult primarily due to the first biosynthetic step of L-tyrosine to L-DOPA and poor activity of norococlaurine synthase (NCS) which is an enzyme that modifies dopamine allowing for continuation of the pathway </a:t>
            </a:r>
          </a:p>
          <a:p>
            <a:pPr marL="457200" lvl="0" indent="-228600" rtl="0">
              <a:spcBef>
                <a:spcPts val="0"/>
              </a:spcBef>
              <a:buClr>
                <a:schemeClr val="dk1"/>
              </a:buClr>
            </a:pPr>
            <a:r>
              <a:rPr lang="en">
                <a:solidFill>
                  <a:schemeClr val="dk1"/>
                </a:solidFill>
              </a:rPr>
              <a:t>In this presentation we are focusing on the first problem- the biosynthetic step of using L-tyrosine to produce L-DOPA</a:t>
            </a:r>
          </a:p>
          <a:p>
            <a:pPr marL="914400" lvl="1" indent="-228600" rtl="0">
              <a:spcBef>
                <a:spcPts val="0"/>
              </a:spcBef>
              <a:buClr>
                <a:schemeClr val="dk1"/>
              </a:buClr>
            </a:pPr>
            <a:r>
              <a:rPr lang="en">
                <a:solidFill>
                  <a:schemeClr val="dk1"/>
                </a:solidFill>
              </a:rPr>
              <a:t>Yeast has trouble with this crucial step as it fails to have a copper cofactor which is needed for the use of the enzyme tyrosine hydroxylase (a member of the cytochrome P450 family)</a:t>
            </a:r>
          </a:p>
          <a:p>
            <a:pPr marL="914400" lvl="1" indent="-228600" rtl="0">
              <a:spcBef>
                <a:spcPts val="0"/>
              </a:spcBef>
              <a:buClr>
                <a:schemeClr val="dk1"/>
              </a:buClr>
            </a:pPr>
            <a:r>
              <a:rPr lang="en">
                <a:solidFill>
                  <a:schemeClr val="dk1"/>
                </a:solidFill>
              </a:rPr>
              <a:t>Copper containing tyrosinases exhibit tyrosine hydroxylases exhibit DOPA oxidase activity such that the enzyme when copper is available can convert L-tyrosine to L-DOPA</a:t>
            </a:r>
          </a:p>
          <a:p>
            <a:pPr marL="914400" lvl="1" indent="-228600" rtl="0">
              <a:spcBef>
                <a:spcPts val="0"/>
              </a:spcBef>
              <a:buClr>
                <a:schemeClr val="dk1"/>
              </a:buClr>
            </a:pPr>
            <a:r>
              <a:rPr lang="en">
                <a:solidFill>
                  <a:schemeClr val="dk1"/>
                </a:solidFill>
              </a:rPr>
              <a:t>What the researchers needed to do was search for a yeast- active tyrosine hydroxylase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Shape 7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2" name="Shape 7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pPr>
            <a:r>
              <a:rPr lang="en"/>
              <a:t>To find a tyrosine hydroxylase that functioned in yeast, the researchers developed an enzyme- coupled biosensor that focused on the BIA pathway intermediate L-DOPA</a:t>
            </a:r>
          </a:p>
          <a:p>
            <a:pPr marL="457200" lvl="0" indent="-228600" rtl="0">
              <a:spcBef>
                <a:spcPts val="0"/>
              </a:spcBef>
            </a:pPr>
            <a:r>
              <a:rPr lang="en"/>
              <a:t>Starting with L-DOPA, the plant enzyme DOPA dioxygenase formed betaxanthin which was used an a colorimetric tool as increased or decreased production was visualized as well as quantified via cellular florescence by either a more or less yellow phenotype  </a:t>
            </a:r>
          </a:p>
          <a:p>
            <a:pPr marL="457200" lvl="0" indent="-228600" rtl="0">
              <a:spcBef>
                <a:spcPts val="0"/>
              </a:spcBef>
            </a:pPr>
            <a:r>
              <a:rPr lang="en"/>
              <a:t>The researchers identified a tyrosine hydroxylase that was functional in yeast and therefore the world of BIA synthesis is one step closer to developing a microorganism that is capable of producing high value BIAs at a commercial scale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Shape 825"/>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6" name="Shape 8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pPr>
            <a:r>
              <a:rPr lang="en"/>
              <a:t>As Emma Mentioned, the initial step in (S)-reticuline synthesis was a difficult step for yeast. So the first thing the researchers had to do was find a yeast active tyrosine hydroxylase to go from L-Tyrosine to L-DOPA.</a:t>
            </a:r>
          </a:p>
          <a:p>
            <a:pPr marL="457200" lvl="0" indent="-228600" rtl="0">
              <a:spcBef>
                <a:spcPts val="0"/>
              </a:spcBef>
            </a:pPr>
            <a:r>
              <a:rPr lang="en"/>
              <a:t>From there, the L-DOPA would be transformed into Dopamine using a DOPA Decarboxylase.</a:t>
            </a:r>
          </a:p>
          <a:p>
            <a:pPr marL="457200" lvl="0" indent="-228600" rtl="0">
              <a:spcBef>
                <a:spcPts val="0"/>
              </a:spcBef>
            </a:pPr>
            <a:r>
              <a:rPr lang="en"/>
              <a:t>The DOPA Dioxygenase allowed the researchers to make a colourmetric analysis of L-DOPA production and allowed for quick screening of active tyrosine hydroxylases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Shape 83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4" name="Shape 8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colourmetric tool allowed for a “plug and play” system. The researchers found active tyrosine hydroxylases in the common mushroom A. bisporus and the common beet Beta vulgaris. They were transformed into yeast and their activity was screened by the yellow-ness of the yeast cells.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2305100" y="1161050"/>
            <a:ext cx="6153000" cy="1159799"/>
          </a:xfrm>
          <a:prstGeom prst="rect">
            <a:avLst/>
          </a:prstGeom>
        </p:spPr>
        <p:txBody>
          <a:bodyPr lIns="91425" tIns="91425" rIns="91425" bIns="91425" anchor="ctr" anchorCtr="0"/>
          <a:lstStyle>
            <a:lvl1pPr lvl="0" algn="r">
              <a:spcBef>
                <a:spcPts val="0"/>
              </a:spcBef>
              <a:buClr>
                <a:srgbClr val="1C4587"/>
              </a:buClr>
              <a:buSzPct val="100000"/>
              <a:defRPr sz="4800" b="0">
                <a:solidFill>
                  <a:srgbClr val="1C4587"/>
                </a:solidFill>
              </a:defRPr>
            </a:lvl1pPr>
            <a:lvl2pPr lvl="1" algn="r">
              <a:spcBef>
                <a:spcPts val="0"/>
              </a:spcBef>
              <a:buClr>
                <a:srgbClr val="1C4587"/>
              </a:buClr>
              <a:buSzPct val="100000"/>
              <a:defRPr sz="4800" b="0">
                <a:solidFill>
                  <a:srgbClr val="1C4587"/>
                </a:solidFill>
              </a:defRPr>
            </a:lvl2pPr>
            <a:lvl3pPr lvl="2" algn="r">
              <a:spcBef>
                <a:spcPts val="0"/>
              </a:spcBef>
              <a:buClr>
                <a:srgbClr val="1C4587"/>
              </a:buClr>
              <a:buSzPct val="100000"/>
              <a:defRPr sz="4800" b="0">
                <a:solidFill>
                  <a:srgbClr val="1C4587"/>
                </a:solidFill>
              </a:defRPr>
            </a:lvl3pPr>
            <a:lvl4pPr lvl="3" algn="r">
              <a:spcBef>
                <a:spcPts val="0"/>
              </a:spcBef>
              <a:buClr>
                <a:srgbClr val="1C4587"/>
              </a:buClr>
              <a:buSzPct val="100000"/>
              <a:defRPr sz="4800" b="0">
                <a:solidFill>
                  <a:srgbClr val="1C4587"/>
                </a:solidFill>
              </a:defRPr>
            </a:lvl4pPr>
            <a:lvl5pPr lvl="4" algn="r">
              <a:spcBef>
                <a:spcPts val="0"/>
              </a:spcBef>
              <a:buClr>
                <a:srgbClr val="1C4587"/>
              </a:buClr>
              <a:buSzPct val="100000"/>
              <a:defRPr sz="4800" b="0">
                <a:solidFill>
                  <a:srgbClr val="1C4587"/>
                </a:solidFill>
              </a:defRPr>
            </a:lvl5pPr>
            <a:lvl6pPr lvl="5" algn="r">
              <a:spcBef>
                <a:spcPts val="0"/>
              </a:spcBef>
              <a:buClr>
                <a:srgbClr val="1C4587"/>
              </a:buClr>
              <a:buSzPct val="100000"/>
              <a:defRPr sz="4800" b="0">
                <a:solidFill>
                  <a:srgbClr val="1C4587"/>
                </a:solidFill>
              </a:defRPr>
            </a:lvl6pPr>
            <a:lvl7pPr lvl="6" algn="r">
              <a:spcBef>
                <a:spcPts val="0"/>
              </a:spcBef>
              <a:buClr>
                <a:srgbClr val="1C4587"/>
              </a:buClr>
              <a:buSzPct val="100000"/>
              <a:defRPr sz="4800" b="0">
                <a:solidFill>
                  <a:srgbClr val="1C4587"/>
                </a:solidFill>
              </a:defRPr>
            </a:lvl7pPr>
            <a:lvl8pPr lvl="7" algn="r">
              <a:spcBef>
                <a:spcPts val="0"/>
              </a:spcBef>
              <a:buClr>
                <a:srgbClr val="1C4587"/>
              </a:buClr>
              <a:buSzPct val="100000"/>
              <a:defRPr sz="4800" b="0">
                <a:solidFill>
                  <a:srgbClr val="1C4587"/>
                </a:solidFill>
              </a:defRPr>
            </a:lvl8pPr>
            <a:lvl9pPr lvl="8" algn="r">
              <a:spcBef>
                <a:spcPts val="0"/>
              </a:spcBef>
              <a:buClr>
                <a:srgbClr val="1C4587"/>
              </a:buClr>
              <a:buSzPct val="100000"/>
              <a:defRPr sz="4800" b="0">
                <a:solidFill>
                  <a:srgbClr val="1C4587"/>
                </a:solidFill>
              </a:defRPr>
            </a:lvl9pPr>
          </a:lstStyle>
          <a:p>
            <a:endParaRPr/>
          </a:p>
        </p:txBody>
      </p:sp>
      <p:sp>
        <p:nvSpPr>
          <p:cNvPr id="162" name="Shape 162"/>
          <p:cNvSpPr/>
          <p:nvPr/>
        </p:nvSpPr>
        <p:spPr>
          <a:xfrm>
            <a:off x="723692" y="4220090"/>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3" name="Shape 163"/>
          <p:cNvSpPr/>
          <p:nvPr/>
        </p:nvSpPr>
        <p:spPr>
          <a:xfrm>
            <a:off x="-58318" y="3053286"/>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4" name="Shape 164"/>
          <p:cNvSpPr/>
          <p:nvPr/>
        </p:nvSpPr>
        <p:spPr>
          <a:xfrm>
            <a:off x="4025101" y="3422420"/>
            <a:ext cx="370864" cy="809587"/>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5" name="Shape 165"/>
          <p:cNvSpPr/>
          <p:nvPr/>
        </p:nvSpPr>
        <p:spPr>
          <a:xfrm>
            <a:off x="3078045" y="3128353"/>
            <a:ext cx="730670" cy="895810"/>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6" name="Shape 166"/>
          <p:cNvSpPr/>
          <p:nvPr/>
        </p:nvSpPr>
        <p:spPr>
          <a:xfrm>
            <a:off x="5401647" y="3285712"/>
            <a:ext cx="805934" cy="750837"/>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7" name="Shape 167"/>
          <p:cNvSpPr/>
          <p:nvPr/>
        </p:nvSpPr>
        <p:spPr>
          <a:xfrm>
            <a:off x="8364459" y="3346842"/>
            <a:ext cx="873792" cy="600259"/>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8" name="Shape 168"/>
          <p:cNvSpPr/>
          <p:nvPr/>
        </p:nvSpPr>
        <p:spPr>
          <a:xfrm>
            <a:off x="4551116" y="3125540"/>
            <a:ext cx="657208" cy="679226"/>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9" name="Shape 169"/>
          <p:cNvSpPr/>
          <p:nvPr/>
        </p:nvSpPr>
        <p:spPr>
          <a:xfrm>
            <a:off x="4419881" y="3994834"/>
            <a:ext cx="919681" cy="950907"/>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0" name="Shape 170"/>
          <p:cNvSpPr/>
          <p:nvPr/>
        </p:nvSpPr>
        <p:spPr>
          <a:xfrm>
            <a:off x="2644911" y="4036537"/>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1" name="Shape 171"/>
          <p:cNvSpPr/>
          <p:nvPr/>
        </p:nvSpPr>
        <p:spPr>
          <a:xfrm>
            <a:off x="2116541" y="3186156"/>
            <a:ext cx="829754" cy="780162"/>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2" name="Shape 172"/>
          <p:cNvSpPr/>
          <p:nvPr/>
        </p:nvSpPr>
        <p:spPr>
          <a:xfrm>
            <a:off x="1347360" y="3186146"/>
            <a:ext cx="599145"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3" name="Shape 173"/>
          <p:cNvSpPr/>
          <p:nvPr/>
        </p:nvSpPr>
        <p:spPr>
          <a:xfrm>
            <a:off x="2681614" y="4813558"/>
            <a:ext cx="816943" cy="313966"/>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4" name="Shape 174"/>
          <p:cNvSpPr/>
          <p:nvPr/>
        </p:nvSpPr>
        <p:spPr>
          <a:xfrm>
            <a:off x="7146421" y="4508764"/>
            <a:ext cx="1040883"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5" name="Shape 175"/>
          <p:cNvSpPr/>
          <p:nvPr/>
        </p:nvSpPr>
        <p:spPr>
          <a:xfrm>
            <a:off x="7146430" y="3104431"/>
            <a:ext cx="684731" cy="721462"/>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6" name="Shape 176"/>
          <p:cNvSpPr/>
          <p:nvPr/>
        </p:nvSpPr>
        <p:spPr>
          <a:xfrm>
            <a:off x="5262207" y="4729516"/>
            <a:ext cx="525045"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7" name="Shape 177"/>
          <p:cNvSpPr/>
          <p:nvPr/>
        </p:nvSpPr>
        <p:spPr>
          <a:xfrm>
            <a:off x="8376371" y="4729061"/>
            <a:ext cx="508531" cy="324975"/>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8" name="Shape 178"/>
          <p:cNvSpPr/>
          <p:nvPr/>
        </p:nvSpPr>
        <p:spPr>
          <a:xfrm>
            <a:off x="3808716" y="4429326"/>
            <a:ext cx="570934" cy="567281"/>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9" name="Shape 179"/>
          <p:cNvSpPr/>
          <p:nvPr/>
        </p:nvSpPr>
        <p:spPr>
          <a:xfrm>
            <a:off x="7975390" y="3053271"/>
            <a:ext cx="541559" cy="67927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0" name="Shape 180"/>
          <p:cNvSpPr/>
          <p:nvPr/>
        </p:nvSpPr>
        <p:spPr>
          <a:xfrm>
            <a:off x="1570784" y="4028294"/>
            <a:ext cx="734323"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1" name="Shape 181"/>
          <p:cNvSpPr/>
          <p:nvPr/>
        </p:nvSpPr>
        <p:spPr>
          <a:xfrm>
            <a:off x="247060" y="4094875"/>
            <a:ext cx="275433"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2" name="Shape 182"/>
          <p:cNvSpPr/>
          <p:nvPr/>
        </p:nvSpPr>
        <p:spPr>
          <a:xfrm>
            <a:off x="8516943" y="4082883"/>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3" name="Shape 183"/>
          <p:cNvSpPr/>
          <p:nvPr/>
        </p:nvSpPr>
        <p:spPr>
          <a:xfrm>
            <a:off x="859713" y="3417442"/>
            <a:ext cx="317619" cy="65900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4" name="Shape 184"/>
          <p:cNvSpPr/>
          <p:nvPr/>
        </p:nvSpPr>
        <p:spPr>
          <a:xfrm rot="1920742">
            <a:off x="5707037" y="4213989"/>
            <a:ext cx="884796" cy="750833"/>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5" name="Shape 185"/>
          <p:cNvSpPr/>
          <p:nvPr/>
        </p:nvSpPr>
        <p:spPr>
          <a:xfrm rot="-3496844">
            <a:off x="115838"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6" name="Shape 186"/>
          <p:cNvSpPr/>
          <p:nvPr/>
        </p:nvSpPr>
        <p:spPr>
          <a:xfrm>
            <a:off x="7518183" y="3966329"/>
            <a:ext cx="846268"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7" name="Shape 187"/>
          <p:cNvSpPr/>
          <p:nvPr/>
        </p:nvSpPr>
        <p:spPr>
          <a:xfrm rot="-5400000">
            <a:off x="6496794" y="3021440"/>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8" name="Shape 188"/>
          <p:cNvSpPr/>
          <p:nvPr/>
        </p:nvSpPr>
        <p:spPr>
          <a:xfrm>
            <a:off x="6453205" y="3705906"/>
            <a:ext cx="666365"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9" name="Shape 189"/>
          <p:cNvSpPr/>
          <p:nvPr/>
        </p:nvSpPr>
        <p:spPr>
          <a:xfrm>
            <a:off x="1866011" y="4742878"/>
            <a:ext cx="681078" cy="455286"/>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0" name="Shape 190"/>
          <p:cNvSpPr/>
          <p:nvPr/>
        </p:nvSpPr>
        <p:spPr>
          <a:xfrm>
            <a:off x="6669805" y="4614394"/>
            <a:ext cx="308461" cy="33048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91"/>
        <p:cNvGrpSpPr/>
        <p:nvPr/>
      </p:nvGrpSpPr>
      <p:grpSpPr>
        <a:xfrm>
          <a:off x="0" y="0"/>
          <a:ext cx="0" cy="0"/>
          <a:chOff x="0" y="0"/>
          <a:chExt cx="0" cy="0"/>
        </a:xfrm>
      </p:grpSpPr>
      <p:sp>
        <p:nvSpPr>
          <p:cNvPr id="192" name="Shape 192"/>
          <p:cNvSpPr txBox="1">
            <a:spLocks noGrp="1"/>
          </p:cNvSpPr>
          <p:nvPr>
            <p:ph type="ctrTitle"/>
          </p:nvPr>
        </p:nvSpPr>
        <p:spPr>
          <a:xfrm>
            <a:off x="3210934" y="1661761"/>
            <a:ext cx="5301599" cy="1159799"/>
          </a:xfrm>
          <a:prstGeom prst="rect">
            <a:avLst/>
          </a:prstGeom>
        </p:spPr>
        <p:txBody>
          <a:bodyPr lIns="91425" tIns="91425" rIns="91425" bIns="91425" anchor="b" anchorCtr="0"/>
          <a:lstStyle>
            <a:lvl1pPr lvl="0" algn="r" rtl="0">
              <a:spcBef>
                <a:spcPts val="0"/>
              </a:spcBef>
              <a:buSzPct val="100000"/>
              <a:defRPr sz="3700" b="0"/>
            </a:lvl1pPr>
            <a:lvl2pPr lvl="1" algn="r" rtl="0">
              <a:spcBef>
                <a:spcPts val="0"/>
              </a:spcBef>
              <a:buSzPct val="100000"/>
              <a:defRPr sz="3700" b="0"/>
            </a:lvl2pPr>
            <a:lvl3pPr lvl="2" algn="r" rtl="0">
              <a:spcBef>
                <a:spcPts val="0"/>
              </a:spcBef>
              <a:buSzPct val="100000"/>
              <a:defRPr sz="3700" b="0"/>
            </a:lvl3pPr>
            <a:lvl4pPr lvl="3" algn="r" rtl="0">
              <a:spcBef>
                <a:spcPts val="0"/>
              </a:spcBef>
              <a:buSzPct val="100000"/>
              <a:defRPr sz="3700" b="0"/>
            </a:lvl4pPr>
            <a:lvl5pPr lvl="4" algn="r" rtl="0">
              <a:spcBef>
                <a:spcPts val="0"/>
              </a:spcBef>
              <a:buSzPct val="100000"/>
              <a:defRPr sz="3700" b="0"/>
            </a:lvl5pPr>
            <a:lvl6pPr lvl="5" algn="r" rtl="0">
              <a:spcBef>
                <a:spcPts val="0"/>
              </a:spcBef>
              <a:buSzPct val="100000"/>
              <a:defRPr sz="3700" b="0"/>
            </a:lvl6pPr>
            <a:lvl7pPr lvl="6" algn="r" rtl="0">
              <a:spcBef>
                <a:spcPts val="0"/>
              </a:spcBef>
              <a:buSzPct val="100000"/>
              <a:defRPr sz="3700" b="0"/>
            </a:lvl7pPr>
            <a:lvl8pPr lvl="7" algn="r" rtl="0">
              <a:spcBef>
                <a:spcPts val="0"/>
              </a:spcBef>
              <a:buSzPct val="100000"/>
              <a:defRPr sz="3700" b="0"/>
            </a:lvl8pPr>
            <a:lvl9pPr lvl="8" algn="r" rtl="0">
              <a:spcBef>
                <a:spcPts val="0"/>
              </a:spcBef>
              <a:buSzPct val="100000"/>
              <a:defRPr sz="3700" b="0"/>
            </a:lvl9pPr>
          </a:lstStyle>
          <a:p>
            <a:endParaRPr/>
          </a:p>
        </p:txBody>
      </p:sp>
      <p:sp>
        <p:nvSpPr>
          <p:cNvPr id="193" name="Shape 193"/>
          <p:cNvSpPr txBox="1">
            <a:spLocks noGrp="1"/>
          </p:cNvSpPr>
          <p:nvPr>
            <p:ph type="subTitle" idx="1"/>
          </p:nvPr>
        </p:nvSpPr>
        <p:spPr>
          <a:xfrm>
            <a:off x="3210884" y="2864176"/>
            <a:ext cx="5301599" cy="784799"/>
          </a:xfrm>
          <a:prstGeom prst="rect">
            <a:avLst/>
          </a:prstGeom>
        </p:spPr>
        <p:txBody>
          <a:bodyPr lIns="91425" tIns="91425" rIns="91425" bIns="91425" anchor="t" anchorCtr="0"/>
          <a:lstStyle>
            <a:lvl1pPr lvl="0" algn="r" rtl="0">
              <a:spcBef>
                <a:spcPts val="0"/>
              </a:spcBef>
              <a:buClr>
                <a:srgbClr val="1C4587"/>
              </a:buClr>
              <a:buNone/>
              <a:defRPr>
                <a:solidFill>
                  <a:srgbClr val="1C4587"/>
                </a:solidFill>
              </a:defRPr>
            </a:lvl1pPr>
            <a:lvl2pPr lvl="1" algn="r" rtl="0">
              <a:spcBef>
                <a:spcPts val="0"/>
              </a:spcBef>
              <a:buClr>
                <a:srgbClr val="1C4587"/>
              </a:buClr>
              <a:buSzPct val="100000"/>
              <a:buNone/>
              <a:defRPr sz="3000">
                <a:solidFill>
                  <a:srgbClr val="1C4587"/>
                </a:solidFill>
              </a:defRPr>
            </a:lvl2pPr>
            <a:lvl3pPr lvl="2" algn="r" rtl="0">
              <a:spcBef>
                <a:spcPts val="0"/>
              </a:spcBef>
              <a:buClr>
                <a:srgbClr val="1C4587"/>
              </a:buClr>
              <a:buSzPct val="100000"/>
              <a:buNone/>
              <a:defRPr sz="3000">
                <a:solidFill>
                  <a:srgbClr val="1C4587"/>
                </a:solidFill>
              </a:defRPr>
            </a:lvl3pPr>
            <a:lvl4pPr lvl="3" algn="r" rtl="0">
              <a:spcBef>
                <a:spcPts val="0"/>
              </a:spcBef>
              <a:buClr>
                <a:srgbClr val="1C4587"/>
              </a:buClr>
              <a:buSzPct val="100000"/>
              <a:buNone/>
              <a:defRPr sz="3000">
                <a:solidFill>
                  <a:srgbClr val="1C4587"/>
                </a:solidFill>
              </a:defRPr>
            </a:lvl4pPr>
            <a:lvl5pPr lvl="4" algn="r" rtl="0">
              <a:spcBef>
                <a:spcPts val="0"/>
              </a:spcBef>
              <a:buClr>
                <a:srgbClr val="1C4587"/>
              </a:buClr>
              <a:buSzPct val="100000"/>
              <a:buNone/>
              <a:defRPr sz="3000">
                <a:solidFill>
                  <a:srgbClr val="1C4587"/>
                </a:solidFill>
              </a:defRPr>
            </a:lvl5pPr>
            <a:lvl6pPr lvl="5" algn="r" rtl="0">
              <a:spcBef>
                <a:spcPts val="0"/>
              </a:spcBef>
              <a:buClr>
                <a:srgbClr val="1C4587"/>
              </a:buClr>
              <a:buSzPct val="100000"/>
              <a:buNone/>
              <a:defRPr sz="3000">
                <a:solidFill>
                  <a:srgbClr val="1C4587"/>
                </a:solidFill>
              </a:defRPr>
            </a:lvl6pPr>
            <a:lvl7pPr lvl="6" algn="r" rtl="0">
              <a:spcBef>
                <a:spcPts val="0"/>
              </a:spcBef>
              <a:buClr>
                <a:srgbClr val="1C4587"/>
              </a:buClr>
              <a:buSzPct val="100000"/>
              <a:buNone/>
              <a:defRPr sz="3000">
                <a:solidFill>
                  <a:srgbClr val="1C4587"/>
                </a:solidFill>
              </a:defRPr>
            </a:lvl7pPr>
            <a:lvl8pPr lvl="7" algn="r" rtl="0">
              <a:spcBef>
                <a:spcPts val="0"/>
              </a:spcBef>
              <a:buClr>
                <a:srgbClr val="1C4587"/>
              </a:buClr>
              <a:buSzPct val="100000"/>
              <a:buNone/>
              <a:defRPr sz="3000">
                <a:solidFill>
                  <a:srgbClr val="1C4587"/>
                </a:solidFill>
              </a:defRPr>
            </a:lvl8pPr>
            <a:lvl9pPr lvl="8" algn="r" rtl="0">
              <a:spcBef>
                <a:spcPts val="0"/>
              </a:spcBef>
              <a:buClr>
                <a:srgbClr val="1C4587"/>
              </a:buClr>
              <a:buSzPct val="100000"/>
              <a:buNone/>
              <a:defRPr sz="3000">
                <a:solidFill>
                  <a:srgbClr val="1C4587"/>
                </a:solidFill>
              </a:defRPr>
            </a:lvl9pPr>
          </a:lstStyle>
          <a:p>
            <a:endParaRPr/>
          </a:p>
        </p:txBody>
      </p:sp>
      <p:sp>
        <p:nvSpPr>
          <p:cNvPr id="194" name="Shape 194"/>
          <p:cNvSpPr/>
          <p:nvPr/>
        </p:nvSpPr>
        <p:spPr>
          <a:xfrm>
            <a:off x="4412080" y="4661638"/>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5" name="Shape 195"/>
          <p:cNvSpPr/>
          <p:nvPr/>
        </p:nvSpPr>
        <p:spPr>
          <a:xfrm>
            <a:off x="3968825" y="4000287"/>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6" name="Shape 196"/>
          <p:cNvSpPr/>
          <p:nvPr/>
        </p:nvSpPr>
        <p:spPr>
          <a:xfrm>
            <a:off x="6283364" y="42095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7" name="Shape 197"/>
          <p:cNvSpPr/>
          <p:nvPr/>
        </p:nvSpPr>
        <p:spPr>
          <a:xfrm>
            <a:off x="5746560" y="4042835"/>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8" name="Shape 198"/>
          <p:cNvSpPr/>
          <p:nvPr/>
        </p:nvSpPr>
        <p:spPr>
          <a:xfrm>
            <a:off x="7063610" y="4132027"/>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9" name="Shape 199"/>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0" name="Shape 200"/>
          <p:cNvSpPr/>
          <p:nvPr/>
        </p:nvSpPr>
        <p:spPr>
          <a:xfrm>
            <a:off x="6581517" y="4041241"/>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1" name="Shape 201"/>
          <p:cNvSpPr/>
          <p:nvPr/>
        </p:nvSpPr>
        <p:spPr>
          <a:xfrm>
            <a:off x="6507131" y="453396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2" name="Shape 202"/>
          <p:cNvSpPr/>
          <p:nvPr/>
        </p:nvSpPr>
        <p:spPr>
          <a:xfrm>
            <a:off x="5501053"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3" name="Shape 203"/>
          <p:cNvSpPr/>
          <p:nvPr/>
        </p:nvSpPr>
        <p:spPr>
          <a:xfrm>
            <a:off x="5201566" y="4075598"/>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4" name="Shape 204"/>
          <p:cNvSpPr/>
          <p:nvPr/>
        </p:nvSpPr>
        <p:spPr>
          <a:xfrm>
            <a:off x="4765584"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5" name="Shape 205"/>
          <p:cNvSpPr/>
          <p:nvPr/>
        </p:nvSpPr>
        <p:spPr>
          <a:xfrm>
            <a:off x="55218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6" name="Shape 206"/>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7" name="Shape 207"/>
          <p:cNvSpPr/>
          <p:nvPr/>
        </p:nvSpPr>
        <p:spPr>
          <a:xfrm>
            <a:off x="8052577" y="402927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8" name="Shape 208"/>
          <p:cNvSpPr/>
          <p:nvPr/>
        </p:nvSpPr>
        <p:spPr>
          <a:xfrm>
            <a:off x="6984573" y="4950383"/>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9" name="Shape 20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0" name="Shape 210"/>
          <p:cNvSpPr/>
          <p:nvPr/>
        </p:nvSpPr>
        <p:spPr>
          <a:xfrm>
            <a:off x="6160714" y="4780233"/>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1" name="Shape 211"/>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2" name="Shape 212"/>
          <p:cNvSpPr/>
          <p:nvPr/>
        </p:nvSpPr>
        <p:spPr>
          <a:xfrm>
            <a:off x="48922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3" name="Shape 213"/>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4" name="Shape 214"/>
          <p:cNvSpPr/>
          <p:nvPr/>
        </p:nvSpPr>
        <p:spPr>
          <a:xfrm>
            <a:off x="4489178" y="4206693"/>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5" name="Shape 215"/>
          <p:cNvSpPr/>
          <p:nvPr/>
        </p:nvSpPr>
        <p:spPr>
          <a:xfrm rot="1920548">
            <a:off x="7236725" y="46581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6" name="Shape 216"/>
          <p:cNvSpPr/>
          <p:nvPr/>
        </p:nvSpPr>
        <p:spPr>
          <a:xfrm>
            <a:off x="8263292" y="4517804"/>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7" name="Shape 217"/>
          <p:cNvSpPr/>
          <p:nvPr/>
        </p:nvSpPr>
        <p:spPr>
          <a:xfrm rot="-5400000">
            <a:off x="7684355" y="39822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8" name="Shape 218"/>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9" name="Shape 219"/>
          <p:cNvSpPr/>
          <p:nvPr/>
        </p:nvSpPr>
        <p:spPr>
          <a:xfrm>
            <a:off x="50595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0" name="Shape 220"/>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1" name="Shape 221"/>
          <p:cNvSpPr/>
          <p:nvPr/>
        </p:nvSpPr>
        <p:spPr>
          <a:xfrm>
            <a:off x="1482764" y="42095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2" name="Shape 222"/>
          <p:cNvSpPr/>
          <p:nvPr/>
        </p:nvSpPr>
        <p:spPr>
          <a:xfrm>
            <a:off x="945960" y="4042835"/>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3" name="Shape 223"/>
          <p:cNvSpPr/>
          <p:nvPr/>
        </p:nvSpPr>
        <p:spPr>
          <a:xfrm>
            <a:off x="2263010" y="4132027"/>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4" name="Shape 224"/>
          <p:cNvSpPr/>
          <p:nvPr/>
        </p:nvSpPr>
        <p:spPr>
          <a:xfrm>
            <a:off x="1780917" y="4041241"/>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5" name="Shape 225"/>
          <p:cNvSpPr/>
          <p:nvPr/>
        </p:nvSpPr>
        <p:spPr>
          <a:xfrm>
            <a:off x="1706531" y="453396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6" name="Shape 226"/>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7" name="Shape 227"/>
          <p:cNvSpPr/>
          <p:nvPr/>
        </p:nvSpPr>
        <p:spPr>
          <a:xfrm>
            <a:off x="400966" y="4075598"/>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8" name="Shape 228"/>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9" name="Shape 229"/>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0" name="Shape 230"/>
          <p:cNvSpPr/>
          <p:nvPr/>
        </p:nvSpPr>
        <p:spPr>
          <a:xfrm>
            <a:off x="3251972"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1" name="Shape 231"/>
          <p:cNvSpPr/>
          <p:nvPr/>
        </p:nvSpPr>
        <p:spPr>
          <a:xfrm>
            <a:off x="3251977" y="402927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2" name="Shape 232"/>
          <p:cNvSpPr/>
          <p:nvPr/>
        </p:nvSpPr>
        <p:spPr>
          <a:xfrm>
            <a:off x="2183973" y="4950383"/>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3" name="Shape 233"/>
          <p:cNvSpPr/>
          <p:nvPr/>
        </p:nvSpPr>
        <p:spPr>
          <a:xfrm>
            <a:off x="39491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4" name="Shape 234"/>
          <p:cNvSpPr/>
          <p:nvPr/>
        </p:nvSpPr>
        <p:spPr>
          <a:xfrm>
            <a:off x="1360114" y="4780233"/>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5" name="Shape 235"/>
          <p:cNvSpPr/>
          <p:nvPr/>
        </p:nvSpPr>
        <p:spPr>
          <a:xfrm>
            <a:off x="37218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6" name="Shape 236"/>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7" name="Shape 237"/>
          <p:cNvSpPr/>
          <p:nvPr/>
        </p:nvSpPr>
        <p:spPr>
          <a:xfrm>
            <a:off x="40288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8" name="Shape 238"/>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9" name="Shape 239"/>
          <p:cNvSpPr/>
          <p:nvPr/>
        </p:nvSpPr>
        <p:spPr>
          <a:xfrm rot="1920548">
            <a:off x="2436125" y="46581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0" name="Shape 240"/>
          <p:cNvSpPr/>
          <p:nvPr/>
        </p:nvSpPr>
        <p:spPr>
          <a:xfrm>
            <a:off x="3462692" y="4517804"/>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1" name="Shape 241"/>
          <p:cNvSpPr/>
          <p:nvPr/>
        </p:nvSpPr>
        <p:spPr>
          <a:xfrm rot="-5400000">
            <a:off x="2883754" y="39822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2" name="Shape 242"/>
          <p:cNvSpPr/>
          <p:nvPr/>
        </p:nvSpPr>
        <p:spPr>
          <a:xfrm>
            <a:off x="28590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3" name="Shape 243"/>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4" name="Shape 244"/>
          <p:cNvSpPr/>
          <p:nvPr/>
        </p:nvSpPr>
        <p:spPr>
          <a:xfrm>
            <a:off x="2981819"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2159325" y="2161800"/>
            <a:ext cx="4825500" cy="819899"/>
          </a:xfrm>
          <a:prstGeom prst="rect">
            <a:avLst/>
          </a:prstGeom>
        </p:spPr>
        <p:txBody>
          <a:bodyPr lIns="91425" tIns="91425" rIns="91425" bIns="91425" anchor="ctr" anchorCtr="0"/>
          <a:lstStyle>
            <a:lvl1pPr lvl="0" algn="ctr" rtl="0">
              <a:spcBef>
                <a:spcPts val="0"/>
              </a:spcBef>
              <a:buClr>
                <a:srgbClr val="1C4587"/>
              </a:buClr>
              <a:buSzPct val="100000"/>
              <a:defRPr sz="2500" b="1">
                <a:solidFill>
                  <a:srgbClr val="1C4587"/>
                </a:solidFill>
              </a:defRPr>
            </a:lvl1pPr>
            <a:lvl2pPr lvl="1" algn="ctr" rtl="0">
              <a:spcBef>
                <a:spcPts val="0"/>
              </a:spcBef>
              <a:buClr>
                <a:srgbClr val="1C4587"/>
              </a:buClr>
              <a:buSzPct val="100000"/>
              <a:defRPr sz="2500" b="1">
                <a:solidFill>
                  <a:srgbClr val="1C4587"/>
                </a:solidFill>
              </a:defRPr>
            </a:lvl2pPr>
            <a:lvl3pPr lvl="2" algn="ctr" rtl="0">
              <a:spcBef>
                <a:spcPts val="0"/>
              </a:spcBef>
              <a:buClr>
                <a:srgbClr val="1C4587"/>
              </a:buClr>
              <a:buSzPct val="100000"/>
              <a:defRPr sz="2500" b="1">
                <a:solidFill>
                  <a:srgbClr val="1C4587"/>
                </a:solidFill>
              </a:defRPr>
            </a:lvl3pPr>
            <a:lvl4pPr lvl="3" algn="ctr" rtl="0">
              <a:spcBef>
                <a:spcPts val="0"/>
              </a:spcBef>
              <a:buClr>
                <a:srgbClr val="1C4587"/>
              </a:buClr>
              <a:buSzPct val="100000"/>
              <a:defRPr sz="2500" b="1">
                <a:solidFill>
                  <a:srgbClr val="1C4587"/>
                </a:solidFill>
              </a:defRPr>
            </a:lvl4pPr>
            <a:lvl5pPr lvl="4" algn="ctr" rtl="0">
              <a:spcBef>
                <a:spcPts val="0"/>
              </a:spcBef>
              <a:buClr>
                <a:srgbClr val="1C4587"/>
              </a:buClr>
              <a:buSzPct val="100000"/>
              <a:defRPr sz="2500" b="1">
                <a:solidFill>
                  <a:srgbClr val="1C4587"/>
                </a:solidFill>
              </a:defRPr>
            </a:lvl5pPr>
            <a:lvl6pPr lvl="5" algn="ctr" rtl="0">
              <a:spcBef>
                <a:spcPts val="0"/>
              </a:spcBef>
              <a:buClr>
                <a:srgbClr val="1C4587"/>
              </a:buClr>
              <a:buSzPct val="100000"/>
              <a:defRPr sz="2500" b="1">
                <a:solidFill>
                  <a:srgbClr val="1C4587"/>
                </a:solidFill>
              </a:defRPr>
            </a:lvl6pPr>
            <a:lvl7pPr lvl="6" algn="ctr" rtl="0">
              <a:spcBef>
                <a:spcPts val="0"/>
              </a:spcBef>
              <a:buClr>
                <a:srgbClr val="1C4587"/>
              </a:buClr>
              <a:buSzPct val="100000"/>
              <a:defRPr sz="2500" b="1">
                <a:solidFill>
                  <a:srgbClr val="1C4587"/>
                </a:solidFill>
              </a:defRPr>
            </a:lvl7pPr>
            <a:lvl8pPr lvl="7" algn="ctr" rtl="0">
              <a:spcBef>
                <a:spcPts val="0"/>
              </a:spcBef>
              <a:buClr>
                <a:srgbClr val="1C4587"/>
              </a:buClr>
              <a:buSzPct val="100000"/>
              <a:defRPr sz="2500" b="1">
                <a:solidFill>
                  <a:srgbClr val="1C4587"/>
                </a:solidFill>
              </a:defRPr>
            </a:lvl8pPr>
            <a:lvl9pPr lvl="8" algn="ctr">
              <a:spcBef>
                <a:spcPts val="0"/>
              </a:spcBef>
              <a:buClr>
                <a:srgbClr val="1C4587"/>
              </a:buClr>
              <a:buSzPct val="100000"/>
              <a:defRPr sz="2500" b="1">
                <a:solidFill>
                  <a:srgbClr val="1C4587"/>
                </a:solidFill>
              </a:defRPr>
            </a:lvl9pPr>
          </a:lstStyle>
          <a:p>
            <a:endParaRPr/>
          </a:p>
        </p:txBody>
      </p:sp>
      <p:sp>
        <p:nvSpPr>
          <p:cNvPr id="247" name="Shape 247"/>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8" name="Shape 248"/>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9" name="Shape 249"/>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0" name="Shape 250"/>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1" name="Shape 251"/>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2" name="Shape 252"/>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3" name="Shape 253"/>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4" name="Shape 254"/>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5" name="Shape 255"/>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6" name="Shape 256"/>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7" name="Shape 257"/>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8" name="Shape 258"/>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9" name="Shape 259"/>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0" name="Shape 260"/>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1" name="Shape 261"/>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2" name="Shape 262"/>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3" name="Shape 263"/>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4" name="Shape 264"/>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5" name="Shape 265"/>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6" name="Shape 266"/>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7" name="Shape 267"/>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8" name="Shape 268"/>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9" name="Shape 269"/>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0" name="Shape 270"/>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1" name="Shape 271"/>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2" name="Shape 272"/>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3" name="Shape 273"/>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4" name="Shape 274"/>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5" name="Shape 275"/>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6" name="Shape 276"/>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7" name="Shape 277"/>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8" name="Shape 278"/>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9" name="Shape 279"/>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0" name="Shape 280"/>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1" name="Shape 281"/>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2" name="Shape 282"/>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3" name="Shape 283"/>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4" name="Shape 284"/>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5" name="Shape 285"/>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6" name="Shape 286"/>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7" name="Shape 287"/>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0" name="Shape 290"/>
          <p:cNvSpPr txBox="1">
            <a:spLocks noGrp="1"/>
          </p:cNvSpPr>
          <p:nvPr>
            <p:ph type="body" idx="1"/>
          </p:nvPr>
        </p:nvSpPr>
        <p:spPr>
          <a:xfrm>
            <a:off x="747925" y="1302836"/>
            <a:ext cx="6140399" cy="3610800"/>
          </a:xfrm>
          <a:prstGeom prst="rect">
            <a:avLst/>
          </a:prstGeom>
        </p:spPr>
        <p:txBody>
          <a:bodyPr lIns="91425" tIns="91425" rIns="91425" bIns="91425" anchor="t" anchorCtr="0"/>
          <a:lstStyle>
            <a:lvl1pPr lvl="0">
              <a:spcBef>
                <a:spcPts val="0"/>
              </a:spcBef>
              <a:buSzPct val="100000"/>
              <a:defRPr sz="25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291" name="Shape 291"/>
          <p:cNvGrpSpPr/>
          <p:nvPr/>
        </p:nvGrpSpPr>
        <p:grpSpPr>
          <a:xfrm>
            <a:off x="7442902" y="-91153"/>
            <a:ext cx="1796289" cy="5330574"/>
            <a:chOff x="6023725" y="842300"/>
            <a:chExt cx="1358150" cy="4030375"/>
          </a:xfrm>
        </p:grpSpPr>
        <p:sp>
          <p:nvSpPr>
            <p:cNvPr id="292" name="Shape 292"/>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3" name="Shape 293"/>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4" name="Shape 294"/>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5" name="Shape 295"/>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6" name="Shape 296"/>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7" name="Shape 297"/>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8" name="Shape 298"/>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9" name="Shape 299"/>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0" name="Shape 300"/>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1" name="Shape 301"/>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2" name="Shape 302"/>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3" name="Shape 303"/>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4" name="Shape 304"/>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5" name="Shape 305"/>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6" name="Shape 306"/>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7" name="Shape 307"/>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8" name="Shape 308"/>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9" name="Shape 309"/>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0" name="Shape 310"/>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1" name="Shape 311"/>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2" name="Shape 312"/>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3" name="Shape 313"/>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4" name="Shape 314"/>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5" name="Shape 315"/>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6" name="Shape 316"/>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7" name="Shape 317"/>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8" name="Shape 318"/>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9" name="Shape 319"/>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20" name="Shape 320"/>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grpSp>
      <p:cxnSp>
        <p:nvCxnSpPr>
          <p:cNvPr id="321" name="Shape 321"/>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4" name="Shape 324"/>
          <p:cNvSpPr txBox="1">
            <a:spLocks noGrp="1"/>
          </p:cNvSpPr>
          <p:nvPr>
            <p:ph type="body" idx="1"/>
          </p:nvPr>
        </p:nvSpPr>
        <p:spPr>
          <a:xfrm>
            <a:off x="747925" y="1363153"/>
            <a:ext cx="3158999" cy="36108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325" name="Shape 325"/>
          <p:cNvSpPr txBox="1">
            <a:spLocks noGrp="1"/>
          </p:cNvSpPr>
          <p:nvPr>
            <p:ph type="body" idx="2"/>
          </p:nvPr>
        </p:nvSpPr>
        <p:spPr>
          <a:xfrm>
            <a:off x="4097098" y="1363153"/>
            <a:ext cx="3158999" cy="36108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grpSp>
        <p:nvGrpSpPr>
          <p:cNvPr id="326" name="Shape 326"/>
          <p:cNvGrpSpPr/>
          <p:nvPr/>
        </p:nvGrpSpPr>
        <p:grpSpPr>
          <a:xfrm>
            <a:off x="7442902" y="-91153"/>
            <a:ext cx="1796289" cy="5330574"/>
            <a:chOff x="6023725" y="842300"/>
            <a:chExt cx="1358150" cy="4030375"/>
          </a:xfrm>
        </p:grpSpPr>
        <p:sp>
          <p:nvSpPr>
            <p:cNvPr id="327" name="Shape 327"/>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28" name="Shape 328"/>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29" name="Shape 329"/>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0" name="Shape 330"/>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1" name="Shape 331"/>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2" name="Shape 332"/>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3" name="Shape 333"/>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4" name="Shape 334"/>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5" name="Shape 335"/>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6" name="Shape 336"/>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7" name="Shape 337"/>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8" name="Shape 338"/>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9" name="Shape 339"/>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0" name="Shape 340"/>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1" name="Shape 341"/>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2" name="Shape 342"/>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3" name="Shape 343"/>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4" name="Shape 344"/>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5" name="Shape 345"/>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6" name="Shape 346"/>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7" name="Shape 347"/>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8" name="Shape 348"/>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9" name="Shape 349"/>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0" name="Shape 350"/>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1" name="Shape 351"/>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2" name="Shape 352"/>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3" name="Shape 353"/>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4" name="Shape 354"/>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5" name="Shape 355"/>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grpSp>
      <p:cxnSp>
        <p:nvCxnSpPr>
          <p:cNvPr id="356" name="Shape 356"/>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9" name="Shape 359"/>
          <p:cNvSpPr txBox="1">
            <a:spLocks noGrp="1"/>
          </p:cNvSpPr>
          <p:nvPr>
            <p:ph type="body" idx="1"/>
          </p:nvPr>
        </p:nvSpPr>
        <p:spPr>
          <a:xfrm>
            <a:off x="747925" y="1308875"/>
            <a:ext cx="2097899" cy="36171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0" name="Shape 360"/>
          <p:cNvSpPr txBox="1">
            <a:spLocks noGrp="1"/>
          </p:cNvSpPr>
          <p:nvPr>
            <p:ph type="body" idx="2"/>
          </p:nvPr>
        </p:nvSpPr>
        <p:spPr>
          <a:xfrm>
            <a:off x="2953086" y="1308875"/>
            <a:ext cx="2097899" cy="36171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1" name="Shape 361"/>
          <p:cNvSpPr txBox="1">
            <a:spLocks noGrp="1"/>
          </p:cNvSpPr>
          <p:nvPr>
            <p:ph type="body" idx="3"/>
          </p:nvPr>
        </p:nvSpPr>
        <p:spPr>
          <a:xfrm>
            <a:off x="5158248" y="1308875"/>
            <a:ext cx="2097899" cy="36171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grpSp>
        <p:nvGrpSpPr>
          <p:cNvPr id="362" name="Shape 362"/>
          <p:cNvGrpSpPr/>
          <p:nvPr/>
        </p:nvGrpSpPr>
        <p:grpSpPr>
          <a:xfrm>
            <a:off x="7442902" y="-91153"/>
            <a:ext cx="1796289" cy="5330574"/>
            <a:chOff x="6023725" y="842300"/>
            <a:chExt cx="1358150" cy="4030375"/>
          </a:xfrm>
        </p:grpSpPr>
        <p:sp>
          <p:nvSpPr>
            <p:cNvPr id="363" name="Shape 363"/>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4" name="Shape 364"/>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5" name="Shape 365"/>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6" name="Shape 366"/>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7" name="Shape 367"/>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8" name="Shape 368"/>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9" name="Shape 369"/>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0" name="Shape 370"/>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1" name="Shape 371"/>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2" name="Shape 372"/>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3" name="Shape 373"/>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4" name="Shape 374"/>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5" name="Shape 375"/>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6" name="Shape 376"/>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7" name="Shape 377"/>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8" name="Shape 378"/>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9" name="Shape 379"/>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0" name="Shape 380"/>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1" name="Shape 381"/>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2" name="Shape 382"/>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3" name="Shape 383"/>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4" name="Shape 384"/>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5" name="Shape 385"/>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6" name="Shape 386"/>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7" name="Shape 387"/>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8" name="Shape 388"/>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9" name="Shape 389"/>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0" name="Shape 390"/>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1" name="Shape 391"/>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grpSp>
      <p:cxnSp>
        <p:nvCxnSpPr>
          <p:cNvPr id="392" name="Shape 392"/>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395" name="Shape 395"/>
          <p:cNvGrpSpPr/>
          <p:nvPr/>
        </p:nvGrpSpPr>
        <p:grpSpPr>
          <a:xfrm>
            <a:off x="7442902" y="-91153"/>
            <a:ext cx="1796289" cy="5330574"/>
            <a:chOff x="6023725" y="842300"/>
            <a:chExt cx="1358150" cy="4030375"/>
          </a:xfrm>
        </p:grpSpPr>
        <p:sp>
          <p:nvSpPr>
            <p:cNvPr id="396" name="Shape 396"/>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7" name="Shape 397"/>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8" name="Shape 398"/>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9" name="Shape 399"/>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0" name="Shape 400"/>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1" name="Shape 401"/>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2" name="Shape 402"/>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3" name="Shape 403"/>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4" name="Shape 404"/>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5" name="Shape 405"/>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6" name="Shape 406"/>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7" name="Shape 407"/>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8" name="Shape 408"/>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9" name="Shape 409"/>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0" name="Shape 410"/>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1" name="Shape 411"/>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2" name="Shape 412"/>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3" name="Shape 413"/>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4" name="Shape 414"/>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5" name="Shape 415"/>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6" name="Shape 416"/>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7" name="Shape 417"/>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8" name="Shape 418"/>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9" name="Shape 419"/>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0" name="Shape 420"/>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1" name="Shape 421"/>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2" name="Shape 422"/>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3" name="Shape 423"/>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4" name="Shape 424"/>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grpSp>
      <p:cxnSp>
        <p:nvCxnSpPr>
          <p:cNvPr id="425" name="Shape 425"/>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
        <p:nvSpPr>
          <p:cNvPr id="428" name="Shape 428"/>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29" name="Shape 429"/>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0" name="Shape 430"/>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1" name="Shape 431"/>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2" name="Shape 432"/>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3" name="Shape 433"/>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4" name="Shape 434"/>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5" name="Shape 435"/>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6" name="Shape 436"/>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7" name="Shape 43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8" name="Shape 438"/>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9" name="Shape 439"/>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0" name="Shape 440"/>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1" name="Shape 441"/>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2" name="Shape 442"/>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3" name="Shape 443"/>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4" name="Shape 444"/>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5" name="Shape 445"/>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6" name="Shape 446"/>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7" name="Shape 44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8" name="Shape 448"/>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9" name="Shape 449"/>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0" name="Shape 450"/>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1" name="Shape 451"/>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2" name="Shape 452"/>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3" name="Shape 453"/>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4" name="Shape 454"/>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5" name="Shape 45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6" name="Shape 456"/>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7" name="Shape 45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8" name="Shape 458"/>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9" name="Shape 459"/>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0" name="Shape 460"/>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1" name="Shape 461"/>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2" name="Shape 462"/>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3" name="Shape 463"/>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4" name="Shape 464"/>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5" name="Shape 465"/>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6" name="Shape 466"/>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7" name="Shape 467"/>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8" name="Shape 468"/>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9"/>
        <p:cNvGrpSpPr/>
        <p:nvPr/>
      </p:nvGrpSpPr>
      <p:grpSpPr>
        <a:xfrm>
          <a:off x="0" y="0"/>
          <a:ext cx="0" cy="0"/>
          <a:chOff x="0" y="0"/>
          <a:chExt cx="0" cy="0"/>
        </a:xfrm>
      </p:grpSpPr>
      <p:sp>
        <p:nvSpPr>
          <p:cNvPr id="470" name="Shape 470"/>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1" name="Shape 471"/>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2" name="Shape 472"/>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3" name="Shape 473"/>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4" name="Shape 474"/>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5" name="Shape 475"/>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6" name="Shape 476"/>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7" name="Shape 477"/>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8" name="Shape 478"/>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9" name="Shape 47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0" name="Shape 480"/>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1" name="Shape 481"/>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2" name="Shape 482"/>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3" name="Shape 483"/>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4" name="Shape 484"/>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5" name="Shape 485"/>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6" name="Shape 486"/>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7" name="Shape 487"/>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8" name="Shape 488"/>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9" name="Shape 489"/>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0" name="Shape 490"/>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1" name="Shape 491"/>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2" name="Shape 492"/>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3" name="Shape 493"/>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4" name="Shape 494"/>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5" name="Shape 495"/>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6" name="Shape 496"/>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7" name="Shape 497"/>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8" name="Shape 498"/>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9" name="Shape 499"/>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0" name="Shape 500"/>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1" name="Shape 501"/>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2" name="Shape 502"/>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3" name="Shape 503"/>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4" name="Shape 504"/>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5" name="Shape 505"/>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6" name="Shape 506"/>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7" name="Shape 507"/>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8" name="Shape 508"/>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9" name="Shape 509"/>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10" name="Shape 510"/>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6" y="-23"/>
            <a:ext cx="9143797" cy="5143377"/>
            <a:chOff x="239950" y="872550"/>
            <a:chExt cx="7042900" cy="3961625"/>
          </a:xfrm>
        </p:grpSpPr>
        <p:sp>
          <p:nvSpPr>
            <p:cNvPr id="7" name="Shape 7"/>
            <p:cNvSpPr/>
            <p:nvPr/>
          </p:nvSpPr>
          <p:spPr>
            <a:xfrm>
              <a:off x="239950" y="872550"/>
              <a:ext cx="7042900" cy="3961625"/>
            </a:xfrm>
            <a:custGeom>
              <a:avLst/>
              <a:gdLst/>
              <a:ahLst/>
              <a:cxnLst/>
              <a:rect l="0" t="0" r="0" b="0"/>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8"/>
            <p:cNvSpPr/>
            <p:nvPr/>
          </p:nvSpPr>
          <p:spPr>
            <a:xfrm>
              <a:off x="239950" y="47617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9"/>
            <p:cNvSpPr/>
            <p:nvPr/>
          </p:nvSpPr>
          <p:spPr>
            <a:xfrm>
              <a:off x="239950" y="4690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0"/>
            <p:cNvSpPr/>
            <p:nvPr/>
          </p:nvSpPr>
          <p:spPr>
            <a:xfrm>
              <a:off x="239950" y="46177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1"/>
            <p:cNvSpPr/>
            <p:nvPr/>
          </p:nvSpPr>
          <p:spPr>
            <a:xfrm>
              <a:off x="239950" y="4546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p:nvPr/>
          </p:nvSpPr>
          <p:spPr>
            <a:xfrm>
              <a:off x="239950" y="44737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13"/>
            <p:cNvSpPr/>
            <p:nvPr/>
          </p:nvSpPr>
          <p:spPr>
            <a:xfrm>
              <a:off x="239950" y="4402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4"/>
            <p:cNvSpPr/>
            <p:nvPr/>
          </p:nvSpPr>
          <p:spPr>
            <a:xfrm>
              <a:off x="239950" y="43297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15"/>
            <p:cNvSpPr/>
            <p:nvPr/>
          </p:nvSpPr>
          <p:spPr>
            <a:xfrm>
              <a:off x="239950" y="4258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16"/>
            <p:cNvSpPr/>
            <p:nvPr/>
          </p:nvSpPr>
          <p:spPr>
            <a:xfrm>
              <a:off x="239950" y="41858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7"/>
            <p:cNvSpPr/>
            <p:nvPr/>
          </p:nvSpPr>
          <p:spPr>
            <a:xfrm>
              <a:off x="239950" y="4114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18"/>
            <p:cNvSpPr/>
            <p:nvPr/>
          </p:nvSpPr>
          <p:spPr>
            <a:xfrm>
              <a:off x="239950" y="40418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19"/>
            <p:cNvSpPr/>
            <p:nvPr/>
          </p:nvSpPr>
          <p:spPr>
            <a:xfrm>
              <a:off x="239950" y="39693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20"/>
            <p:cNvSpPr/>
            <p:nvPr/>
          </p:nvSpPr>
          <p:spPr>
            <a:xfrm>
              <a:off x="239950" y="38978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21"/>
            <p:cNvSpPr/>
            <p:nvPr/>
          </p:nvSpPr>
          <p:spPr>
            <a:xfrm>
              <a:off x="239950" y="38254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22"/>
            <p:cNvSpPr/>
            <p:nvPr/>
          </p:nvSpPr>
          <p:spPr>
            <a:xfrm>
              <a:off x="239950" y="37538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23"/>
            <p:cNvSpPr/>
            <p:nvPr/>
          </p:nvSpPr>
          <p:spPr>
            <a:xfrm>
              <a:off x="239950" y="36814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24"/>
            <p:cNvSpPr/>
            <p:nvPr/>
          </p:nvSpPr>
          <p:spPr>
            <a:xfrm>
              <a:off x="239950" y="36099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25"/>
            <p:cNvSpPr/>
            <p:nvPr/>
          </p:nvSpPr>
          <p:spPr>
            <a:xfrm>
              <a:off x="239950" y="35374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26"/>
            <p:cNvSpPr/>
            <p:nvPr/>
          </p:nvSpPr>
          <p:spPr>
            <a:xfrm>
              <a:off x="239950" y="34659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27"/>
            <p:cNvSpPr/>
            <p:nvPr/>
          </p:nvSpPr>
          <p:spPr>
            <a:xfrm>
              <a:off x="239950" y="33934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 name="Shape 28"/>
            <p:cNvSpPr/>
            <p:nvPr/>
          </p:nvSpPr>
          <p:spPr>
            <a:xfrm>
              <a:off x="239950" y="33219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29"/>
            <p:cNvSpPr/>
            <p:nvPr/>
          </p:nvSpPr>
          <p:spPr>
            <a:xfrm>
              <a:off x="239950" y="32495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30"/>
            <p:cNvSpPr/>
            <p:nvPr/>
          </p:nvSpPr>
          <p:spPr>
            <a:xfrm>
              <a:off x="239950" y="31770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31"/>
            <p:cNvSpPr/>
            <p:nvPr/>
          </p:nvSpPr>
          <p:spPr>
            <a:xfrm>
              <a:off x="239950" y="31055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 name="Shape 32"/>
            <p:cNvSpPr/>
            <p:nvPr/>
          </p:nvSpPr>
          <p:spPr>
            <a:xfrm>
              <a:off x="239950" y="3033100"/>
              <a:ext cx="7042900" cy="0"/>
            </a:xfrm>
            <a:custGeom>
              <a:avLst/>
              <a:gdLst/>
              <a:ahLst/>
              <a:cxnLst/>
              <a:rect l="0" t="0" r="0" b="0"/>
              <a:pathLst>
                <a:path w="281716"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33"/>
            <p:cNvSpPr/>
            <p:nvPr/>
          </p:nvSpPr>
          <p:spPr>
            <a:xfrm>
              <a:off x="239950" y="29615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34"/>
            <p:cNvSpPr/>
            <p:nvPr/>
          </p:nvSpPr>
          <p:spPr>
            <a:xfrm>
              <a:off x="239950" y="28891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35"/>
            <p:cNvSpPr/>
            <p:nvPr/>
          </p:nvSpPr>
          <p:spPr>
            <a:xfrm>
              <a:off x="239950" y="28175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36"/>
            <p:cNvSpPr/>
            <p:nvPr/>
          </p:nvSpPr>
          <p:spPr>
            <a:xfrm>
              <a:off x="239950" y="27451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37"/>
            <p:cNvSpPr/>
            <p:nvPr/>
          </p:nvSpPr>
          <p:spPr>
            <a:xfrm>
              <a:off x="239950" y="26736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38"/>
            <p:cNvSpPr/>
            <p:nvPr/>
          </p:nvSpPr>
          <p:spPr>
            <a:xfrm>
              <a:off x="239950" y="2601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39"/>
            <p:cNvSpPr/>
            <p:nvPr/>
          </p:nvSpPr>
          <p:spPr>
            <a:xfrm>
              <a:off x="239950" y="25296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40"/>
            <p:cNvSpPr/>
            <p:nvPr/>
          </p:nvSpPr>
          <p:spPr>
            <a:xfrm>
              <a:off x="239950" y="2457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41"/>
            <p:cNvSpPr/>
            <p:nvPr/>
          </p:nvSpPr>
          <p:spPr>
            <a:xfrm>
              <a:off x="239950" y="23847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42"/>
            <p:cNvSpPr/>
            <p:nvPr/>
          </p:nvSpPr>
          <p:spPr>
            <a:xfrm>
              <a:off x="239950" y="2313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43"/>
            <p:cNvSpPr/>
            <p:nvPr/>
          </p:nvSpPr>
          <p:spPr>
            <a:xfrm>
              <a:off x="239950" y="22407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44"/>
            <p:cNvSpPr/>
            <p:nvPr/>
          </p:nvSpPr>
          <p:spPr>
            <a:xfrm>
              <a:off x="239950" y="2169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 name="Shape 45"/>
            <p:cNvSpPr/>
            <p:nvPr/>
          </p:nvSpPr>
          <p:spPr>
            <a:xfrm>
              <a:off x="239950" y="20968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46"/>
            <p:cNvSpPr/>
            <p:nvPr/>
          </p:nvSpPr>
          <p:spPr>
            <a:xfrm>
              <a:off x="239950" y="2025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47"/>
            <p:cNvSpPr/>
            <p:nvPr/>
          </p:nvSpPr>
          <p:spPr>
            <a:xfrm>
              <a:off x="239950" y="19528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48"/>
            <p:cNvSpPr/>
            <p:nvPr/>
          </p:nvSpPr>
          <p:spPr>
            <a:xfrm>
              <a:off x="239950" y="18813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49"/>
            <p:cNvSpPr/>
            <p:nvPr/>
          </p:nvSpPr>
          <p:spPr>
            <a:xfrm>
              <a:off x="239950" y="18088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50"/>
            <p:cNvSpPr/>
            <p:nvPr/>
          </p:nvSpPr>
          <p:spPr>
            <a:xfrm>
              <a:off x="239950" y="17373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51"/>
            <p:cNvSpPr/>
            <p:nvPr/>
          </p:nvSpPr>
          <p:spPr>
            <a:xfrm>
              <a:off x="239950" y="16648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2"/>
            <p:cNvSpPr/>
            <p:nvPr/>
          </p:nvSpPr>
          <p:spPr>
            <a:xfrm>
              <a:off x="239950" y="15924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53"/>
            <p:cNvSpPr/>
            <p:nvPr/>
          </p:nvSpPr>
          <p:spPr>
            <a:xfrm>
              <a:off x="239950" y="15209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 name="Shape 54"/>
            <p:cNvSpPr/>
            <p:nvPr/>
          </p:nvSpPr>
          <p:spPr>
            <a:xfrm>
              <a:off x="239950" y="14484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5"/>
            <p:cNvSpPr/>
            <p:nvPr/>
          </p:nvSpPr>
          <p:spPr>
            <a:xfrm>
              <a:off x="239950" y="13769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
            <p:cNvSpPr/>
            <p:nvPr/>
          </p:nvSpPr>
          <p:spPr>
            <a:xfrm>
              <a:off x="239950" y="13044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7"/>
            <p:cNvSpPr/>
            <p:nvPr/>
          </p:nvSpPr>
          <p:spPr>
            <a:xfrm>
              <a:off x="239950" y="12329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8"/>
            <p:cNvSpPr/>
            <p:nvPr/>
          </p:nvSpPr>
          <p:spPr>
            <a:xfrm>
              <a:off x="239950" y="11605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9"/>
            <p:cNvSpPr/>
            <p:nvPr/>
          </p:nvSpPr>
          <p:spPr>
            <a:xfrm>
              <a:off x="239950" y="10889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60"/>
            <p:cNvSpPr/>
            <p:nvPr/>
          </p:nvSpPr>
          <p:spPr>
            <a:xfrm>
              <a:off x="239950" y="10165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
            <p:cNvSpPr/>
            <p:nvPr/>
          </p:nvSpPr>
          <p:spPr>
            <a:xfrm>
              <a:off x="239950" y="9450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 name="Shape 62"/>
            <p:cNvSpPr/>
            <p:nvPr/>
          </p:nvSpPr>
          <p:spPr>
            <a:xfrm>
              <a:off x="7210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63"/>
            <p:cNvSpPr/>
            <p:nvPr/>
          </p:nvSpPr>
          <p:spPr>
            <a:xfrm>
              <a:off x="7137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70645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p:nvPr/>
          </p:nvSpPr>
          <p:spPr>
            <a:xfrm>
              <a:off x="69921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
            <p:cNvSpPr/>
            <p:nvPr/>
          </p:nvSpPr>
          <p:spPr>
            <a:xfrm>
              <a:off x="69196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a:off x="6847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6774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6702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66289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71"/>
            <p:cNvSpPr/>
            <p:nvPr/>
          </p:nvSpPr>
          <p:spPr>
            <a:xfrm>
              <a:off x="65565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72"/>
            <p:cNvSpPr/>
            <p:nvPr/>
          </p:nvSpPr>
          <p:spPr>
            <a:xfrm>
              <a:off x="64840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73"/>
            <p:cNvSpPr/>
            <p:nvPr/>
          </p:nvSpPr>
          <p:spPr>
            <a:xfrm>
              <a:off x="6411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74"/>
            <p:cNvSpPr/>
            <p:nvPr/>
          </p:nvSpPr>
          <p:spPr>
            <a:xfrm>
              <a:off x="633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p:nvPr/>
          </p:nvSpPr>
          <p:spPr>
            <a:xfrm>
              <a:off x="6266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76"/>
            <p:cNvSpPr/>
            <p:nvPr/>
          </p:nvSpPr>
          <p:spPr>
            <a:xfrm>
              <a:off x="6193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77"/>
            <p:cNvSpPr/>
            <p:nvPr/>
          </p:nvSpPr>
          <p:spPr>
            <a:xfrm>
              <a:off x="6120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78"/>
            <p:cNvSpPr/>
            <p:nvPr/>
          </p:nvSpPr>
          <p:spPr>
            <a:xfrm>
              <a:off x="60484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79"/>
            <p:cNvSpPr/>
            <p:nvPr/>
          </p:nvSpPr>
          <p:spPr>
            <a:xfrm>
              <a:off x="5976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80"/>
            <p:cNvSpPr/>
            <p:nvPr/>
          </p:nvSpPr>
          <p:spPr>
            <a:xfrm>
              <a:off x="5903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5830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82"/>
            <p:cNvSpPr/>
            <p:nvPr/>
          </p:nvSpPr>
          <p:spPr>
            <a:xfrm>
              <a:off x="5757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83"/>
            <p:cNvSpPr/>
            <p:nvPr/>
          </p:nvSpPr>
          <p:spPr>
            <a:xfrm>
              <a:off x="5685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84"/>
            <p:cNvSpPr/>
            <p:nvPr/>
          </p:nvSpPr>
          <p:spPr>
            <a:xfrm>
              <a:off x="56129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85"/>
            <p:cNvSpPr/>
            <p:nvPr/>
          </p:nvSpPr>
          <p:spPr>
            <a:xfrm>
              <a:off x="5540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 name="Shape 86"/>
            <p:cNvSpPr/>
            <p:nvPr/>
          </p:nvSpPr>
          <p:spPr>
            <a:xfrm>
              <a:off x="5468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 name="Shape 87"/>
            <p:cNvSpPr/>
            <p:nvPr/>
          </p:nvSpPr>
          <p:spPr>
            <a:xfrm>
              <a:off x="5394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 name="Shape 88"/>
            <p:cNvSpPr/>
            <p:nvPr/>
          </p:nvSpPr>
          <p:spPr>
            <a:xfrm>
              <a:off x="53222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 name="Shape 89"/>
            <p:cNvSpPr/>
            <p:nvPr/>
          </p:nvSpPr>
          <p:spPr>
            <a:xfrm>
              <a:off x="5249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p:nvPr/>
          </p:nvSpPr>
          <p:spPr>
            <a:xfrm>
              <a:off x="5177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 name="Shape 91"/>
            <p:cNvSpPr/>
            <p:nvPr/>
          </p:nvSpPr>
          <p:spPr>
            <a:xfrm>
              <a:off x="510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 name="Shape 92"/>
            <p:cNvSpPr/>
            <p:nvPr/>
          </p:nvSpPr>
          <p:spPr>
            <a:xfrm>
              <a:off x="5032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 name="Shape 93"/>
            <p:cNvSpPr/>
            <p:nvPr/>
          </p:nvSpPr>
          <p:spPr>
            <a:xfrm>
              <a:off x="4959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94"/>
            <p:cNvSpPr/>
            <p:nvPr/>
          </p:nvSpPr>
          <p:spPr>
            <a:xfrm>
              <a:off x="4886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95"/>
            <p:cNvSpPr/>
            <p:nvPr/>
          </p:nvSpPr>
          <p:spPr>
            <a:xfrm>
              <a:off x="48141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96"/>
            <p:cNvSpPr/>
            <p:nvPr/>
          </p:nvSpPr>
          <p:spPr>
            <a:xfrm>
              <a:off x="4741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97"/>
            <p:cNvSpPr/>
            <p:nvPr/>
          </p:nvSpPr>
          <p:spPr>
            <a:xfrm>
              <a:off x="4669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98"/>
            <p:cNvSpPr/>
            <p:nvPr/>
          </p:nvSpPr>
          <p:spPr>
            <a:xfrm>
              <a:off x="4596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99"/>
            <p:cNvSpPr/>
            <p:nvPr/>
          </p:nvSpPr>
          <p:spPr>
            <a:xfrm>
              <a:off x="4523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100"/>
            <p:cNvSpPr/>
            <p:nvPr/>
          </p:nvSpPr>
          <p:spPr>
            <a:xfrm>
              <a:off x="4451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101"/>
            <p:cNvSpPr/>
            <p:nvPr/>
          </p:nvSpPr>
          <p:spPr>
            <a:xfrm>
              <a:off x="43785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102"/>
            <p:cNvSpPr/>
            <p:nvPr/>
          </p:nvSpPr>
          <p:spPr>
            <a:xfrm>
              <a:off x="4306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103"/>
            <p:cNvSpPr/>
            <p:nvPr/>
          </p:nvSpPr>
          <p:spPr>
            <a:xfrm>
              <a:off x="4233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p:nvPr/>
          </p:nvSpPr>
          <p:spPr>
            <a:xfrm>
              <a:off x="4160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p:nvPr/>
          </p:nvSpPr>
          <p:spPr>
            <a:xfrm>
              <a:off x="40878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p:nvPr/>
          </p:nvSpPr>
          <p:spPr>
            <a:xfrm>
              <a:off x="4015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p:nvPr/>
          </p:nvSpPr>
          <p:spPr>
            <a:xfrm>
              <a:off x="3942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 name="Shape 108"/>
            <p:cNvSpPr/>
            <p:nvPr/>
          </p:nvSpPr>
          <p:spPr>
            <a:xfrm>
              <a:off x="38705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 name="Shape 109"/>
            <p:cNvSpPr/>
            <p:nvPr/>
          </p:nvSpPr>
          <p:spPr>
            <a:xfrm>
              <a:off x="3798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0" name="Shape 110"/>
            <p:cNvSpPr/>
            <p:nvPr/>
          </p:nvSpPr>
          <p:spPr>
            <a:xfrm>
              <a:off x="3724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1" name="Shape 111"/>
            <p:cNvSpPr/>
            <p:nvPr/>
          </p:nvSpPr>
          <p:spPr>
            <a:xfrm>
              <a:off x="3652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2" name="Shape 112"/>
            <p:cNvSpPr/>
            <p:nvPr/>
          </p:nvSpPr>
          <p:spPr>
            <a:xfrm>
              <a:off x="3579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3" name="Shape 113"/>
            <p:cNvSpPr/>
            <p:nvPr/>
          </p:nvSpPr>
          <p:spPr>
            <a:xfrm>
              <a:off x="3507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4" name="Shape 114"/>
            <p:cNvSpPr/>
            <p:nvPr/>
          </p:nvSpPr>
          <p:spPr>
            <a:xfrm>
              <a:off x="3434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3362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3289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3216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p:nvPr/>
          </p:nvSpPr>
          <p:spPr>
            <a:xfrm>
              <a:off x="31442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p:nvPr/>
          </p:nvSpPr>
          <p:spPr>
            <a:xfrm>
              <a:off x="3071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 name="Shape 120"/>
            <p:cNvSpPr/>
            <p:nvPr/>
          </p:nvSpPr>
          <p:spPr>
            <a:xfrm>
              <a:off x="2999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 name="Shape 121"/>
            <p:cNvSpPr/>
            <p:nvPr/>
          </p:nvSpPr>
          <p:spPr>
            <a:xfrm>
              <a:off x="2925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 name="Shape 122"/>
            <p:cNvSpPr/>
            <p:nvPr/>
          </p:nvSpPr>
          <p:spPr>
            <a:xfrm>
              <a:off x="28535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3" name="Shape 123"/>
            <p:cNvSpPr/>
            <p:nvPr/>
          </p:nvSpPr>
          <p:spPr>
            <a:xfrm>
              <a:off x="2781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p:cNvSpPr/>
            <p:nvPr/>
          </p:nvSpPr>
          <p:spPr>
            <a:xfrm>
              <a:off x="27086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 name="Shape 125"/>
            <p:cNvSpPr/>
            <p:nvPr/>
          </p:nvSpPr>
          <p:spPr>
            <a:xfrm>
              <a:off x="2636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126"/>
            <p:cNvSpPr/>
            <p:nvPr/>
          </p:nvSpPr>
          <p:spPr>
            <a:xfrm>
              <a:off x="2563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7" name="Shape 127"/>
            <p:cNvSpPr/>
            <p:nvPr/>
          </p:nvSpPr>
          <p:spPr>
            <a:xfrm>
              <a:off x="2490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8" name="Shape 128"/>
            <p:cNvSpPr/>
            <p:nvPr/>
          </p:nvSpPr>
          <p:spPr>
            <a:xfrm>
              <a:off x="2417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9" name="Shape 129"/>
            <p:cNvSpPr/>
            <p:nvPr/>
          </p:nvSpPr>
          <p:spPr>
            <a:xfrm>
              <a:off x="2345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0" name="Shape 130"/>
            <p:cNvSpPr/>
            <p:nvPr/>
          </p:nvSpPr>
          <p:spPr>
            <a:xfrm>
              <a:off x="2273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p:nvPr/>
          </p:nvSpPr>
          <p:spPr>
            <a:xfrm>
              <a:off x="2200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2" name="Shape 132"/>
            <p:cNvSpPr/>
            <p:nvPr/>
          </p:nvSpPr>
          <p:spPr>
            <a:xfrm>
              <a:off x="2128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p:nvPr/>
          </p:nvSpPr>
          <p:spPr>
            <a:xfrm>
              <a:off x="2054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4" name="Shape 134"/>
            <p:cNvSpPr/>
            <p:nvPr/>
          </p:nvSpPr>
          <p:spPr>
            <a:xfrm>
              <a:off x="1982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5" name="Shape 135"/>
            <p:cNvSpPr/>
            <p:nvPr/>
          </p:nvSpPr>
          <p:spPr>
            <a:xfrm>
              <a:off x="19098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136"/>
            <p:cNvSpPr/>
            <p:nvPr/>
          </p:nvSpPr>
          <p:spPr>
            <a:xfrm>
              <a:off x="1837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p:nvPr/>
          </p:nvSpPr>
          <p:spPr>
            <a:xfrm>
              <a:off x="1764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p:nvPr/>
          </p:nvSpPr>
          <p:spPr>
            <a:xfrm>
              <a:off x="1692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9" name="Shape 139"/>
            <p:cNvSpPr/>
            <p:nvPr/>
          </p:nvSpPr>
          <p:spPr>
            <a:xfrm>
              <a:off x="161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140"/>
            <p:cNvSpPr/>
            <p:nvPr/>
          </p:nvSpPr>
          <p:spPr>
            <a:xfrm>
              <a:off x="1546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 name="Shape 141"/>
            <p:cNvSpPr/>
            <p:nvPr/>
          </p:nvSpPr>
          <p:spPr>
            <a:xfrm>
              <a:off x="14742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p:nvPr/>
          </p:nvSpPr>
          <p:spPr>
            <a:xfrm>
              <a:off x="1401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p:nvPr/>
          </p:nvSpPr>
          <p:spPr>
            <a:xfrm>
              <a:off x="1329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p:nvPr/>
          </p:nvSpPr>
          <p:spPr>
            <a:xfrm>
              <a:off x="1256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 name="Shape 145"/>
            <p:cNvSpPr/>
            <p:nvPr/>
          </p:nvSpPr>
          <p:spPr>
            <a:xfrm>
              <a:off x="1183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p:nvPr/>
          </p:nvSpPr>
          <p:spPr>
            <a:xfrm>
              <a:off x="1111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147"/>
            <p:cNvSpPr/>
            <p:nvPr/>
          </p:nvSpPr>
          <p:spPr>
            <a:xfrm>
              <a:off x="10387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p:nvPr/>
          </p:nvSpPr>
          <p:spPr>
            <a:xfrm>
              <a:off x="9662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a:off x="8938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p:nvPr/>
          </p:nvSpPr>
          <p:spPr>
            <a:xfrm>
              <a:off x="820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p:nvPr/>
          </p:nvSpPr>
          <p:spPr>
            <a:xfrm>
              <a:off x="747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 name="Shape 152"/>
            <p:cNvSpPr/>
            <p:nvPr/>
          </p:nvSpPr>
          <p:spPr>
            <a:xfrm>
              <a:off x="675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3" name="Shape 153"/>
            <p:cNvSpPr/>
            <p:nvPr/>
          </p:nvSpPr>
          <p:spPr>
            <a:xfrm>
              <a:off x="6031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154"/>
            <p:cNvSpPr/>
            <p:nvPr/>
          </p:nvSpPr>
          <p:spPr>
            <a:xfrm>
              <a:off x="5306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 name="Shape 155"/>
            <p:cNvSpPr/>
            <p:nvPr/>
          </p:nvSpPr>
          <p:spPr>
            <a:xfrm>
              <a:off x="4582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p:nvPr/>
          </p:nvSpPr>
          <p:spPr>
            <a:xfrm>
              <a:off x="38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7" name="Shape 157"/>
            <p:cNvSpPr/>
            <p:nvPr/>
          </p:nvSpPr>
          <p:spPr>
            <a:xfrm>
              <a:off x="312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58" name="Shape 158"/>
          <p:cNvSpPr txBox="1">
            <a:spLocks noGrp="1"/>
          </p:cNvSpPr>
          <p:nvPr>
            <p:ph type="title"/>
          </p:nvPr>
        </p:nvSpPr>
        <p:spPr>
          <a:xfrm>
            <a:off x="747925" y="225025"/>
            <a:ext cx="6791700" cy="857400"/>
          </a:xfrm>
          <a:prstGeom prst="rect">
            <a:avLst/>
          </a:prstGeom>
          <a:noFill/>
          <a:ln>
            <a:noFill/>
          </a:ln>
        </p:spPr>
        <p:txBody>
          <a:bodyPr lIns="91425" tIns="91425" rIns="91425" bIns="91425" anchor="b" anchorCtr="0"/>
          <a:lstStyle>
            <a:lvl1pPr lvl="0">
              <a:spcBef>
                <a:spcPts val="0"/>
              </a:spcBef>
              <a:buClr>
                <a:srgbClr val="3C78D8"/>
              </a:buClr>
              <a:buSzPct val="100000"/>
              <a:buFont typeface="Sniglet"/>
              <a:buNone/>
              <a:defRPr sz="1800" b="1">
                <a:solidFill>
                  <a:srgbClr val="3C78D8"/>
                </a:solidFill>
                <a:latin typeface="Sniglet"/>
                <a:ea typeface="Sniglet"/>
                <a:cs typeface="Sniglet"/>
                <a:sym typeface="Sniglet"/>
              </a:defRPr>
            </a:lvl1pPr>
            <a:lvl2pPr lvl="1">
              <a:spcBef>
                <a:spcPts val="0"/>
              </a:spcBef>
              <a:buClr>
                <a:srgbClr val="3C78D8"/>
              </a:buClr>
              <a:buSzPct val="100000"/>
              <a:buFont typeface="Sniglet"/>
              <a:buNone/>
              <a:defRPr sz="1800" b="1">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b="1">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b="1">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b="1">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b="1">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b="1">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b="1">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b="1">
                <a:solidFill>
                  <a:srgbClr val="3C78D8"/>
                </a:solidFill>
                <a:latin typeface="Sniglet"/>
                <a:ea typeface="Sniglet"/>
                <a:cs typeface="Sniglet"/>
                <a:sym typeface="Sniglet"/>
              </a:defRPr>
            </a:lvl9pPr>
          </a:lstStyle>
          <a:p>
            <a:endParaRPr/>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lIns="91425" tIns="91425" rIns="91425" bIns="91425" anchor="t" anchorCtr="0"/>
          <a:lstStyle>
            <a:lvl1pPr lvl="0">
              <a:spcBef>
                <a:spcPts val="600"/>
              </a:spcBef>
              <a:buClr>
                <a:srgbClr val="3D4965"/>
              </a:buClr>
              <a:buSzPct val="100000"/>
              <a:buFont typeface="Dosis"/>
              <a:buChar char="✘"/>
              <a:defRPr sz="2600">
                <a:solidFill>
                  <a:srgbClr val="3D4965"/>
                </a:solidFill>
                <a:latin typeface="Dosis"/>
                <a:ea typeface="Dosis"/>
                <a:cs typeface="Dosis"/>
                <a:sym typeface="Dosis"/>
              </a:defRPr>
            </a:lvl1pPr>
            <a:lvl2pPr lvl="1">
              <a:spcBef>
                <a:spcPts val="480"/>
              </a:spcBef>
              <a:buClr>
                <a:srgbClr val="3D4965"/>
              </a:buClr>
              <a:buSzPct val="100000"/>
              <a:buFont typeface="Dosis"/>
              <a:buChar char="✗"/>
              <a:defRPr sz="2000">
                <a:solidFill>
                  <a:srgbClr val="3D4965"/>
                </a:solidFill>
                <a:latin typeface="Dosis"/>
                <a:ea typeface="Dosis"/>
                <a:cs typeface="Dosis"/>
                <a:sym typeface="Dosis"/>
              </a:defRPr>
            </a:lvl2pPr>
            <a:lvl3pPr lvl="2">
              <a:spcBef>
                <a:spcPts val="480"/>
              </a:spcBef>
              <a:buClr>
                <a:srgbClr val="3D4965"/>
              </a:buClr>
              <a:buSzPct val="100000"/>
              <a:buFont typeface="Dosis"/>
              <a:defRPr sz="2000">
                <a:solidFill>
                  <a:srgbClr val="3D4965"/>
                </a:solidFill>
                <a:latin typeface="Dosis"/>
                <a:ea typeface="Dosis"/>
                <a:cs typeface="Dosis"/>
                <a:sym typeface="Dosis"/>
              </a:defRPr>
            </a:lvl3pPr>
            <a:lvl4pPr lvl="3">
              <a:spcBef>
                <a:spcPts val="360"/>
              </a:spcBef>
              <a:buClr>
                <a:srgbClr val="3D4965"/>
              </a:buClr>
              <a:buSzPct val="100000"/>
              <a:buFont typeface="Dosis"/>
              <a:defRPr sz="1800">
                <a:solidFill>
                  <a:srgbClr val="3D4965"/>
                </a:solidFill>
                <a:latin typeface="Dosis"/>
                <a:ea typeface="Dosis"/>
                <a:cs typeface="Dosis"/>
                <a:sym typeface="Dosis"/>
              </a:defRPr>
            </a:lvl4pPr>
            <a:lvl5pPr lvl="4">
              <a:spcBef>
                <a:spcPts val="360"/>
              </a:spcBef>
              <a:buClr>
                <a:srgbClr val="3D4965"/>
              </a:buClr>
              <a:buSzPct val="100000"/>
              <a:buFont typeface="Dosis"/>
              <a:defRPr sz="1800">
                <a:solidFill>
                  <a:srgbClr val="3D4965"/>
                </a:solidFill>
                <a:latin typeface="Dosis"/>
                <a:ea typeface="Dosis"/>
                <a:cs typeface="Dosis"/>
                <a:sym typeface="Dosis"/>
              </a:defRPr>
            </a:lvl5pPr>
            <a:lvl6pPr lvl="5">
              <a:spcBef>
                <a:spcPts val="360"/>
              </a:spcBef>
              <a:buClr>
                <a:srgbClr val="3D4965"/>
              </a:buClr>
              <a:buSzPct val="100000"/>
              <a:buFont typeface="Dosis"/>
              <a:defRPr sz="1800">
                <a:solidFill>
                  <a:srgbClr val="3D4965"/>
                </a:solidFill>
                <a:latin typeface="Dosis"/>
                <a:ea typeface="Dosis"/>
                <a:cs typeface="Dosis"/>
                <a:sym typeface="Dosis"/>
              </a:defRPr>
            </a:lvl6pPr>
            <a:lvl7pPr lvl="6">
              <a:spcBef>
                <a:spcPts val="360"/>
              </a:spcBef>
              <a:buClr>
                <a:srgbClr val="3D4965"/>
              </a:buClr>
              <a:buSzPct val="100000"/>
              <a:buFont typeface="Dosis"/>
              <a:defRPr sz="1800">
                <a:solidFill>
                  <a:srgbClr val="3D4965"/>
                </a:solidFill>
                <a:latin typeface="Dosis"/>
                <a:ea typeface="Dosis"/>
                <a:cs typeface="Dosis"/>
                <a:sym typeface="Dosis"/>
              </a:defRPr>
            </a:lvl7pPr>
            <a:lvl8pPr lvl="7">
              <a:spcBef>
                <a:spcPts val="360"/>
              </a:spcBef>
              <a:buClr>
                <a:srgbClr val="3D4965"/>
              </a:buClr>
              <a:buSzPct val="100000"/>
              <a:buFont typeface="Dosis"/>
              <a:defRPr sz="1800">
                <a:solidFill>
                  <a:srgbClr val="3D4965"/>
                </a:solidFill>
                <a:latin typeface="Dosis"/>
                <a:ea typeface="Dosis"/>
                <a:cs typeface="Dosis"/>
                <a:sym typeface="Dosis"/>
              </a:defRPr>
            </a:lvl8pPr>
            <a:lvl9pPr lvl="8">
              <a:spcBef>
                <a:spcPts val="360"/>
              </a:spcBef>
              <a:buClr>
                <a:srgbClr val="3D4965"/>
              </a:buClr>
              <a:buSzPct val="100000"/>
              <a:buFont typeface="Dosis"/>
              <a:defRPr sz="1800">
                <a:solidFill>
                  <a:srgbClr val="3D4965"/>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ctrTitle"/>
          </p:nvPr>
        </p:nvSpPr>
        <p:spPr>
          <a:xfrm>
            <a:off x="2328750" y="1677750"/>
            <a:ext cx="6153000" cy="1159800"/>
          </a:xfrm>
          <a:prstGeom prst="rect">
            <a:avLst/>
          </a:prstGeom>
        </p:spPr>
        <p:txBody>
          <a:bodyPr lIns="91425" tIns="91425" rIns="91425" bIns="91425" anchor="ctr" anchorCtr="0">
            <a:noAutofit/>
          </a:bodyPr>
          <a:lstStyle/>
          <a:p>
            <a:pPr lvl="0">
              <a:spcBef>
                <a:spcPts val="0"/>
              </a:spcBef>
              <a:buNone/>
            </a:pPr>
            <a:r>
              <a:rPr lang="en" sz="3600">
                <a:latin typeface="Calibri"/>
                <a:ea typeface="Calibri"/>
                <a:cs typeface="Calibri"/>
                <a:sym typeface="Calibri"/>
              </a:rPr>
              <a:t>An Enzyme Coupled Biosensor enables (S)-reticuline Synthesis in Yeast</a:t>
            </a:r>
          </a:p>
          <a:p>
            <a:pPr lvl="0">
              <a:spcBef>
                <a:spcPts val="0"/>
              </a:spcBef>
              <a:buClr>
                <a:schemeClr val="dk1"/>
              </a:buClr>
              <a:buSzPct val="78571"/>
              <a:buFont typeface="Arial"/>
              <a:buNone/>
            </a:pPr>
            <a:r>
              <a:rPr lang="en" sz="1400">
                <a:solidFill>
                  <a:srgbClr val="4A86E8"/>
                </a:solidFill>
                <a:latin typeface="Calibri"/>
                <a:ea typeface="Calibri"/>
                <a:cs typeface="Calibri"/>
                <a:sym typeface="Calibri"/>
              </a:rPr>
              <a:t>John E. Dueber, William C. Deloache, Zachary N. Russ, Lauren Narcross, Andrew M. Gonzales, Vincent J. J. Martin</a:t>
            </a:r>
          </a:p>
          <a:p>
            <a:pPr lvl="0" rtl="0">
              <a:spcBef>
                <a:spcPts val="0"/>
              </a:spcBef>
              <a:buNone/>
            </a:pPr>
            <a:r>
              <a:rPr lang="en" sz="1100">
                <a:solidFill>
                  <a:schemeClr val="dk1"/>
                </a:solidFill>
                <a:latin typeface="Arial"/>
                <a:ea typeface="Arial"/>
                <a:cs typeface="Arial"/>
                <a:sym typeface="Arial"/>
              </a:rPr>
              <a:t>				</a:t>
            </a:r>
          </a:p>
          <a:p>
            <a:pPr lvl="0">
              <a:spcBef>
                <a:spcPts val="0"/>
              </a:spcBef>
              <a:buClr>
                <a:schemeClr val="dk1"/>
              </a:buClr>
              <a:buSzPct val="100000"/>
              <a:buFont typeface="Arial"/>
              <a:buNone/>
            </a:pPr>
            <a:r>
              <a:rPr lang="en" sz="1100">
                <a:solidFill>
                  <a:schemeClr val="dk1"/>
                </a:solidFill>
                <a:latin typeface="Arial"/>
                <a:ea typeface="Arial"/>
                <a:cs typeface="Arial"/>
                <a:sym typeface="Arial"/>
              </a:rPr>
              <a:t>			</a:t>
            </a:r>
          </a:p>
          <a:p>
            <a:pPr lvl="0">
              <a:spcBef>
                <a:spcPts val="0"/>
              </a:spcBef>
              <a:buClr>
                <a:schemeClr val="dk1"/>
              </a:buClr>
              <a:buSzPct val="100000"/>
              <a:buFont typeface="Arial"/>
              <a:buNone/>
            </a:pPr>
            <a:r>
              <a:rPr lang="en" sz="1100">
                <a:solidFill>
                  <a:schemeClr val="dk1"/>
                </a:solidFill>
                <a:latin typeface="Arial"/>
                <a:ea typeface="Arial"/>
                <a:cs typeface="Arial"/>
                <a:sym typeface="Arial"/>
              </a:rPr>
              <a:t>		</a:t>
            </a:r>
          </a:p>
          <a:p>
            <a:pPr lvl="0">
              <a:spcBef>
                <a:spcPts val="0"/>
              </a:spcBef>
              <a:buNone/>
            </a:pPr>
            <a:endParaRPr sz="1400">
              <a:latin typeface="Calibri"/>
              <a:ea typeface="Calibri"/>
              <a:cs typeface="Calibri"/>
              <a:sym typeface="Calibri"/>
            </a:endParaRPr>
          </a:p>
        </p:txBody>
      </p:sp>
      <p:sp>
        <p:nvSpPr>
          <p:cNvPr id="517" name="Shape 517"/>
          <p:cNvSpPr txBox="1"/>
          <p:nvPr/>
        </p:nvSpPr>
        <p:spPr>
          <a:xfrm>
            <a:off x="0" y="1146150"/>
            <a:ext cx="1772100" cy="531600"/>
          </a:xfrm>
          <a:prstGeom prst="rect">
            <a:avLst/>
          </a:prstGeom>
          <a:noFill/>
          <a:ln>
            <a:noFill/>
          </a:ln>
        </p:spPr>
        <p:txBody>
          <a:bodyPr lIns="91425" tIns="91425" rIns="91425" bIns="91425" anchor="t" anchorCtr="0">
            <a:noAutofit/>
          </a:bodyPr>
          <a:lstStyle/>
          <a:p>
            <a:pPr lvl="0">
              <a:spcBef>
                <a:spcPts val="0"/>
              </a:spcBef>
              <a:buNone/>
            </a:pPr>
            <a:r>
              <a:rPr lang="en">
                <a:solidFill>
                  <a:srgbClr val="4A86E8"/>
                </a:solidFill>
                <a:latin typeface="Calibri"/>
                <a:ea typeface="Calibri"/>
                <a:cs typeface="Calibri"/>
                <a:sym typeface="Calibri"/>
              </a:rPr>
              <a:t>Presented by: Emma Finlayson-Trick and Landon Getz</a:t>
            </a:r>
          </a:p>
        </p:txBody>
      </p:sp>
    </p:spTree>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pic>
        <p:nvPicPr>
          <p:cNvPr id="849" name="Shape 849"/>
          <p:cNvPicPr preferRelativeResize="0"/>
          <p:nvPr/>
        </p:nvPicPr>
        <p:blipFill>
          <a:blip r:embed="rId3">
            <a:alphaModFix/>
          </a:blip>
          <a:stretch>
            <a:fillRect/>
          </a:stretch>
        </p:blipFill>
        <p:spPr>
          <a:xfrm>
            <a:off x="0" y="0"/>
            <a:ext cx="4794250" cy="5143500"/>
          </a:xfrm>
          <a:prstGeom prst="rect">
            <a:avLst/>
          </a:prstGeom>
          <a:noFill/>
          <a:ln>
            <a:noFill/>
          </a:ln>
        </p:spPr>
      </p:pic>
      <p:sp>
        <p:nvSpPr>
          <p:cNvPr id="850" name="Shape 850"/>
          <p:cNvSpPr/>
          <p:nvPr/>
        </p:nvSpPr>
        <p:spPr>
          <a:xfrm>
            <a:off x="0" y="131150"/>
            <a:ext cx="824400" cy="562200"/>
          </a:xfrm>
          <a:prstGeom prst="rect">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1" name="Shape 851"/>
          <p:cNvSpPr txBox="1"/>
          <p:nvPr/>
        </p:nvSpPr>
        <p:spPr>
          <a:xfrm>
            <a:off x="4946750" y="505925"/>
            <a:ext cx="3934800" cy="1068000"/>
          </a:xfrm>
          <a:prstGeom prst="rect">
            <a:avLst/>
          </a:prstGeom>
          <a:noFill/>
          <a:ln>
            <a:noFill/>
          </a:ln>
        </p:spPr>
        <p:txBody>
          <a:bodyPr lIns="91425" tIns="91425" rIns="91425" bIns="91425" anchor="t" anchorCtr="0">
            <a:noAutofit/>
          </a:bodyPr>
          <a:lstStyle/>
          <a:p>
            <a:pPr lvl="0">
              <a:spcBef>
                <a:spcPts val="0"/>
              </a:spcBef>
              <a:buNone/>
            </a:pPr>
            <a:r>
              <a:rPr lang="en" sz="2400">
                <a:latin typeface="Calibri"/>
                <a:ea typeface="Calibri"/>
                <a:cs typeface="Calibri"/>
                <a:sym typeface="Calibri"/>
              </a:rPr>
              <a:t>AbPPO2 - Mushroom Tyrosine Hydroxylase</a:t>
            </a:r>
          </a:p>
          <a:p>
            <a:pPr lvl="0">
              <a:spcBef>
                <a:spcPts val="0"/>
              </a:spcBef>
              <a:buNone/>
            </a:pPr>
            <a:endParaRPr sz="2400">
              <a:latin typeface="Calibri"/>
              <a:ea typeface="Calibri"/>
              <a:cs typeface="Calibri"/>
              <a:sym typeface="Calibri"/>
            </a:endParaRPr>
          </a:p>
          <a:p>
            <a:pPr lvl="0">
              <a:spcBef>
                <a:spcPts val="0"/>
              </a:spcBef>
              <a:buNone/>
            </a:pPr>
            <a:r>
              <a:rPr lang="en" sz="2400">
                <a:latin typeface="Calibri"/>
                <a:ea typeface="Calibri"/>
                <a:cs typeface="Calibri"/>
                <a:sym typeface="Calibri"/>
              </a:rPr>
              <a:t>CYP76AD1 - Beet Tyrosine Hydroxylase</a:t>
            </a:r>
          </a:p>
        </p:txBody>
      </p:sp>
      <p:sp>
        <p:nvSpPr>
          <p:cNvPr id="852" name="Shape 852"/>
          <p:cNvSpPr txBox="1"/>
          <p:nvPr/>
        </p:nvSpPr>
        <p:spPr>
          <a:xfrm>
            <a:off x="5021700" y="2660750"/>
            <a:ext cx="3541500" cy="2042400"/>
          </a:xfrm>
          <a:prstGeom prst="rect">
            <a:avLst/>
          </a:prstGeom>
          <a:noFill/>
          <a:ln>
            <a:noFill/>
          </a:ln>
        </p:spPr>
        <p:txBody>
          <a:bodyPr lIns="91425" tIns="91425" rIns="91425" bIns="91425" anchor="t" anchorCtr="0">
            <a:noAutofit/>
          </a:bodyPr>
          <a:lstStyle/>
          <a:p>
            <a:pPr lvl="0">
              <a:spcBef>
                <a:spcPts val="0"/>
              </a:spcBef>
              <a:buNone/>
            </a:pPr>
            <a:r>
              <a:rPr lang="en" sz="2400">
                <a:solidFill>
                  <a:srgbClr val="FF9900"/>
                </a:solidFill>
                <a:latin typeface="Calibri"/>
                <a:ea typeface="Calibri"/>
                <a:cs typeface="Calibri"/>
                <a:sym typeface="Calibri"/>
              </a:rPr>
              <a:t>The </a:t>
            </a:r>
            <a:r>
              <a:rPr lang="en" sz="2400">
                <a:solidFill>
                  <a:srgbClr val="990000"/>
                </a:solidFill>
                <a:latin typeface="Calibri"/>
                <a:ea typeface="Calibri"/>
                <a:cs typeface="Calibri"/>
                <a:sym typeface="Calibri"/>
              </a:rPr>
              <a:t>Beet</a:t>
            </a:r>
            <a:r>
              <a:rPr lang="en" sz="2400">
                <a:solidFill>
                  <a:srgbClr val="FF9900"/>
                </a:solidFill>
                <a:latin typeface="Calibri"/>
                <a:ea typeface="Calibri"/>
                <a:cs typeface="Calibri"/>
                <a:sym typeface="Calibri"/>
              </a:rPr>
              <a:t> is the Winner!</a:t>
            </a:r>
          </a:p>
          <a:p>
            <a:pPr lvl="0">
              <a:spcBef>
                <a:spcPts val="0"/>
              </a:spcBef>
              <a:buNone/>
            </a:pPr>
            <a:endParaRPr sz="2400">
              <a:latin typeface="Calibri"/>
              <a:ea typeface="Calibri"/>
              <a:cs typeface="Calibri"/>
              <a:sym typeface="Calibri"/>
            </a:endParaRPr>
          </a:p>
          <a:p>
            <a:pPr lvl="0" indent="457200" rtl="0">
              <a:spcBef>
                <a:spcPts val="0"/>
              </a:spcBef>
              <a:buNone/>
            </a:pPr>
            <a:r>
              <a:rPr lang="en" sz="2400">
                <a:latin typeface="Calibri"/>
                <a:ea typeface="Calibri"/>
                <a:cs typeface="Calibri"/>
                <a:sym typeface="Calibri"/>
              </a:rPr>
              <a:t>But…</a:t>
            </a:r>
          </a:p>
          <a:p>
            <a:pPr lvl="0" rtl="0">
              <a:spcBef>
                <a:spcPts val="0"/>
              </a:spcBef>
              <a:buNone/>
            </a:pPr>
            <a:endParaRPr sz="2400">
              <a:latin typeface="Calibri"/>
              <a:ea typeface="Calibri"/>
              <a:cs typeface="Calibri"/>
              <a:sym typeface="Calibri"/>
            </a:endParaRPr>
          </a:p>
          <a:p>
            <a:pPr lvl="0" rtl="0">
              <a:spcBef>
                <a:spcPts val="0"/>
              </a:spcBef>
              <a:buNone/>
            </a:pPr>
            <a:r>
              <a:rPr lang="en" sz="2400">
                <a:latin typeface="Calibri"/>
                <a:ea typeface="Calibri"/>
                <a:cs typeface="Calibri"/>
                <a:sym typeface="Calibri"/>
              </a:rPr>
              <a:t>Can it be made better?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pic>
        <p:nvPicPr>
          <p:cNvPr id="857" name="Shape 857"/>
          <p:cNvPicPr preferRelativeResize="0"/>
          <p:nvPr/>
        </p:nvPicPr>
        <p:blipFill>
          <a:blip r:embed="rId3">
            <a:alphaModFix/>
          </a:blip>
          <a:stretch>
            <a:fillRect/>
          </a:stretch>
        </p:blipFill>
        <p:spPr>
          <a:xfrm>
            <a:off x="0" y="0"/>
            <a:ext cx="9143999" cy="5143500"/>
          </a:xfrm>
          <a:prstGeom prst="rect">
            <a:avLst/>
          </a:prstGeom>
          <a:noFill/>
          <a:ln>
            <a:noFill/>
          </a:ln>
        </p:spPr>
      </p:pic>
      <p:sp>
        <p:nvSpPr>
          <p:cNvPr id="858" name="Shape 858"/>
          <p:cNvSpPr/>
          <p:nvPr/>
        </p:nvSpPr>
        <p:spPr>
          <a:xfrm>
            <a:off x="355125" y="263475"/>
            <a:ext cx="721800" cy="538500"/>
          </a:xfrm>
          <a:prstGeom prst="rect">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Shape 863"/>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sz="3000">
                <a:latin typeface="Calibri"/>
                <a:ea typeface="Calibri"/>
                <a:cs typeface="Calibri"/>
                <a:sym typeface="Calibri"/>
              </a:rPr>
              <a:t>PCR Mutagenesis</a:t>
            </a:r>
          </a:p>
        </p:txBody>
      </p:sp>
      <p:sp>
        <p:nvSpPr>
          <p:cNvPr id="864" name="Shape 864"/>
          <p:cNvSpPr txBox="1"/>
          <p:nvPr/>
        </p:nvSpPr>
        <p:spPr>
          <a:xfrm>
            <a:off x="850900" y="1193800"/>
            <a:ext cx="5448300" cy="1193700"/>
          </a:xfrm>
          <a:prstGeom prst="rect">
            <a:avLst/>
          </a:prstGeom>
          <a:noFill/>
          <a:ln>
            <a:noFill/>
          </a:ln>
        </p:spPr>
        <p:txBody>
          <a:bodyPr lIns="91425" tIns="91425" rIns="91425" bIns="91425" anchor="t" anchorCtr="0">
            <a:noAutofit/>
          </a:bodyPr>
          <a:lstStyle/>
          <a:p>
            <a:pPr lvl="0">
              <a:spcBef>
                <a:spcPts val="0"/>
              </a:spcBef>
              <a:buNone/>
            </a:pPr>
            <a:r>
              <a:rPr lang="en">
                <a:latin typeface="Calibri"/>
                <a:ea typeface="Calibri"/>
                <a:cs typeface="Calibri"/>
                <a:sym typeface="Calibri"/>
              </a:rPr>
              <a:t>PCR uses a heat stable polymerase to extend DNA.</a:t>
            </a:r>
          </a:p>
          <a:p>
            <a:pPr lvl="0">
              <a:spcBef>
                <a:spcPts val="0"/>
              </a:spcBef>
              <a:buNone/>
            </a:pPr>
            <a:r>
              <a:rPr lang="en">
                <a:latin typeface="Calibri"/>
                <a:ea typeface="Calibri"/>
                <a:cs typeface="Calibri"/>
                <a:sym typeface="Calibri"/>
              </a:rPr>
              <a:t>	Temperature increase causes DNA to melt</a:t>
            </a:r>
          </a:p>
          <a:p>
            <a:pPr lvl="0">
              <a:spcBef>
                <a:spcPts val="0"/>
              </a:spcBef>
              <a:buNone/>
            </a:pPr>
            <a:r>
              <a:rPr lang="en">
                <a:latin typeface="Calibri"/>
                <a:ea typeface="Calibri"/>
                <a:cs typeface="Calibri"/>
                <a:sym typeface="Calibri"/>
              </a:rPr>
              <a:t>	Slightly lowering temperature allows primers to anneal</a:t>
            </a:r>
          </a:p>
          <a:p>
            <a:pPr lvl="0">
              <a:spcBef>
                <a:spcPts val="0"/>
              </a:spcBef>
              <a:buNone/>
            </a:pPr>
            <a:r>
              <a:rPr lang="en">
                <a:latin typeface="Calibri"/>
                <a:ea typeface="Calibri"/>
                <a:cs typeface="Calibri"/>
                <a:sym typeface="Calibri"/>
              </a:rPr>
              <a:t>	Polymerase extends DNA</a:t>
            </a:r>
          </a:p>
          <a:p>
            <a:pPr lvl="0">
              <a:spcBef>
                <a:spcPts val="0"/>
              </a:spcBef>
              <a:buNone/>
            </a:pPr>
            <a:r>
              <a:rPr lang="en">
                <a:latin typeface="Calibri"/>
                <a:ea typeface="Calibri"/>
                <a:cs typeface="Calibri"/>
                <a:sym typeface="Calibri"/>
              </a:rPr>
              <a:t>	Cooled to stop Polymerase action</a:t>
            </a:r>
          </a:p>
        </p:txBody>
      </p:sp>
      <p:grpSp>
        <p:nvGrpSpPr>
          <p:cNvPr id="865" name="Shape 865"/>
          <p:cNvGrpSpPr/>
          <p:nvPr/>
        </p:nvGrpSpPr>
        <p:grpSpPr>
          <a:xfrm>
            <a:off x="431800" y="4247509"/>
            <a:ext cx="2310600" cy="349921"/>
            <a:chOff x="431800" y="4247509"/>
            <a:chExt cx="2310600" cy="349921"/>
          </a:xfrm>
        </p:grpSpPr>
        <p:cxnSp>
          <p:nvCxnSpPr>
            <p:cNvPr id="866" name="Shape 866"/>
            <p:cNvCxnSpPr/>
            <p:nvPr/>
          </p:nvCxnSpPr>
          <p:spPr>
            <a:xfrm>
              <a:off x="475465" y="4247509"/>
              <a:ext cx="0" cy="160500"/>
            </a:xfrm>
            <a:prstGeom prst="straightConnector1">
              <a:avLst/>
            </a:prstGeom>
            <a:noFill/>
            <a:ln w="9525" cap="flat" cmpd="sng">
              <a:solidFill>
                <a:srgbClr val="0000FF"/>
              </a:solidFill>
              <a:prstDash val="solid"/>
              <a:round/>
              <a:headEnd type="none" w="lg" len="lg"/>
              <a:tailEnd type="none" w="lg" len="lg"/>
            </a:ln>
          </p:spPr>
        </p:cxnSp>
        <p:cxnSp>
          <p:nvCxnSpPr>
            <p:cNvPr id="867" name="Shape 867"/>
            <p:cNvCxnSpPr/>
            <p:nvPr/>
          </p:nvCxnSpPr>
          <p:spPr>
            <a:xfrm>
              <a:off x="588268" y="4408070"/>
              <a:ext cx="0" cy="160500"/>
            </a:xfrm>
            <a:prstGeom prst="straightConnector1">
              <a:avLst/>
            </a:prstGeom>
            <a:noFill/>
            <a:ln w="9525" cap="flat" cmpd="sng">
              <a:solidFill>
                <a:srgbClr val="FF9900"/>
              </a:solidFill>
              <a:prstDash val="solid"/>
              <a:round/>
              <a:headEnd type="none" w="lg" len="lg"/>
              <a:tailEnd type="none" w="lg" len="lg"/>
            </a:ln>
          </p:spPr>
        </p:cxnSp>
        <p:cxnSp>
          <p:nvCxnSpPr>
            <p:cNvPr id="868" name="Shape 868"/>
            <p:cNvCxnSpPr/>
            <p:nvPr/>
          </p:nvCxnSpPr>
          <p:spPr>
            <a:xfrm>
              <a:off x="588268" y="4247509"/>
              <a:ext cx="0" cy="160500"/>
            </a:xfrm>
            <a:prstGeom prst="straightConnector1">
              <a:avLst/>
            </a:prstGeom>
            <a:noFill/>
            <a:ln w="9525" cap="flat" cmpd="sng">
              <a:solidFill>
                <a:srgbClr val="FF0000"/>
              </a:solidFill>
              <a:prstDash val="solid"/>
              <a:round/>
              <a:headEnd type="none" w="lg" len="lg"/>
              <a:tailEnd type="none" w="lg" len="lg"/>
            </a:ln>
          </p:spPr>
        </p:cxnSp>
        <p:cxnSp>
          <p:nvCxnSpPr>
            <p:cNvPr id="869" name="Shape 869"/>
            <p:cNvCxnSpPr/>
            <p:nvPr/>
          </p:nvCxnSpPr>
          <p:spPr>
            <a:xfrm>
              <a:off x="475465" y="4408070"/>
              <a:ext cx="0" cy="160500"/>
            </a:xfrm>
            <a:prstGeom prst="straightConnector1">
              <a:avLst/>
            </a:prstGeom>
            <a:noFill/>
            <a:ln w="9525" cap="flat" cmpd="sng">
              <a:solidFill>
                <a:srgbClr val="00FF00"/>
              </a:solidFill>
              <a:prstDash val="solid"/>
              <a:round/>
              <a:headEnd type="none" w="lg" len="lg"/>
              <a:tailEnd type="none" w="lg" len="lg"/>
            </a:ln>
          </p:spPr>
        </p:cxnSp>
        <p:cxnSp>
          <p:nvCxnSpPr>
            <p:cNvPr id="870" name="Shape 870"/>
            <p:cNvCxnSpPr/>
            <p:nvPr/>
          </p:nvCxnSpPr>
          <p:spPr>
            <a:xfrm>
              <a:off x="690154" y="4408070"/>
              <a:ext cx="0" cy="160500"/>
            </a:xfrm>
            <a:prstGeom prst="straightConnector1">
              <a:avLst/>
            </a:prstGeom>
            <a:noFill/>
            <a:ln w="9525" cap="flat" cmpd="sng">
              <a:solidFill>
                <a:srgbClr val="FF0000"/>
              </a:solidFill>
              <a:prstDash val="solid"/>
              <a:round/>
              <a:headEnd type="none" w="lg" len="lg"/>
              <a:tailEnd type="none" w="lg" len="lg"/>
            </a:ln>
          </p:spPr>
        </p:cxnSp>
        <p:cxnSp>
          <p:nvCxnSpPr>
            <p:cNvPr id="871" name="Shape 871"/>
            <p:cNvCxnSpPr/>
            <p:nvPr/>
          </p:nvCxnSpPr>
          <p:spPr>
            <a:xfrm>
              <a:off x="690154" y="4247509"/>
              <a:ext cx="0" cy="160500"/>
            </a:xfrm>
            <a:prstGeom prst="straightConnector1">
              <a:avLst/>
            </a:prstGeom>
            <a:noFill/>
            <a:ln w="9525" cap="flat" cmpd="sng">
              <a:solidFill>
                <a:srgbClr val="FF9900"/>
              </a:solidFill>
              <a:prstDash val="solid"/>
              <a:round/>
              <a:headEnd type="none" w="lg" len="lg"/>
              <a:tailEnd type="none" w="lg" len="lg"/>
            </a:ln>
          </p:spPr>
        </p:cxnSp>
        <p:cxnSp>
          <p:nvCxnSpPr>
            <p:cNvPr id="872" name="Shape 872"/>
            <p:cNvCxnSpPr/>
            <p:nvPr/>
          </p:nvCxnSpPr>
          <p:spPr>
            <a:xfrm>
              <a:off x="801381" y="4247509"/>
              <a:ext cx="0" cy="160500"/>
            </a:xfrm>
            <a:prstGeom prst="straightConnector1">
              <a:avLst/>
            </a:prstGeom>
            <a:noFill/>
            <a:ln w="9525" cap="flat" cmpd="sng">
              <a:solidFill>
                <a:srgbClr val="00FF00"/>
              </a:solidFill>
              <a:prstDash val="solid"/>
              <a:round/>
              <a:headEnd type="none" w="lg" len="lg"/>
              <a:tailEnd type="none" w="lg" len="lg"/>
            </a:ln>
          </p:spPr>
        </p:cxnSp>
        <p:cxnSp>
          <p:nvCxnSpPr>
            <p:cNvPr id="873" name="Shape 873"/>
            <p:cNvCxnSpPr/>
            <p:nvPr/>
          </p:nvCxnSpPr>
          <p:spPr>
            <a:xfrm>
              <a:off x="801381" y="4408070"/>
              <a:ext cx="0" cy="160500"/>
            </a:xfrm>
            <a:prstGeom prst="straightConnector1">
              <a:avLst/>
            </a:prstGeom>
            <a:noFill/>
            <a:ln w="9525" cap="flat" cmpd="sng">
              <a:solidFill>
                <a:srgbClr val="0000FF"/>
              </a:solidFill>
              <a:prstDash val="solid"/>
              <a:round/>
              <a:headEnd type="none" w="lg" len="lg"/>
              <a:tailEnd type="none" w="lg" len="lg"/>
            </a:ln>
          </p:spPr>
        </p:cxnSp>
        <p:cxnSp>
          <p:nvCxnSpPr>
            <p:cNvPr id="874" name="Shape 874"/>
            <p:cNvCxnSpPr/>
            <p:nvPr/>
          </p:nvCxnSpPr>
          <p:spPr>
            <a:xfrm>
              <a:off x="912121" y="4408070"/>
              <a:ext cx="0" cy="160500"/>
            </a:xfrm>
            <a:prstGeom prst="straightConnector1">
              <a:avLst/>
            </a:prstGeom>
            <a:noFill/>
            <a:ln w="9525" cap="flat" cmpd="sng">
              <a:solidFill>
                <a:srgbClr val="00FF00"/>
              </a:solidFill>
              <a:prstDash val="solid"/>
              <a:round/>
              <a:headEnd type="none" w="lg" len="lg"/>
              <a:tailEnd type="none" w="lg" len="lg"/>
            </a:ln>
          </p:spPr>
        </p:cxnSp>
        <p:cxnSp>
          <p:nvCxnSpPr>
            <p:cNvPr id="875" name="Shape 875"/>
            <p:cNvCxnSpPr/>
            <p:nvPr/>
          </p:nvCxnSpPr>
          <p:spPr>
            <a:xfrm>
              <a:off x="1014007" y="4247509"/>
              <a:ext cx="0" cy="160500"/>
            </a:xfrm>
            <a:prstGeom prst="straightConnector1">
              <a:avLst/>
            </a:prstGeom>
            <a:noFill/>
            <a:ln w="9525" cap="flat" cmpd="sng">
              <a:solidFill>
                <a:srgbClr val="FF0000"/>
              </a:solidFill>
              <a:prstDash val="solid"/>
              <a:round/>
              <a:headEnd type="none" w="lg" len="lg"/>
              <a:tailEnd type="none" w="lg" len="lg"/>
            </a:ln>
          </p:spPr>
        </p:cxnSp>
        <p:cxnSp>
          <p:nvCxnSpPr>
            <p:cNvPr id="876" name="Shape 876"/>
            <p:cNvCxnSpPr/>
            <p:nvPr/>
          </p:nvCxnSpPr>
          <p:spPr>
            <a:xfrm>
              <a:off x="912121" y="4247509"/>
              <a:ext cx="0" cy="160500"/>
            </a:xfrm>
            <a:prstGeom prst="straightConnector1">
              <a:avLst/>
            </a:prstGeom>
            <a:noFill/>
            <a:ln w="9525" cap="flat" cmpd="sng">
              <a:solidFill>
                <a:srgbClr val="0000FF"/>
              </a:solidFill>
              <a:prstDash val="solid"/>
              <a:round/>
              <a:headEnd type="none" w="lg" len="lg"/>
              <a:tailEnd type="none" w="lg" len="lg"/>
            </a:ln>
          </p:spPr>
        </p:cxnSp>
        <p:cxnSp>
          <p:nvCxnSpPr>
            <p:cNvPr id="877" name="Shape 877"/>
            <p:cNvCxnSpPr/>
            <p:nvPr/>
          </p:nvCxnSpPr>
          <p:spPr>
            <a:xfrm>
              <a:off x="1014007" y="4408070"/>
              <a:ext cx="0" cy="160500"/>
            </a:xfrm>
            <a:prstGeom prst="straightConnector1">
              <a:avLst/>
            </a:prstGeom>
            <a:noFill/>
            <a:ln w="9525" cap="flat" cmpd="sng">
              <a:solidFill>
                <a:srgbClr val="FF9900"/>
              </a:solidFill>
              <a:prstDash val="solid"/>
              <a:round/>
              <a:headEnd type="none" w="lg" len="lg"/>
              <a:tailEnd type="none" w="lg" len="lg"/>
            </a:ln>
          </p:spPr>
        </p:cxnSp>
        <p:cxnSp>
          <p:nvCxnSpPr>
            <p:cNvPr id="878" name="Shape 878"/>
            <p:cNvCxnSpPr/>
            <p:nvPr/>
          </p:nvCxnSpPr>
          <p:spPr>
            <a:xfrm>
              <a:off x="1115893" y="4408070"/>
              <a:ext cx="0" cy="160500"/>
            </a:xfrm>
            <a:prstGeom prst="straightConnector1">
              <a:avLst/>
            </a:prstGeom>
            <a:noFill/>
            <a:ln w="9525" cap="flat" cmpd="sng">
              <a:solidFill>
                <a:srgbClr val="FF0000"/>
              </a:solidFill>
              <a:prstDash val="solid"/>
              <a:round/>
              <a:headEnd type="none" w="lg" len="lg"/>
              <a:tailEnd type="none" w="lg" len="lg"/>
            </a:ln>
          </p:spPr>
        </p:cxnSp>
        <p:cxnSp>
          <p:nvCxnSpPr>
            <p:cNvPr id="879" name="Shape 879"/>
            <p:cNvCxnSpPr/>
            <p:nvPr/>
          </p:nvCxnSpPr>
          <p:spPr>
            <a:xfrm>
              <a:off x="1115893" y="4247509"/>
              <a:ext cx="0" cy="160500"/>
            </a:xfrm>
            <a:prstGeom prst="straightConnector1">
              <a:avLst/>
            </a:prstGeom>
            <a:noFill/>
            <a:ln w="9525" cap="flat" cmpd="sng">
              <a:solidFill>
                <a:srgbClr val="FF9900"/>
              </a:solidFill>
              <a:prstDash val="solid"/>
              <a:round/>
              <a:headEnd type="none" w="lg" len="lg"/>
              <a:tailEnd type="none" w="lg" len="lg"/>
            </a:ln>
          </p:spPr>
        </p:cxnSp>
        <p:cxnSp>
          <p:nvCxnSpPr>
            <p:cNvPr id="880" name="Shape 880"/>
            <p:cNvCxnSpPr/>
            <p:nvPr/>
          </p:nvCxnSpPr>
          <p:spPr>
            <a:xfrm>
              <a:off x="1227120" y="4247509"/>
              <a:ext cx="0" cy="160500"/>
            </a:xfrm>
            <a:prstGeom prst="straightConnector1">
              <a:avLst/>
            </a:prstGeom>
            <a:noFill/>
            <a:ln w="9525" cap="flat" cmpd="sng">
              <a:solidFill>
                <a:srgbClr val="00FF00"/>
              </a:solidFill>
              <a:prstDash val="solid"/>
              <a:round/>
              <a:headEnd type="none" w="lg" len="lg"/>
              <a:tailEnd type="none" w="lg" len="lg"/>
            </a:ln>
          </p:spPr>
        </p:cxnSp>
        <p:cxnSp>
          <p:nvCxnSpPr>
            <p:cNvPr id="881" name="Shape 881"/>
            <p:cNvCxnSpPr/>
            <p:nvPr/>
          </p:nvCxnSpPr>
          <p:spPr>
            <a:xfrm>
              <a:off x="1227120" y="4408070"/>
              <a:ext cx="0" cy="160500"/>
            </a:xfrm>
            <a:prstGeom prst="straightConnector1">
              <a:avLst/>
            </a:prstGeom>
            <a:noFill/>
            <a:ln w="9525" cap="flat" cmpd="sng">
              <a:solidFill>
                <a:srgbClr val="0000FF"/>
              </a:solidFill>
              <a:prstDash val="solid"/>
              <a:round/>
              <a:headEnd type="none" w="lg" len="lg"/>
              <a:tailEnd type="none" w="lg" len="lg"/>
            </a:ln>
          </p:spPr>
        </p:cxnSp>
        <p:cxnSp>
          <p:nvCxnSpPr>
            <p:cNvPr id="882" name="Shape 882"/>
            <p:cNvCxnSpPr/>
            <p:nvPr/>
          </p:nvCxnSpPr>
          <p:spPr>
            <a:xfrm>
              <a:off x="1338347" y="4247509"/>
              <a:ext cx="0" cy="160500"/>
            </a:xfrm>
            <a:prstGeom prst="straightConnector1">
              <a:avLst/>
            </a:prstGeom>
            <a:noFill/>
            <a:ln w="9525" cap="flat" cmpd="sng">
              <a:solidFill>
                <a:srgbClr val="0000FF"/>
              </a:solidFill>
              <a:prstDash val="solid"/>
              <a:round/>
              <a:headEnd type="none" w="lg" len="lg"/>
              <a:tailEnd type="none" w="lg" len="lg"/>
            </a:ln>
          </p:spPr>
        </p:cxnSp>
        <p:cxnSp>
          <p:nvCxnSpPr>
            <p:cNvPr id="883" name="Shape 883"/>
            <p:cNvCxnSpPr/>
            <p:nvPr/>
          </p:nvCxnSpPr>
          <p:spPr>
            <a:xfrm>
              <a:off x="1451150" y="4408070"/>
              <a:ext cx="0" cy="160500"/>
            </a:xfrm>
            <a:prstGeom prst="straightConnector1">
              <a:avLst/>
            </a:prstGeom>
            <a:noFill/>
            <a:ln w="9525" cap="flat" cmpd="sng">
              <a:solidFill>
                <a:srgbClr val="FF9900"/>
              </a:solidFill>
              <a:prstDash val="solid"/>
              <a:round/>
              <a:headEnd type="none" w="lg" len="lg"/>
              <a:tailEnd type="none" w="lg" len="lg"/>
            </a:ln>
          </p:spPr>
        </p:cxnSp>
        <p:cxnSp>
          <p:nvCxnSpPr>
            <p:cNvPr id="884" name="Shape 884"/>
            <p:cNvCxnSpPr/>
            <p:nvPr/>
          </p:nvCxnSpPr>
          <p:spPr>
            <a:xfrm>
              <a:off x="1451150" y="4247509"/>
              <a:ext cx="0" cy="160500"/>
            </a:xfrm>
            <a:prstGeom prst="straightConnector1">
              <a:avLst/>
            </a:prstGeom>
            <a:noFill/>
            <a:ln w="9525" cap="flat" cmpd="sng">
              <a:solidFill>
                <a:srgbClr val="FF0000"/>
              </a:solidFill>
              <a:prstDash val="solid"/>
              <a:round/>
              <a:headEnd type="none" w="lg" len="lg"/>
              <a:tailEnd type="none" w="lg" len="lg"/>
            </a:ln>
          </p:spPr>
        </p:cxnSp>
        <p:cxnSp>
          <p:nvCxnSpPr>
            <p:cNvPr id="885" name="Shape 885"/>
            <p:cNvCxnSpPr/>
            <p:nvPr/>
          </p:nvCxnSpPr>
          <p:spPr>
            <a:xfrm>
              <a:off x="1338347" y="4408070"/>
              <a:ext cx="0" cy="160500"/>
            </a:xfrm>
            <a:prstGeom prst="straightConnector1">
              <a:avLst/>
            </a:prstGeom>
            <a:noFill/>
            <a:ln w="9525" cap="flat" cmpd="sng">
              <a:solidFill>
                <a:srgbClr val="00FF00"/>
              </a:solidFill>
              <a:prstDash val="solid"/>
              <a:round/>
              <a:headEnd type="none" w="lg" len="lg"/>
              <a:tailEnd type="none" w="lg" len="lg"/>
            </a:ln>
          </p:spPr>
        </p:cxnSp>
        <p:cxnSp>
          <p:nvCxnSpPr>
            <p:cNvPr id="886" name="Shape 886"/>
            <p:cNvCxnSpPr/>
            <p:nvPr/>
          </p:nvCxnSpPr>
          <p:spPr>
            <a:xfrm>
              <a:off x="1875800" y="4424398"/>
              <a:ext cx="0" cy="160500"/>
            </a:xfrm>
            <a:prstGeom prst="straightConnector1">
              <a:avLst/>
            </a:prstGeom>
            <a:noFill/>
            <a:ln w="9525" cap="flat" cmpd="sng">
              <a:solidFill>
                <a:srgbClr val="00FF00"/>
              </a:solidFill>
              <a:prstDash val="solid"/>
              <a:round/>
              <a:headEnd type="none" w="lg" len="lg"/>
              <a:tailEnd type="none" w="lg" len="lg"/>
            </a:ln>
          </p:spPr>
        </p:cxnSp>
        <p:cxnSp>
          <p:nvCxnSpPr>
            <p:cNvPr id="887" name="Shape 887"/>
            <p:cNvCxnSpPr/>
            <p:nvPr/>
          </p:nvCxnSpPr>
          <p:spPr>
            <a:xfrm>
              <a:off x="1773914" y="4263837"/>
              <a:ext cx="0" cy="160500"/>
            </a:xfrm>
            <a:prstGeom prst="straightConnector1">
              <a:avLst/>
            </a:prstGeom>
            <a:noFill/>
            <a:ln w="9525" cap="flat" cmpd="sng">
              <a:solidFill>
                <a:srgbClr val="FF0000"/>
              </a:solidFill>
              <a:prstDash val="solid"/>
              <a:round/>
              <a:headEnd type="none" w="lg" len="lg"/>
              <a:tailEnd type="none" w="lg" len="lg"/>
            </a:ln>
          </p:spPr>
        </p:cxnSp>
        <p:cxnSp>
          <p:nvCxnSpPr>
            <p:cNvPr id="888" name="Shape 888"/>
            <p:cNvCxnSpPr/>
            <p:nvPr/>
          </p:nvCxnSpPr>
          <p:spPr>
            <a:xfrm>
              <a:off x="1875800" y="4263837"/>
              <a:ext cx="0" cy="160500"/>
            </a:xfrm>
            <a:prstGeom prst="straightConnector1">
              <a:avLst/>
            </a:prstGeom>
            <a:noFill/>
            <a:ln w="9525" cap="flat" cmpd="sng">
              <a:solidFill>
                <a:srgbClr val="0000FF"/>
              </a:solidFill>
              <a:prstDash val="solid"/>
              <a:round/>
              <a:headEnd type="none" w="lg" len="lg"/>
              <a:tailEnd type="none" w="lg" len="lg"/>
            </a:ln>
          </p:spPr>
        </p:cxnSp>
        <p:cxnSp>
          <p:nvCxnSpPr>
            <p:cNvPr id="889" name="Shape 889"/>
            <p:cNvCxnSpPr/>
            <p:nvPr/>
          </p:nvCxnSpPr>
          <p:spPr>
            <a:xfrm>
              <a:off x="1773914" y="4424398"/>
              <a:ext cx="0" cy="160500"/>
            </a:xfrm>
            <a:prstGeom prst="straightConnector1">
              <a:avLst/>
            </a:prstGeom>
            <a:noFill/>
            <a:ln w="9525" cap="flat" cmpd="sng">
              <a:solidFill>
                <a:srgbClr val="FF9900"/>
              </a:solidFill>
              <a:prstDash val="solid"/>
              <a:round/>
              <a:headEnd type="none" w="lg" len="lg"/>
              <a:tailEnd type="none" w="lg" len="lg"/>
            </a:ln>
          </p:spPr>
        </p:cxnSp>
        <p:cxnSp>
          <p:nvCxnSpPr>
            <p:cNvPr id="890" name="Shape 890"/>
            <p:cNvCxnSpPr/>
            <p:nvPr/>
          </p:nvCxnSpPr>
          <p:spPr>
            <a:xfrm>
              <a:off x="1672028" y="4424398"/>
              <a:ext cx="0" cy="160500"/>
            </a:xfrm>
            <a:prstGeom prst="straightConnector1">
              <a:avLst/>
            </a:prstGeom>
            <a:noFill/>
            <a:ln w="9525" cap="flat" cmpd="sng">
              <a:solidFill>
                <a:srgbClr val="FF0000"/>
              </a:solidFill>
              <a:prstDash val="solid"/>
              <a:round/>
              <a:headEnd type="none" w="lg" len="lg"/>
              <a:tailEnd type="none" w="lg" len="lg"/>
            </a:ln>
          </p:spPr>
        </p:cxnSp>
        <p:cxnSp>
          <p:nvCxnSpPr>
            <p:cNvPr id="891" name="Shape 891"/>
            <p:cNvCxnSpPr/>
            <p:nvPr/>
          </p:nvCxnSpPr>
          <p:spPr>
            <a:xfrm>
              <a:off x="1672028" y="4263837"/>
              <a:ext cx="0" cy="160500"/>
            </a:xfrm>
            <a:prstGeom prst="straightConnector1">
              <a:avLst/>
            </a:prstGeom>
            <a:noFill/>
            <a:ln w="9525" cap="flat" cmpd="sng">
              <a:solidFill>
                <a:srgbClr val="FF9900"/>
              </a:solidFill>
              <a:prstDash val="solid"/>
              <a:round/>
              <a:headEnd type="none" w="lg" len="lg"/>
              <a:tailEnd type="none" w="lg" len="lg"/>
            </a:ln>
          </p:spPr>
        </p:cxnSp>
        <p:cxnSp>
          <p:nvCxnSpPr>
            <p:cNvPr id="892" name="Shape 892"/>
            <p:cNvCxnSpPr/>
            <p:nvPr/>
          </p:nvCxnSpPr>
          <p:spPr>
            <a:xfrm>
              <a:off x="1560801" y="4263837"/>
              <a:ext cx="0" cy="160500"/>
            </a:xfrm>
            <a:prstGeom prst="straightConnector1">
              <a:avLst/>
            </a:prstGeom>
            <a:noFill/>
            <a:ln w="9525" cap="flat" cmpd="sng">
              <a:solidFill>
                <a:srgbClr val="00FF00"/>
              </a:solidFill>
              <a:prstDash val="solid"/>
              <a:round/>
              <a:headEnd type="none" w="lg" len="lg"/>
              <a:tailEnd type="none" w="lg" len="lg"/>
            </a:ln>
          </p:spPr>
        </p:cxnSp>
        <p:cxnSp>
          <p:nvCxnSpPr>
            <p:cNvPr id="893" name="Shape 893"/>
            <p:cNvCxnSpPr/>
            <p:nvPr/>
          </p:nvCxnSpPr>
          <p:spPr>
            <a:xfrm>
              <a:off x="1560801" y="4424398"/>
              <a:ext cx="0" cy="160500"/>
            </a:xfrm>
            <a:prstGeom prst="straightConnector1">
              <a:avLst/>
            </a:prstGeom>
            <a:noFill/>
            <a:ln w="9525" cap="flat" cmpd="sng">
              <a:solidFill>
                <a:srgbClr val="0000FF"/>
              </a:solidFill>
              <a:prstDash val="solid"/>
              <a:round/>
              <a:headEnd type="none" w="lg" len="lg"/>
              <a:tailEnd type="none" w="lg" len="lg"/>
            </a:ln>
          </p:spPr>
        </p:cxnSp>
        <p:cxnSp>
          <p:nvCxnSpPr>
            <p:cNvPr id="894" name="Shape 894"/>
            <p:cNvCxnSpPr/>
            <p:nvPr/>
          </p:nvCxnSpPr>
          <p:spPr>
            <a:xfrm rot="10800000">
              <a:off x="1987027" y="4424459"/>
              <a:ext cx="0" cy="160500"/>
            </a:xfrm>
            <a:prstGeom prst="straightConnector1">
              <a:avLst/>
            </a:prstGeom>
            <a:noFill/>
            <a:ln w="9525" cap="flat" cmpd="sng">
              <a:solidFill>
                <a:srgbClr val="00FF00"/>
              </a:solidFill>
              <a:prstDash val="solid"/>
              <a:round/>
              <a:headEnd type="none" w="lg" len="lg"/>
              <a:tailEnd type="none" w="lg" len="lg"/>
            </a:ln>
          </p:spPr>
        </p:cxnSp>
        <p:cxnSp>
          <p:nvCxnSpPr>
            <p:cNvPr id="895" name="Shape 895"/>
            <p:cNvCxnSpPr/>
            <p:nvPr/>
          </p:nvCxnSpPr>
          <p:spPr>
            <a:xfrm rot="10800000">
              <a:off x="1987027" y="4263898"/>
              <a:ext cx="0" cy="160500"/>
            </a:xfrm>
            <a:prstGeom prst="straightConnector1">
              <a:avLst/>
            </a:prstGeom>
            <a:noFill/>
            <a:ln w="9525" cap="flat" cmpd="sng">
              <a:solidFill>
                <a:srgbClr val="0000FF"/>
              </a:solidFill>
              <a:prstDash val="solid"/>
              <a:round/>
              <a:headEnd type="none" w="lg" len="lg"/>
              <a:tailEnd type="none" w="lg" len="lg"/>
            </a:ln>
          </p:spPr>
        </p:cxnSp>
        <p:cxnSp>
          <p:nvCxnSpPr>
            <p:cNvPr id="896" name="Shape 896"/>
            <p:cNvCxnSpPr/>
            <p:nvPr/>
          </p:nvCxnSpPr>
          <p:spPr>
            <a:xfrm rot="10800000">
              <a:off x="2097767" y="4263898"/>
              <a:ext cx="0" cy="160500"/>
            </a:xfrm>
            <a:prstGeom prst="straightConnector1">
              <a:avLst/>
            </a:prstGeom>
            <a:noFill/>
            <a:ln w="9525" cap="flat" cmpd="sng">
              <a:solidFill>
                <a:srgbClr val="00FF00"/>
              </a:solidFill>
              <a:prstDash val="solid"/>
              <a:round/>
              <a:headEnd type="none" w="lg" len="lg"/>
              <a:tailEnd type="none" w="lg" len="lg"/>
            </a:ln>
          </p:spPr>
        </p:cxnSp>
        <p:cxnSp>
          <p:nvCxnSpPr>
            <p:cNvPr id="897" name="Shape 897"/>
            <p:cNvCxnSpPr/>
            <p:nvPr/>
          </p:nvCxnSpPr>
          <p:spPr>
            <a:xfrm rot="10800000">
              <a:off x="2199653" y="4424459"/>
              <a:ext cx="0" cy="160500"/>
            </a:xfrm>
            <a:prstGeom prst="straightConnector1">
              <a:avLst/>
            </a:prstGeom>
            <a:noFill/>
            <a:ln w="9525" cap="flat" cmpd="sng">
              <a:solidFill>
                <a:srgbClr val="FF0000"/>
              </a:solidFill>
              <a:prstDash val="solid"/>
              <a:round/>
              <a:headEnd type="none" w="lg" len="lg"/>
              <a:tailEnd type="none" w="lg" len="lg"/>
            </a:ln>
          </p:spPr>
        </p:cxnSp>
        <p:cxnSp>
          <p:nvCxnSpPr>
            <p:cNvPr id="898" name="Shape 898"/>
            <p:cNvCxnSpPr/>
            <p:nvPr/>
          </p:nvCxnSpPr>
          <p:spPr>
            <a:xfrm rot="10800000">
              <a:off x="2097767" y="4424459"/>
              <a:ext cx="0" cy="160500"/>
            </a:xfrm>
            <a:prstGeom prst="straightConnector1">
              <a:avLst/>
            </a:prstGeom>
            <a:noFill/>
            <a:ln w="9525" cap="flat" cmpd="sng">
              <a:solidFill>
                <a:srgbClr val="0000FF"/>
              </a:solidFill>
              <a:prstDash val="solid"/>
              <a:round/>
              <a:headEnd type="none" w="lg" len="lg"/>
              <a:tailEnd type="none" w="lg" len="lg"/>
            </a:ln>
          </p:spPr>
        </p:cxnSp>
        <p:cxnSp>
          <p:nvCxnSpPr>
            <p:cNvPr id="899" name="Shape 899"/>
            <p:cNvCxnSpPr/>
            <p:nvPr/>
          </p:nvCxnSpPr>
          <p:spPr>
            <a:xfrm rot="10800000">
              <a:off x="2199653" y="4263898"/>
              <a:ext cx="0" cy="160500"/>
            </a:xfrm>
            <a:prstGeom prst="straightConnector1">
              <a:avLst/>
            </a:prstGeom>
            <a:noFill/>
            <a:ln w="9525" cap="flat" cmpd="sng">
              <a:solidFill>
                <a:srgbClr val="FF9900"/>
              </a:solidFill>
              <a:prstDash val="solid"/>
              <a:round/>
              <a:headEnd type="none" w="lg" len="lg"/>
              <a:tailEnd type="none" w="lg" len="lg"/>
            </a:ln>
          </p:spPr>
        </p:cxnSp>
        <p:cxnSp>
          <p:nvCxnSpPr>
            <p:cNvPr id="900" name="Shape 900"/>
            <p:cNvCxnSpPr/>
            <p:nvPr/>
          </p:nvCxnSpPr>
          <p:spPr>
            <a:xfrm rot="10800000">
              <a:off x="2301540" y="4263898"/>
              <a:ext cx="0" cy="160500"/>
            </a:xfrm>
            <a:prstGeom prst="straightConnector1">
              <a:avLst/>
            </a:prstGeom>
            <a:noFill/>
            <a:ln w="9525" cap="flat" cmpd="sng">
              <a:solidFill>
                <a:srgbClr val="FF0000"/>
              </a:solidFill>
              <a:prstDash val="solid"/>
              <a:round/>
              <a:headEnd type="none" w="lg" len="lg"/>
              <a:tailEnd type="none" w="lg" len="lg"/>
            </a:ln>
          </p:spPr>
        </p:cxnSp>
        <p:cxnSp>
          <p:nvCxnSpPr>
            <p:cNvPr id="901" name="Shape 901"/>
            <p:cNvCxnSpPr/>
            <p:nvPr/>
          </p:nvCxnSpPr>
          <p:spPr>
            <a:xfrm rot="10800000">
              <a:off x="2301540" y="4424459"/>
              <a:ext cx="0" cy="160500"/>
            </a:xfrm>
            <a:prstGeom prst="straightConnector1">
              <a:avLst/>
            </a:prstGeom>
            <a:noFill/>
            <a:ln w="9525" cap="flat" cmpd="sng">
              <a:solidFill>
                <a:srgbClr val="FF9900"/>
              </a:solidFill>
              <a:prstDash val="solid"/>
              <a:round/>
              <a:headEnd type="none" w="lg" len="lg"/>
              <a:tailEnd type="none" w="lg" len="lg"/>
            </a:ln>
          </p:spPr>
        </p:cxnSp>
        <p:cxnSp>
          <p:nvCxnSpPr>
            <p:cNvPr id="902" name="Shape 902"/>
            <p:cNvCxnSpPr/>
            <p:nvPr/>
          </p:nvCxnSpPr>
          <p:spPr>
            <a:xfrm>
              <a:off x="2421620" y="4263837"/>
              <a:ext cx="0" cy="160500"/>
            </a:xfrm>
            <a:prstGeom prst="straightConnector1">
              <a:avLst/>
            </a:prstGeom>
            <a:noFill/>
            <a:ln w="9525" cap="flat" cmpd="sng">
              <a:solidFill>
                <a:srgbClr val="00FF00"/>
              </a:solidFill>
              <a:prstDash val="solid"/>
              <a:round/>
              <a:headEnd type="none" w="lg" len="lg"/>
              <a:tailEnd type="none" w="lg" len="lg"/>
            </a:ln>
          </p:spPr>
        </p:cxnSp>
        <p:cxnSp>
          <p:nvCxnSpPr>
            <p:cNvPr id="903" name="Shape 903"/>
            <p:cNvCxnSpPr/>
            <p:nvPr/>
          </p:nvCxnSpPr>
          <p:spPr>
            <a:xfrm>
              <a:off x="2421620" y="4424398"/>
              <a:ext cx="0" cy="160500"/>
            </a:xfrm>
            <a:prstGeom prst="straightConnector1">
              <a:avLst/>
            </a:prstGeom>
            <a:noFill/>
            <a:ln w="9525" cap="flat" cmpd="sng">
              <a:solidFill>
                <a:srgbClr val="0000FF"/>
              </a:solidFill>
              <a:prstDash val="solid"/>
              <a:round/>
              <a:headEnd type="none" w="lg" len="lg"/>
              <a:tailEnd type="none" w="lg" len="lg"/>
            </a:ln>
          </p:spPr>
        </p:cxnSp>
        <p:cxnSp>
          <p:nvCxnSpPr>
            <p:cNvPr id="904" name="Shape 904"/>
            <p:cNvCxnSpPr/>
            <p:nvPr/>
          </p:nvCxnSpPr>
          <p:spPr>
            <a:xfrm>
              <a:off x="2532847" y="4263837"/>
              <a:ext cx="0" cy="160500"/>
            </a:xfrm>
            <a:prstGeom prst="straightConnector1">
              <a:avLst/>
            </a:prstGeom>
            <a:noFill/>
            <a:ln w="9525" cap="flat" cmpd="sng">
              <a:solidFill>
                <a:srgbClr val="0000FF"/>
              </a:solidFill>
              <a:prstDash val="solid"/>
              <a:round/>
              <a:headEnd type="none" w="lg" len="lg"/>
              <a:tailEnd type="none" w="lg" len="lg"/>
            </a:ln>
          </p:spPr>
        </p:cxnSp>
        <p:cxnSp>
          <p:nvCxnSpPr>
            <p:cNvPr id="905" name="Shape 905"/>
            <p:cNvCxnSpPr/>
            <p:nvPr/>
          </p:nvCxnSpPr>
          <p:spPr>
            <a:xfrm>
              <a:off x="2645650" y="4424398"/>
              <a:ext cx="0" cy="160500"/>
            </a:xfrm>
            <a:prstGeom prst="straightConnector1">
              <a:avLst/>
            </a:prstGeom>
            <a:noFill/>
            <a:ln w="9525" cap="flat" cmpd="sng">
              <a:solidFill>
                <a:srgbClr val="FF9900"/>
              </a:solidFill>
              <a:prstDash val="solid"/>
              <a:round/>
              <a:headEnd type="none" w="lg" len="lg"/>
              <a:tailEnd type="none" w="lg" len="lg"/>
            </a:ln>
          </p:spPr>
        </p:cxnSp>
        <p:cxnSp>
          <p:nvCxnSpPr>
            <p:cNvPr id="906" name="Shape 906"/>
            <p:cNvCxnSpPr/>
            <p:nvPr/>
          </p:nvCxnSpPr>
          <p:spPr>
            <a:xfrm>
              <a:off x="2645650" y="4263837"/>
              <a:ext cx="0" cy="160500"/>
            </a:xfrm>
            <a:prstGeom prst="straightConnector1">
              <a:avLst/>
            </a:prstGeom>
            <a:noFill/>
            <a:ln w="9525" cap="flat" cmpd="sng">
              <a:solidFill>
                <a:srgbClr val="FF0000"/>
              </a:solidFill>
              <a:prstDash val="solid"/>
              <a:round/>
              <a:headEnd type="none" w="lg" len="lg"/>
              <a:tailEnd type="none" w="lg" len="lg"/>
            </a:ln>
          </p:spPr>
        </p:cxnSp>
        <p:cxnSp>
          <p:nvCxnSpPr>
            <p:cNvPr id="907" name="Shape 907"/>
            <p:cNvCxnSpPr/>
            <p:nvPr/>
          </p:nvCxnSpPr>
          <p:spPr>
            <a:xfrm>
              <a:off x="2532847" y="4424398"/>
              <a:ext cx="0" cy="160500"/>
            </a:xfrm>
            <a:prstGeom prst="straightConnector1">
              <a:avLst/>
            </a:prstGeom>
            <a:noFill/>
            <a:ln w="9525" cap="flat" cmpd="sng">
              <a:solidFill>
                <a:srgbClr val="00FF00"/>
              </a:solidFill>
              <a:prstDash val="solid"/>
              <a:round/>
              <a:headEnd type="none" w="lg" len="lg"/>
              <a:tailEnd type="none" w="lg" len="lg"/>
            </a:ln>
          </p:spPr>
        </p:cxnSp>
        <p:cxnSp>
          <p:nvCxnSpPr>
            <p:cNvPr id="908" name="Shape 908"/>
            <p:cNvCxnSpPr/>
            <p:nvPr/>
          </p:nvCxnSpPr>
          <p:spPr>
            <a:xfrm>
              <a:off x="431800" y="4568631"/>
              <a:ext cx="2310600" cy="28800"/>
            </a:xfrm>
            <a:prstGeom prst="straightConnector1">
              <a:avLst/>
            </a:prstGeom>
            <a:noFill/>
            <a:ln w="28575" cap="flat" cmpd="sng">
              <a:solidFill>
                <a:schemeClr val="dk2"/>
              </a:solidFill>
              <a:prstDash val="solid"/>
              <a:round/>
              <a:headEnd type="none" w="lg" len="lg"/>
              <a:tailEnd type="none" w="lg" len="lg"/>
            </a:ln>
          </p:spPr>
        </p:cxnSp>
        <p:cxnSp>
          <p:nvCxnSpPr>
            <p:cNvPr id="909" name="Shape 909"/>
            <p:cNvCxnSpPr/>
            <p:nvPr/>
          </p:nvCxnSpPr>
          <p:spPr>
            <a:xfrm>
              <a:off x="431800" y="4247509"/>
              <a:ext cx="2303400" cy="28800"/>
            </a:xfrm>
            <a:prstGeom prst="straightConnector1">
              <a:avLst/>
            </a:prstGeom>
            <a:noFill/>
            <a:ln w="28575" cap="flat" cmpd="sng">
              <a:solidFill>
                <a:schemeClr val="dk2"/>
              </a:solidFill>
              <a:prstDash val="solid"/>
              <a:round/>
              <a:headEnd type="none" w="lg" len="lg"/>
              <a:tailEnd type="none" w="lg" len="lg"/>
            </a:ln>
          </p:spPr>
        </p:cxnSp>
      </p:grpSp>
      <p:cxnSp>
        <p:nvCxnSpPr>
          <p:cNvPr id="910" name="Shape 910"/>
          <p:cNvCxnSpPr/>
          <p:nvPr/>
        </p:nvCxnSpPr>
        <p:spPr>
          <a:xfrm rot="10800000" flipH="1">
            <a:off x="1698101" y="3111704"/>
            <a:ext cx="597000" cy="1020600"/>
          </a:xfrm>
          <a:prstGeom prst="straightConnector1">
            <a:avLst/>
          </a:prstGeom>
          <a:noFill/>
          <a:ln w="9525" cap="flat" cmpd="sng">
            <a:solidFill>
              <a:schemeClr val="dk2"/>
            </a:solidFill>
            <a:prstDash val="solid"/>
            <a:round/>
            <a:headEnd type="none" w="lg" len="lg"/>
            <a:tailEnd type="triangle" w="lg" len="lg"/>
          </a:ln>
        </p:spPr>
      </p:cxnSp>
      <p:sp>
        <p:nvSpPr>
          <p:cNvPr id="911" name="Shape 911"/>
          <p:cNvSpPr txBox="1"/>
          <p:nvPr/>
        </p:nvSpPr>
        <p:spPr>
          <a:xfrm rot="-3639753">
            <a:off x="1567781" y="3330194"/>
            <a:ext cx="737826" cy="382061"/>
          </a:xfrm>
          <a:prstGeom prst="rect">
            <a:avLst/>
          </a:prstGeom>
          <a:noFill/>
          <a:ln>
            <a:noFill/>
          </a:ln>
        </p:spPr>
        <p:txBody>
          <a:bodyPr lIns="91425" tIns="91425" rIns="91425" bIns="91425" anchor="t" anchorCtr="0">
            <a:noAutofit/>
          </a:bodyPr>
          <a:lstStyle/>
          <a:p>
            <a:pPr lvl="0">
              <a:spcBef>
                <a:spcPts val="0"/>
              </a:spcBef>
              <a:buNone/>
            </a:pPr>
            <a:r>
              <a:rPr lang="en"/>
              <a:t>95℃</a:t>
            </a:r>
          </a:p>
        </p:txBody>
      </p:sp>
      <p:grpSp>
        <p:nvGrpSpPr>
          <p:cNvPr id="912" name="Shape 912"/>
          <p:cNvGrpSpPr/>
          <p:nvPr/>
        </p:nvGrpSpPr>
        <p:grpSpPr>
          <a:xfrm>
            <a:off x="2301550" y="2752226"/>
            <a:ext cx="2213904" cy="335052"/>
            <a:chOff x="2301550" y="2752226"/>
            <a:chExt cx="2213904" cy="335052"/>
          </a:xfrm>
        </p:grpSpPr>
        <p:cxnSp>
          <p:nvCxnSpPr>
            <p:cNvPr id="913" name="Shape 913"/>
            <p:cNvCxnSpPr/>
            <p:nvPr/>
          </p:nvCxnSpPr>
          <p:spPr>
            <a:xfrm>
              <a:off x="2458017" y="2852191"/>
              <a:ext cx="0" cy="149700"/>
            </a:xfrm>
            <a:prstGeom prst="straightConnector1">
              <a:avLst/>
            </a:prstGeom>
            <a:noFill/>
            <a:ln w="9525" cap="flat" cmpd="sng">
              <a:solidFill>
                <a:srgbClr val="FF9900"/>
              </a:solidFill>
              <a:prstDash val="solid"/>
              <a:round/>
              <a:headEnd type="none" w="lg" len="lg"/>
              <a:tailEnd type="none" w="lg" len="lg"/>
            </a:ln>
          </p:spPr>
        </p:cxnSp>
        <p:cxnSp>
          <p:nvCxnSpPr>
            <p:cNvPr id="914" name="Shape 914"/>
            <p:cNvCxnSpPr/>
            <p:nvPr/>
          </p:nvCxnSpPr>
          <p:spPr>
            <a:xfrm>
              <a:off x="2356131" y="2882871"/>
              <a:ext cx="0" cy="149700"/>
            </a:xfrm>
            <a:prstGeom prst="straightConnector1">
              <a:avLst/>
            </a:prstGeom>
            <a:noFill/>
            <a:ln w="9525" cap="flat" cmpd="sng">
              <a:solidFill>
                <a:srgbClr val="00FF00"/>
              </a:solidFill>
              <a:prstDash val="solid"/>
              <a:round/>
              <a:headEnd type="none" w="lg" len="lg"/>
              <a:tailEnd type="none" w="lg" len="lg"/>
            </a:ln>
          </p:spPr>
        </p:cxnSp>
        <p:cxnSp>
          <p:nvCxnSpPr>
            <p:cNvPr id="915" name="Shape 915"/>
            <p:cNvCxnSpPr/>
            <p:nvPr/>
          </p:nvCxnSpPr>
          <p:spPr>
            <a:xfrm>
              <a:off x="2560391" y="2882871"/>
              <a:ext cx="0" cy="149700"/>
            </a:xfrm>
            <a:prstGeom prst="straightConnector1">
              <a:avLst/>
            </a:prstGeom>
            <a:noFill/>
            <a:ln w="9525" cap="flat" cmpd="sng">
              <a:solidFill>
                <a:srgbClr val="FF0000"/>
              </a:solidFill>
              <a:prstDash val="solid"/>
              <a:round/>
              <a:headEnd type="none" w="lg" len="lg"/>
              <a:tailEnd type="none" w="lg" len="lg"/>
            </a:ln>
          </p:spPr>
        </p:cxnSp>
        <p:cxnSp>
          <p:nvCxnSpPr>
            <p:cNvPr id="916" name="Shape 916"/>
            <p:cNvCxnSpPr/>
            <p:nvPr/>
          </p:nvCxnSpPr>
          <p:spPr>
            <a:xfrm>
              <a:off x="2670643" y="2919772"/>
              <a:ext cx="0" cy="149700"/>
            </a:xfrm>
            <a:prstGeom prst="straightConnector1">
              <a:avLst/>
            </a:prstGeom>
            <a:noFill/>
            <a:ln w="9525" cap="flat" cmpd="sng">
              <a:solidFill>
                <a:srgbClr val="0000FF"/>
              </a:solidFill>
              <a:prstDash val="solid"/>
              <a:round/>
              <a:headEnd type="none" w="lg" len="lg"/>
              <a:tailEnd type="none" w="lg" len="lg"/>
            </a:ln>
          </p:spPr>
        </p:cxnSp>
        <p:cxnSp>
          <p:nvCxnSpPr>
            <p:cNvPr id="917" name="Shape 917"/>
            <p:cNvCxnSpPr/>
            <p:nvPr/>
          </p:nvCxnSpPr>
          <p:spPr>
            <a:xfrm>
              <a:off x="2781870" y="2852191"/>
              <a:ext cx="0" cy="149700"/>
            </a:xfrm>
            <a:prstGeom prst="straightConnector1">
              <a:avLst/>
            </a:prstGeom>
            <a:noFill/>
            <a:ln w="9525" cap="flat" cmpd="sng">
              <a:solidFill>
                <a:srgbClr val="00FF00"/>
              </a:solidFill>
              <a:prstDash val="solid"/>
              <a:round/>
              <a:headEnd type="none" w="lg" len="lg"/>
              <a:tailEnd type="none" w="lg" len="lg"/>
            </a:ln>
          </p:spPr>
        </p:cxnSp>
        <p:cxnSp>
          <p:nvCxnSpPr>
            <p:cNvPr id="918" name="Shape 918"/>
            <p:cNvCxnSpPr/>
            <p:nvPr/>
          </p:nvCxnSpPr>
          <p:spPr>
            <a:xfrm>
              <a:off x="2874415" y="2811425"/>
              <a:ext cx="0" cy="149700"/>
            </a:xfrm>
            <a:prstGeom prst="straightConnector1">
              <a:avLst/>
            </a:prstGeom>
            <a:noFill/>
            <a:ln w="9525" cap="flat" cmpd="sng">
              <a:solidFill>
                <a:srgbClr val="FF9900"/>
              </a:solidFill>
              <a:prstDash val="solid"/>
              <a:round/>
              <a:headEnd type="none" w="lg" len="lg"/>
              <a:tailEnd type="none" w="lg" len="lg"/>
            </a:ln>
          </p:spPr>
        </p:cxnSp>
        <p:cxnSp>
          <p:nvCxnSpPr>
            <p:cNvPr id="919" name="Shape 919"/>
            <p:cNvCxnSpPr/>
            <p:nvPr/>
          </p:nvCxnSpPr>
          <p:spPr>
            <a:xfrm>
              <a:off x="2985642" y="2852191"/>
              <a:ext cx="0" cy="149700"/>
            </a:xfrm>
            <a:prstGeom prst="straightConnector1">
              <a:avLst/>
            </a:prstGeom>
            <a:noFill/>
            <a:ln w="9525" cap="flat" cmpd="sng">
              <a:solidFill>
                <a:srgbClr val="FF0000"/>
              </a:solidFill>
              <a:prstDash val="solid"/>
              <a:round/>
              <a:headEnd type="none" w="lg" len="lg"/>
              <a:tailEnd type="none" w="lg" len="lg"/>
            </a:ln>
          </p:spPr>
        </p:cxnSp>
        <p:cxnSp>
          <p:nvCxnSpPr>
            <p:cNvPr id="920" name="Shape 920"/>
            <p:cNvCxnSpPr/>
            <p:nvPr/>
          </p:nvCxnSpPr>
          <p:spPr>
            <a:xfrm>
              <a:off x="3100020" y="2919772"/>
              <a:ext cx="0" cy="149700"/>
            </a:xfrm>
            <a:prstGeom prst="straightConnector1">
              <a:avLst/>
            </a:prstGeom>
            <a:noFill/>
            <a:ln w="9525" cap="flat" cmpd="sng">
              <a:solidFill>
                <a:srgbClr val="0000FF"/>
              </a:solidFill>
              <a:prstDash val="solid"/>
              <a:round/>
              <a:headEnd type="none" w="lg" len="lg"/>
              <a:tailEnd type="none" w="lg" len="lg"/>
            </a:ln>
          </p:spPr>
        </p:cxnSp>
        <p:cxnSp>
          <p:nvCxnSpPr>
            <p:cNvPr id="921" name="Shape 921"/>
            <p:cNvCxnSpPr/>
            <p:nvPr/>
          </p:nvCxnSpPr>
          <p:spPr>
            <a:xfrm>
              <a:off x="3319322" y="2811425"/>
              <a:ext cx="0" cy="149700"/>
            </a:xfrm>
            <a:prstGeom prst="straightConnector1">
              <a:avLst/>
            </a:prstGeom>
            <a:noFill/>
            <a:ln w="9525" cap="flat" cmpd="sng">
              <a:solidFill>
                <a:srgbClr val="FF9900"/>
              </a:solidFill>
              <a:prstDash val="solid"/>
              <a:round/>
              <a:headEnd type="none" w="lg" len="lg"/>
              <a:tailEnd type="none" w="lg" len="lg"/>
            </a:ln>
          </p:spPr>
        </p:cxnSp>
        <p:cxnSp>
          <p:nvCxnSpPr>
            <p:cNvPr id="922" name="Shape 922"/>
            <p:cNvCxnSpPr/>
            <p:nvPr/>
          </p:nvCxnSpPr>
          <p:spPr>
            <a:xfrm>
              <a:off x="3208095" y="2852191"/>
              <a:ext cx="0" cy="149700"/>
            </a:xfrm>
            <a:prstGeom prst="straightConnector1">
              <a:avLst/>
            </a:prstGeom>
            <a:noFill/>
            <a:ln w="9525" cap="flat" cmpd="sng">
              <a:solidFill>
                <a:srgbClr val="00FF00"/>
              </a:solidFill>
              <a:prstDash val="solid"/>
              <a:round/>
              <a:headEnd type="none" w="lg" len="lg"/>
              <a:tailEnd type="none" w="lg" len="lg"/>
            </a:ln>
          </p:spPr>
        </p:cxnSp>
        <p:cxnSp>
          <p:nvCxnSpPr>
            <p:cNvPr id="923" name="Shape 923"/>
            <p:cNvCxnSpPr/>
            <p:nvPr/>
          </p:nvCxnSpPr>
          <p:spPr>
            <a:xfrm>
              <a:off x="3736207" y="2811425"/>
              <a:ext cx="0" cy="149700"/>
            </a:xfrm>
            <a:prstGeom prst="straightConnector1">
              <a:avLst/>
            </a:prstGeom>
            <a:noFill/>
            <a:ln w="9525" cap="flat" cmpd="sng">
              <a:solidFill>
                <a:srgbClr val="00FF00"/>
              </a:solidFill>
              <a:prstDash val="solid"/>
              <a:round/>
              <a:headEnd type="none" w="lg" len="lg"/>
              <a:tailEnd type="none" w="lg" len="lg"/>
            </a:ln>
          </p:spPr>
        </p:cxnSp>
        <p:cxnSp>
          <p:nvCxnSpPr>
            <p:cNvPr id="924" name="Shape 924"/>
            <p:cNvCxnSpPr/>
            <p:nvPr/>
          </p:nvCxnSpPr>
          <p:spPr>
            <a:xfrm>
              <a:off x="3634321" y="2852191"/>
              <a:ext cx="0" cy="149700"/>
            </a:xfrm>
            <a:prstGeom prst="straightConnector1">
              <a:avLst/>
            </a:prstGeom>
            <a:noFill/>
            <a:ln w="9525" cap="flat" cmpd="sng">
              <a:solidFill>
                <a:srgbClr val="FF9900"/>
              </a:solidFill>
              <a:prstDash val="solid"/>
              <a:round/>
              <a:headEnd type="none" w="lg" len="lg"/>
              <a:tailEnd type="none" w="lg" len="lg"/>
            </a:ln>
          </p:spPr>
        </p:cxnSp>
        <p:cxnSp>
          <p:nvCxnSpPr>
            <p:cNvPr id="925" name="Shape 925"/>
            <p:cNvCxnSpPr/>
            <p:nvPr/>
          </p:nvCxnSpPr>
          <p:spPr>
            <a:xfrm>
              <a:off x="3541775" y="2867410"/>
              <a:ext cx="0" cy="149700"/>
            </a:xfrm>
            <a:prstGeom prst="straightConnector1">
              <a:avLst/>
            </a:prstGeom>
            <a:noFill/>
            <a:ln w="9525" cap="flat" cmpd="sng">
              <a:solidFill>
                <a:srgbClr val="FF0000"/>
              </a:solidFill>
              <a:prstDash val="solid"/>
              <a:round/>
              <a:headEnd type="none" w="lg" len="lg"/>
              <a:tailEnd type="none" w="lg" len="lg"/>
            </a:ln>
          </p:spPr>
        </p:cxnSp>
        <p:cxnSp>
          <p:nvCxnSpPr>
            <p:cNvPr id="926" name="Shape 926"/>
            <p:cNvCxnSpPr/>
            <p:nvPr/>
          </p:nvCxnSpPr>
          <p:spPr>
            <a:xfrm>
              <a:off x="3430549" y="2867410"/>
              <a:ext cx="0" cy="149700"/>
            </a:xfrm>
            <a:prstGeom prst="straightConnector1">
              <a:avLst/>
            </a:prstGeom>
            <a:noFill/>
            <a:ln w="9525" cap="flat" cmpd="sng">
              <a:solidFill>
                <a:srgbClr val="0000FF"/>
              </a:solidFill>
              <a:prstDash val="solid"/>
              <a:round/>
              <a:headEnd type="none" w="lg" len="lg"/>
              <a:tailEnd type="none" w="lg" len="lg"/>
            </a:ln>
          </p:spPr>
        </p:cxnSp>
        <p:cxnSp>
          <p:nvCxnSpPr>
            <p:cNvPr id="927" name="Shape 927"/>
            <p:cNvCxnSpPr/>
            <p:nvPr/>
          </p:nvCxnSpPr>
          <p:spPr>
            <a:xfrm rot="10800000">
              <a:off x="3865628" y="2752226"/>
              <a:ext cx="0" cy="149700"/>
            </a:xfrm>
            <a:prstGeom prst="straightConnector1">
              <a:avLst/>
            </a:prstGeom>
            <a:noFill/>
            <a:ln w="9525" cap="flat" cmpd="sng">
              <a:solidFill>
                <a:srgbClr val="00FF00"/>
              </a:solidFill>
              <a:prstDash val="solid"/>
              <a:round/>
              <a:headEnd type="none" w="lg" len="lg"/>
              <a:tailEnd type="none" w="lg" len="lg"/>
            </a:ln>
          </p:spPr>
        </p:cxnSp>
        <p:cxnSp>
          <p:nvCxnSpPr>
            <p:cNvPr id="928" name="Shape 928"/>
            <p:cNvCxnSpPr/>
            <p:nvPr/>
          </p:nvCxnSpPr>
          <p:spPr>
            <a:xfrm rot="10800000">
              <a:off x="4069400" y="2867367"/>
              <a:ext cx="0" cy="149700"/>
            </a:xfrm>
            <a:prstGeom prst="straightConnector1">
              <a:avLst/>
            </a:prstGeom>
            <a:noFill/>
            <a:ln w="9525" cap="flat" cmpd="sng">
              <a:solidFill>
                <a:srgbClr val="FF0000"/>
              </a:solidFill>
              <a:prstDash val="solid"/>
              <a:round/>
              <a:headEnd type="none" w="lg" len="lg"/>
              <a:tailEnd type="none" w="lg" len="lg"/>
            </a:ln>
          </p:spPr>
        </p:cxnSp>
        <p:cxnSp>
          <p:nvCxnSpPr>
            <p:cNvPr id="929" name="Shape 929"/>
            <p:cNvCxnSpPr/>
            <p:nvPr/>
          </p:nvCxnSpPr>
          <p:spPr>
            <a:xfrm rot="10800000">
              <a:off x="3967514" y="2770072"/>
              <a:ext cx="0" cy="149700"/>
            </a:xfrm>
            <a:prstGeom prst="straightConnector1">
              <a:avLst/>
            </a:prstGeom>
            <a:noFill/>
            <a:ln w="9525" cap="flat" cmpd="sng">
              <a:solidFill>
                <a:srgbClr val="0000FF"/>
              </a:solidFill>
              <a:prstDash val="solid"/>
              <a:round/>
              <a:headEnd type="none" w="lg" len="lg"/>
              <a:tailEnd type="none" w="lg" len="lg"/>
            </a:ln>
          </p:spPr>
        </p:cxnSp>
        <p:cxnSp>
          <p:nvCxnSpPr>
            <p:cNvPr id="930" name="Shape 930"/>
            <p:cNvCxnSpPr/>
            <p:nvPr/>
          </p:nvCxnSpPr>
          <p:spPr>
            <a:xfrm rot="10800000">
              <a:off x="4176988" y="2919728"/>
              <a:ext cx="0" cy="149700"/>
            </a:xfrm>
            <a:prstGeom prst="straightConnector1">
              <a:avLst/>
            </a:prstGeom>
            <a:noFill/>
            <a:ln w="9525" cap="flat" cmpd="sng">
              <a:solidFill>
                <a:srgbClr val="FF9900"/>
              </a:solidFill>
              <a:prstDash val="solid"/>
              <a:round/>
              <a:headEnd type="none" w="lg" len="lg"/>
              <a:tailEnd type="none" w="lg" len="lg"/>
            </a:ln>
          </p:spPr>
        </p:cxnSp>
        <p:cxnSp>
          <p:nvCxnSpPr>
            <p:cNvPr id="931" name="Shape 931"/>
            <p:cNvCxnSpPr/>
            <p:nvPr/>
          </p:nvCxnSpPr>
          <p:spPr>
            <a:xfrm>
              <a:off x="4289790" y="2882871"/>
              <a:ext cx="0" cy="149700"/>
            </a:xfrm>
            <a:prstGeom prst="straightConnector1">
              <a:avLst/>
            </a:prstGeom>
            <a:noFill/>
            <a:ln w="9525" cap="flat" cmpd="sng">
              <a:solidFill>
                <a:srgbClr val="0000FF"/>
              </a:solidFill>
              <a:prstDash val="solid"/>
              <a:round/>
              <a:headEnd type="none" w="lg" len="lg"/>
              <a:tailEnd type="none" w="lg" len="lg"/>
            </a:ln>
          </p:spPr>
        </p:cxnSp>
        <p:cxnSp>
          <p:nvCxnSpPr>
            <p:cNvPr id="932" name="Shape 932"/>
            <p:cNvCxnSpPr/>
            <p:nvPr/>
          </p:nvCxnSpPr>
          <p:spPr>
            <a:xfrm>
              <a:off x="4493562" y="2811425"/>
              <a:ext cx="0" cy="149700"/>
            </a:xfrm>
            <a:prstGeom prst="straightConnector1">
              <a:avLst/>
            </a:prstGeom>
            <a:noFill/>
            <a:ln w="9525" cap="flat" cmpd="sng">
              <a:solidFill>
                <a:srgbClr val="FF9900"/>
              </a:solidFill>
              <a:prstDash val="solid"/>
              <a:round/>
              <a:headEnd type="none" w="lg" len="lg"/>
              <a:tailEnd type="none" w="lg" len="lg"/>
            </a:ln>
          </p:spPr>
        </p:cxnSp>
        <p:cxnSp>
          <p:nvCxnSpPr>
            <p:cNvPr id="933" name="Shape 933"/>
            <p:cNvCxnSpPr/>
            <p:nvPr/>
          </p:nvCxnSpPr>
          <p:spPr>
            <a:xfrm>
              <a:off x="4402593" y="2867410"/>
              <a:ext cx="0" cy="149700"/>
            </a:xfrm>
            <a:prstGeom prst="straightConnector1">
              <a:avLst/>
            </a:prstGeom>
            <a:noFill/>
            <a:ln w="9525" cap="flat" cmpd="sng">
              <a:solidFill>
                <a:srgbClr val="00FF00"/>
              </a:solidFill>
              <a:prstDash val="solid"/>
              <a:round/>
              <a:headEnd type="none" w="lg" len="lg"/>
              <a:tailEnd type="none" w="lg" len="lg"/>
            </a:ln>
          </p:spPr>
        </p:cxnSp>
        <p:sp>
          <p:nvSpPr>
            <p:cNvPr id="934" name="Shape 934"/>
            <p:cNvSpPr/>
            <p:nvPr/>
          </p:nvSpPr>
          <p:spPr>
            <a:xfrm>
              <a:off x="2301550" y="2901926"/>
              <a:ext cx="2213904" cy="185352"/>
            </a:xfrm>
            <a:custGeom>
              <a:avLst/>
              <a:gdLst/>
              <a:ahLst/>
              <a:cxnLst/>
              <a:rect l="0" t="0" r="0" b="0"/>
              <a:pathLst>
                <a:path w="65024" h="6138" extrusionOk="0">
                  <a:moveTo>
                    <a:pt x="0" y="6138"/>
                  </a:moveTo>
                  <a:cubicBezTo>
                    <a:pt x="846" y="5714"/>
                    <a:pt x="3302" y="3682"/>
                    <a:pt x="5080" y="3598"/>
                  </a:cubicBezTo>
                  <a:cubicBezTo>
                    <a:pt x="6858" y="3513"/>
                    <a:pt x="8805" y="5884"/>
                    <a:pt x="10668" y="5630"/>
                  </a:cubicBezTo>
                  <a:cubicBezTo>
                    <a:pt x="12530" y="5376"/>
                    <a:pt x="13970" y="2074"/>
                    <a:pt x="16256" y="2074"/>
                  </a:cubicBezTo>
                  <a:cubicBezTo>
                    <a:pt x="18542" y="2074"/>
                    <a:pt x="22352" y="5630"/>
                    <a:pt x="24384" y="5630"/>
                  </a:cubicBezTo>
                  <a:cubicBezTo>
                    <a:pt x="26416" y="5630"/>
                    <a:pt x="26500" y="2328"/>
                    <a:pt x="28448" y="2074"/>
                  </a:cubicBezTo>
                  <a:cubicBezTo>
                    <a:pt x="30395" y="1820"/>
                    <a:pt x="33020" y="4444"/>
                    <a:pt x="36068" y="4106"/>
                  </a:cubicBezTo>
                  <a:cubicBezTo>
                    <a:pt x="39116" y="3767"/>
                    <a:pt x="43603" y="-127"/>
                    <a:pt x="46736" y="42"/>
                  </a:cubicBezTo>
                  <a:cubicBezTo>
                    <a:pt x="49868" y="211"/>
                    <a:pt x="51816" y="4868"/>
                    <a:pt x="54864" y="5122"/>
                  </a:cubicBezTo>
                  <a:cubicBezTo>
                    <a:pt x="57912" y="5376"/>
                    <a:pt x="63330" y="2158"/>
                    <a:pt x="65024" y="1566"/>
                  </a:cubicBezTo>
                </a:path>
              </a:pathLst>
            </a:custGeom>
            <a:noFill/>
            <a:ln w="28575" cap="flat" cmpd="sng">
              <a:solidFill>
                <a:schemeClr val="dk2"/>
              </a:solidFill>
              <a:prstDash val="solid"/>
              <a:round/>
              <a:headEnd type="none" w="lg" len="lg"/>
              <a:tailEnd type="none" w="lg" len="lg"/>
            </a:ln>
          </p:spPr>
        </p:sp>
      </p:grpSp>
      <p:cxnSp>
        <p:nvCxnSpPr>
          <p:cNvPr id="935" name="Shape 935"/>
          <p:cNvCxnSpPr/>
          <p:nvPr/>
        </p:nvCxnSpPr>
        <p:spPr>
          <a:xfrm>
            <a:off x="4635500" y="2971800"/>
            <a:ext cx="965100" cy="507900"/>
          </a:xfrm>
          <a:prstGeom prst="straightConnector1">
            <a:avLst/>
          </a:prstGeom>
          <a:noFill/>
          <a:ln w="9525" cap="flat" cmpd="sng">
            <a:solidFill>
              <a:schemeClr val="dk2"/>
            </a:solidFill>
            <a:prstDash val="solid"/>
            <a:round/>
            <a:headEnd type="none" w="lg" len="lg"/>
            <a:tailEnd type="triangle" w="lg" len="lg"/>
          </a:ln>
        </p:spPr>
      </p:cxnSp>
      <p:sp>
        <p:nvSpPr>
          <p:cNvPr id="936" name="Shape 936"/>
          <p:cNvSpPr txBox="1"/>
          <p:nvPr/>
        </p:nvSpPr>
        <p:spPr>
          <a:xfrm rot="1560933">
            <a:off x="4830643" y="2908937"/>
            <a:ext cx="741424" cy="266598"/>
          </a:xfrm>
          <a:prstGeom prst="rect">
            <a:avLst/>
          </a:prstGeom>
          <a:noFill/>
          <a:ln>
            <a:noFill/>
          </a:ln>
        </p:spPr>
        <p:txBody>
          <a:bodyPr lIns="91425" tIns="91425" rIns="91425" bIns="91425" anchor="t" anchorCtr="0">
            <a:noAutofit/>
          </a:bodyPr>
          <a:lstStyle/>
          <a:p>
            <a:pPr lvl="0">
              <a:spcBef>
                <a:spcPts val="0"/>
              </a:spcBef>
              <a:buNone/>
            </a:pPr>
            <a:r>
              <a:rPr lang="en"/>
              <a:t>65</a:t>
            </a:r>
            <a:r>
              <a:rPr lang="en">
                <a:solidFill>
                  <a:schemeClr val="dk1"/>
                </a:solidFill>
              </a:rPr>
              <a:t>℃</a:t>
            </a:r>
          </a:p>
        </p:txBody>
      </p:sp>
      <p:grpSp>
        <p:nvGrpSpPr>
          <p:cNvPr id="937" name="Shape 937"/>
          <p:cNvGrpSpPr/>
          <p:nvPr/>
        </p:nvGrpSpPr>
        <p:grpSpPr>
          <a:xfrm>
            <a:off x="4753825" y="3696945"/>
            <a:ext cx="2310600" cy="189360"/>
            <a:chOff x="4797500" y="4276295"/>
            <a:chExt cx="2310600" cy="189360"/>
          </a:xfrm>
        </p:grpSpPr>
        <p:cxnSp>
          <p:nvCxnSpPr>
            <p:cNvPr id="938" name="Shape 938"/>
            <p:cNvCxnSpPr/>
            <p:nvPr/>
          </p:nvCxnSpPr>
          <p:spPr>
            <a:xfrm>
              <a:off x="5379707" y="4276295"/>
              <a:ext cx="0" cy="160500"/>
            </a:xfrm>
            <a:prstGeom prst="straightConnector1">
              <a:avLst/>
            </a:prstGeom>
            <a:noFill/>
            <a:ln w="9525" cap="flat" cmpd="sng">
              <a:solidFill>
                <a:srgbClr val="FF9900"/>
              </a:solidFill>
              <a:prstDash val="solid"/>
              <a:round/>
              <a:headEnd type="none" w="lg" len="lg"/>
              <a:tailEnd type="none" w="lg" len="lg"/>
            </a:ln>
          </p:spPr>
        </p:cxnSp>
        <p:cxnSp>
          <p:nvCxnSpPr>
            <p:cNvPr id="939" name="Shape 939"/>
            <p:cNvCxnSpPr/>
            <p:nvPr/>
          </p:nvCxnSpPr>
          <p:spPr>
            <a:xfrm>
              <a:off x="5481593" y="4276295"/>
              <a:ext cx="0" cy="160500"/>
            </a:xfrm>
            <a:prstGeom prst="straightConnector1">
              <a:avLst/>
            </a:prstGeom>
            <a:noFill/>
            <a:ln w="9525" cap="flat" cmpd="sng">
              <a:solidFill>
                <a:srgbClr val="FF0000"/>
              </a:solidFill>
              <a:prstDash val="solid"/>
              <a:round/>
              <a:headEnd type="none" w="lg" len="lg"/>
              <a:tailEnd type="none" w="lg" len="lg"/>
            </a:ln>
          </p:spPr>
        </p:cxnSp>
        <p:cxnSp>
          <p:nvCxnSpPr>
            <p:cNvPr id="940" name="Shape 940"/>
            <p:cNvCxnSpPr/>
            <p:nvPr/>
          </p:nvCxnSpPr>
          <p:spPr>
            <a:xfrm>
              <a:off x="5592820" y="4276295"/>
              <a:ext cx="0" cy="160500"/>
            </a:xfrm>
            <a:prstGeom prst="straightConnector1">
              <a:avLst/>
            </a:prstGeom>
            <a:noFill/>
            <a:ln w="9525" cap="flat" cmpd="sng">
              <a:solidFill>
                <a:srgbClr val="0000FF"/>
              </a:solidFill>
              <a:prstDash val="solid"/>
              <a:round/>
              <a:headEnd type="none" w="lg" len="lg"/>
              <a:tailEnd type="none" w="lg" len="lg"/>
            </a:ln>
          </p:spPr>
        </p:cxnSp>
        <p:cxnSp>
          <p:nvCxnSpPr>
            <p:cNvPr id="941" name="Shape 941"/>
            <p:cNvCxnSpPr/>
            <p:nvPr/>
          </p:nvCxnSpPr>
          <p:spPr>
            <a:xfrm>
              <a:off x="5816850" y="4276295"/>
              <a:ext cx="0" cy="160500"/>
            </a:xfrm>
            <a:prstGeom prst="straightConnector1">
              <a:avLst/>
            </a:prstGeom>
            <a:noFill/>
            <a:ln w="9525" cap="flat" cmpd="sng">
              <a:solidFill>
                <a:srgbClr val="FF9900"/>
              </a:solidFill>
              <a:prstDash val="solid"/>
              <a:round/>
              <a:headEnd type="none" w="lg" len="lg"/>
              <a:tailEnd type="none" w="lg" len="lg"/>
            </a:ln>
          </p:spPr>
        </p:cxnSp>
        <p:cxnSp>
          <p:nvCxnSpPr>
            <p:cNvPr id="942" name="Shape 942"/>
            <p:cNvCxnSpPr/>
            <p:nvPr/>
          </p:nvCxnSpPr>
          <p:spPr>
            <a:xfrm>
              <a:off x="5704047" y="4276295"/>
              <a:ext cx="0" cy="160500"/>
            </a:xfrm>
            <a:prstGeom prst="straightConnector1">
              <a:avLst/>
            </a:prstGeom>
            <a:noFill/>
            <a:ln w="9525" cap="flat" cmpd="sng">
              <a:solidFill>
                <a:srgbClr val="00FF00"/>
              </a:solidFill>
              <a:prstDash val="solid"/>
              <a:round/>
              <a:headEnd type="none" w="lg" len="lg"/>
              <a:tailEnd type="none" w="lg" len="lg"/>
            </a:ln>
          </p:spPr>
        </p:cxnSp>
        <p:cxnSp>
          <p:nvCxnSpPr>
            <p:cNvPr id="943" name="Shape 943"/>
            <p:cNvCxnSpPr/>
            <p:nvPr/>
          </p:nvCxnSpPr>
          <p:spPr>
            <a:xfrm>
              <a:off x="6241500" y="4292623"/>
              <a:ext cx="0" cy="160500"/>
            </a:xfrm>
            <a:prstGeom prst="straightConnector1">
              <a:avLst/>
            </a:prstGeom>
            <a:noFill/>
            <a:ln w="9525" cap="flat" cmpd="sng">
              <a:solidFill>
                <a:srgbClr val="00FF00"/>
              </a:solidFill>
              <a:prstDash val="solid"/>
              <a:round/>
              <a:headEnd type="none" w="lg" len="lg"/>
              <a:tailEnd type="none" w="lg" len="lg"/>
            </a:ln>
          </p:spPr>
        </p:cxnSp>
        <p:cxnSp>
          <p:nvCxnSpPr>
            <p:cNvPr id="944" name="Shape 944"/>
            <p:cNvCxnSpPr/>
            <p:nvPr/>
          </p:nvCxnSpPr>
          <p:spPr>
            <a:xfrm>
              <a:off x="6139614" y="4292623"/>
              <a:ext cx="0" cy="160500"/>
            </a:xfrm>
            <a:prstGeom prst="straightConnector1">
              <a:avLst/>
            </a:prstGeom>
            <a:noFill/>
            <a:ln w="9525" cap="flat" cmpd="sng">
              <a:solidFill>
                <a:srgbClr val="FF9900"/>
              </a:solidFill>
              <a:prstDash val="solid"/>
              <a:round/>
              <a:headEnd type="none" w="lg" len="lg"/>
              <a:tailEnd type="none" w="lg" len="lg"/>
            </a:ln>
          </p:spPr>
        </p:cxnSp>
        <p:cxnSp>
          <p:nvCxnSpPr>
            <p:cNvPr id="945" name="Shape 945"/>
            <p:cNvCxnSpPr/>
            <p:nvPr/>
          </p:nvCxnSpPr>
          <p:spPr>
            <a:xfrm>
              <a:off x="6037728" y="4292623"/>
              <a:ext cx="0" cy="160500"/>
            </a:xfrm>
            <a:prstGeom prst="straightConnector1">
              <a:avLst/>
            </a:prstGeom>
            <a:noFill/>
            <a:ln w="9525" cap="flat" cmpd="sng">
              <a:solidFill>
                <a:srgbClr val="FF0000"/>
              </a:solidFill>
              <a:prstDash val="solid"/>
              <a:round/>
              <a:headEnd type="none" w="lg" len="lg"/>
              <a:tailEnd type="none" w="lg" len="lg"/>
            </a:ln>
          </p:spPr>
        </p:cxnSp>
        <p:cxnSp>
          <p:nvCxnSpPr>
            <p:cNvPr id="946" name="Shape 946"/>
            <p:cNvCxnSpPr/>
            <p:nvPr/>
          </p:nvCxnSpPr>
          <p:spPr>
            <a:xfrm>
              <a:off x="5926501" y="4292623"/>
              <a:ext cx="0" cy="160500"/>
            </a:xfrm>
            <a:prstGeom prst="straightConnector1">
              <a:avLst/>
            </a:prstGeom>
            <a:noFill/>
            <a:ln w="9525" cap="flat" cmpd="sng">
              <a:solidFill>
                <a:srgbClr val="0000FF"/>
              </a:solidFill>
              <a:prstDash val="solid"/>
              <a:round/>
              <a:headEnd type="none" w="lg" len="lg"/>
              <a:tailEnd type="none" w="lg" len="lg"/>
            </a:ln>
          </p:spPr>
        </p:cxnSp>
        <p:cxnSp>
          <p:nvCxnSpPr>
            <p:cNvPr id="947" name="Shape 947"/>
            <p:cNvCxnSpPr/>
            <p:nvPr/>
          </p:nvCxnSpPr>
          <p:spPr>
            <a:xfrm rot="10800000">
              <a:off x="6352727" y="4292684"/>
              <a:ext cx="0" cy="160500"/>
            </a:xfrm>
            <a:prstGeom prst="straightConnector1">
              <a:avLst/>
            </a:prstGeom>
            <a:noFill/>
            <a:ln w="9525" cap="flat" cmpd="sng">
              <a:solidFill>
                <a:srgbClr val="00FF00"/>
              </a:solidFill>
              <a:prstDash val="solid"/>
              <a:round/>
              <a:headEnd type="none" w="lg" len="lg"/>
              <a:tailEnd type="none" w="lg" len="lg"/>
            </a:ln>
          </p:spPr>
        </p:cxnSp>
        <p:cxnSp>
          <p:nvCxnSpPr>
            <p:cNvPr id="948" name="Shape 948"/>
            <p:cNvCxnSpPr/>
            <p:nvPr/>
          </p:nvCxnSpPr>
          <p:spPr>
            <a:xfrm rot="10800000">
              <a:off x="6565353" y="4292684"/>
              <a:ext cx="0" cy="160500"/>
            </a:xfrm>
            <a:prstGeom prst="straightConnector1">
              <a:avLst/>
            </a:prstGeom>
            <a:noFill/>
            <a:ln w="9525" cap="flat" cmpd="sng">
              <a:solidFill>
                <a:srgbClr val="FF0000"/>
              </a:solidFill>
              <a:prstDash val="solid"/>
              <a:round/>
              <a:headEnd type="none" w="lg" len="lg"/>
              <a:tailEnd type="none" w="lg" len="lg"/>
            </a:ln>
          </p:spPr>
        </p:cxnSp>
        <p:cxnSp>
          <p:nvCxnSpPr>
            <p:cNvPr id="949" name="Shape 949"/>
            <p:cNvCxnSpPr/>
            <p:nvPr/>
          </p:nvCxnSpPr>
          <p:spPr>
            <a:xfrm rot="10800000">
              <a:off x="6463467" y="4292684"/>
              <a:ext cx="0" cy="160500"/>
            </a:xfrm>
            <a:prstGeom prst="straightConnector1">
              <a:avLst/>
            </a:prstGeom>
            <a:noFill/>
            <a:ln w="9525" cap="flat" cmpd="sng">
              <a:solidFill>
                <a:srgbClr val="0000FF"/>
              </a:solidFill>
              <a:prstDash val="solid"/>
              <a:round/>
              <a:headEnd type="none" w="lg" len="lg"/>
              <a:tailEnd type="none" w="lg" len="lg"/>
            </a:ln>
          </p:spPr>
        </p:cxnSp>
        <p:cxnSp>
          <p:nvCxnSpPr>
            <p:cNvPr id="950" name="Shape 950"/>
            <p:cNvCxnSpPr/>
            <p:nvPr/>
          </p:nvCxnSpPr>
          <p:spPr>
            <a:xfrm rot="10800000">
              <a:off x="6667240" y="4292684"/>
              <a:ext cx="0" cy="160500"/>
            </a:xfrm>
            <a:prstGeom prst="straightConnector1">
              <a:avLst/>
            </a:prstGeom>
            <a:noFill/>
            <a:ln w="9525" cap="flat" cmpd="sng">
              <a:solidFill>
                <a:srgbClr val="FF9900"/>
              </a:solidFill>
              <a:prstDash val="solid"/>
              <a:round/>
              <a:headEnd type="none" w="lg" len="lg"/>
              <a:tailEnd type="none" w="lg" len="lg"/>
            </a:ln>
          </p:spPr>
        </p:cxnSp>
        <p:cxnSp>
          <p:nvCxnSpPr>
            <p:cNvPr id="951" name="Shape 951"/>
            <p:cNvCxnSpPr/>
            <p:nvPr/>
          </p:nvCxnSpPr>
          <p:spPr>
            <a:xfrm>
              <a:off x="6787320" y="4292623"/>
              <a:ext cx="0" cy="160500"/>
            </a:xfrm>
            <a:prstGeom prst="straightConnector1">
              <a:avLst/>
            </a:prstGeom>
            <a:noFill/>
            <a:ln w="9525" cap="flat" cmpd="sng">
              <a:solidFill>
                <a:srgbClr val="0000FF"/>
              </a:solidFill>
              <a:prstDash val="solid"/>
              <a:round/>
              <a:headEnd type="none" w="lg" len="lg"/>
              <a:tailEnd type="none" w="lg" len="lg"/>
            </a:ln>
          </p:spPr>
        </p:cxnSp>
        <p:cxnSp>
          <p:nvCxnSpPr>
            <p:cNvPr id="952" name="Shape 952"/>
            <p:cNvCxnSpPr/>
            <p:nvPr/>
          </p:nvCxnSpPr>
          <p:spPr>
            <a:xfrm>
              <a:off x="7011350" y="4292623"/>
              <a:ext cx="0" cy="160500"/>
            </a:xfrm>
            <a:prstGeom prst="straightConnector1">
              <a:avLst/>
            </a:prstGeom>
            <a:noFill/>
            <a:ln w="9525" cap="flat" cmpd="sng">
              <a:solidFill>
                <a:srgbClr val="FF9900"/>
              </a:solidFill>
              <a:prstDash val="solid"/>
              <a:round/>
              <a:headEnd type="none" w="lg" len="lg"/>
              <a:tailEnd type="none" w="lg" len="lg"/>
            </a:ln>
          </p:spPr>
        </p:cxnSp>
        <p:cxnSp>
          <p:nvCxnSpPr>
            <p:cNvPr id="953" name="Shape 953"/>
            <p:cNvCxnSpPr/>
            <p:nvPr/>
          </p:nvCxnSpPr>
          <p:spPr>
            <a:xfrm>
              <a:off x="6898547" y="4292623"/>
              <a:ext cx="0" cy="160500"/>
            </a:xfrm>
            <a:prstGeom prst="straightConnector1">
              <a:avLst/>
            </a:prstGeom>
            <a:noFill/>
            <a:ln w="9525" cap="flat" cmpd="sng">
              <a:solidFill>
                <a:srgbClr val="00FF00"/>
              </a:solidFill>
              <a:prstDash val="solid"/>
              <a:round/>
              <a:headEnd type="none" w="lg" len="lg"/>
              <a:tailEnd type="none" w="lg" len="lg"/>
            </a:ln>
          </p:spPr>
        </p:cxnSp>
        <p:cxnSp>
          <p:nvCxnSpPr>
            <p:cNvPr id="954" name="Shape 954"/>
            <p:cNvCxnSpPr/>
            <p:nvPr/>
          </p:nvCxnSpPr>
          <p:spPr>
            <a:xfrm>
              <a:off x="4797500" y="4436856"/>
              <a:ext cx="2310600" cy="28800"/>
            </a:xfrm>
            <a:prstGeom prst="straightConnector1">
              <a:avLst/>
            </a:prstGeom>
            <a:noFill/>
            <a:ln w="28575" cap="flat" cmpd="sng">
              <a:solidFill>
                <a:schemeClr val="dk2"/>
              </a:solidFill>
              <a:prstDash val="solid"/>
              <a:round/>
              <a:headEnd type="none" w="lg" len="lg"/>
              <a:tailEnd type="none" w="lg" len="lg"/>
            </a:ln>
          </p:spPr>
        </p:cxnSp>
      </p:grpSp>
      <p:grpSp>
        <p:nvGrpSpPr>
          <p:cNvPr id="955" name="Shape 955"/>
          <p:cNvGrpSpPr/>
          <p:nvPr/>
        </p:nvGrpSpPr>
        <p:grpSpPr>
          <a:xfrm>
            <a:off x="4753825" y="3539959"/>
            <a:ext cx="2303400" cy="176889"/>
            <a:chOff x="4753825" y="3539959"/>
            <a:chExt cx="2303400" cy="176889"/>
          </a:xfrm>
        </p:grpSpPr>
        <p:cxnSp>
          <p:nvCxnSpPr>
            <p:cNvPr id="956" name="Shape 956"/>
            <p:cNvCxnSpPr/>
            <p:nvPr/>
          </p:nvCxnSpPr>
          <p:spPr>
            <a:xfrm>
              <a:off x="4797490" y="3539959"/>
              <a:ext cx="0" cy="160500"/>
            </a:xfrm>
            <a:prstGeom prst="straightConnector1">
              <a:avLst/>
            </a:prstGeom>
            <a:noFill/>
            <a:ln w="9525" cap="flat" cmpd="sng">
              <a:solidFill>
                <a:srgbClr val="0000FF"/>
              </a:solidFill>
              <a:prstDash val="solid"/>
              <a:round/>
              <a:headEnd type="none" w="lg" len="lg"/>
              <a:tailEnd type="none" w="lg" len="lg"/>
            </a:ln>
          </p:spPr>
        </p:cxnSp>
        <p:cxnSp>
          <p:nvCxnSpPr>
            <p:cNvPr id="957" name="Shape 957"/>
            <p:cNvCxnSpPr/>
            <p:nvPr/>
          </p:nvCxnSpPr>
          <p:spPr>
            <a:xfrm>
              <a:off x="4910293" y="3539959"/>
              <a:ext cx="0" cy="160500"/>
            </a:xfrm>
            <a:prstGeom prst="straightConnector1">
              <a:avLst/>
            </a:prstGeom>
            <a:noFill/>
            <a:ln w="9525" cap="flat" cmpd="sng">
              <a:solidFill>
                <a:srgbClr val="FF0000"/>
              </a:solidFill>
              <a:prstDash val="solid"/>
              <a:round/>
              <a:headEnd type="none" w="lg" len="lg"/>
              <a:tailEnd type="none" w="lg" len="lg"/>
            </a:ln>
          </p:spPr>
        </p:cxnSp>
        <p:cxnSp>
          <p:nvCxnSpPr>
            <p:cNvPr id="958" name="Shape 958"/>
            <p:cNvCxnSpPr/>
            <p:nvPr/>
          </p:nvCxnSpPr>
          <p:spPr>
            <a:xfrm>
              <a:off x="5012179" y="3539959"/>
              <a:ext cx="0" cy="160500"/>
            </a:xfrm>
            <a:prstGeom prst="straightConnector1">
              <a:avLst/>
            </a:prstGeom>
            <a:noFill/>
            <a:ln w="9525" cap="flat" cmpd="sng">
              <a:solidFill>
                <a:srgbClr val="FF9900"/>
              </a:solidFill>
              <a:prstDash val="solid"/>
              <a:round/>
              <a:headEnd type="none" w="lg" len="lg"/>
              <a:tailEnd type="none" w="lg" len="lg"/>
            </a:ln>
          </p:spPr>
        </p:cxnSp>
        <p:cxnSp>
          <p:nvCxnSpPr>
            <p:cNvPr id="959" name="Shape 959"/>
            <p:cNvCxnSpPr/>
            <p:nvPr/>
          </p:nvCxnSpPr>
          <p:spPr>
            <a:xfrm>
              <a:off x="5123406" y="3539959"/>
              <a:ext cx="0" cy="160500"/>
            </a:xfrm>
            <a:prstGeom prst="straightConnector1">
              <a:avLst/>
            </a:prstGeom>
            <a:noFill/>
            <a:ln w="9525" cap="flat" cmpd="sng">
              <a:solidFill>
                <a:srgbClr val="00FF00"/>
              </a:solidFill>
              <a:prstDash val="solid"/>
              <a:round/>
              <a:headEnd type="none" w="lg" len="lg"/>
              <a:tailEnd type="none" w="lg" len="lg"/>
            </a:ln>
          </p:spPr>
        </p:cxnSp>
        <p:cxnSp>
          <p:nvCxnSpPr>
            <p:cNvPr id="960" name="Shape 960"/>
            <p:cNvCxnSpPr/>
            <p:nvPr/>
          </p:nvCxnSpPr>
          <p:spPr>
            <a:xfrm>
              <a:off x="5336032" y="3539959"/>
              <a:ext cx="0" cy="160500"/>
            </a:xfrm>
            <a:prstGeom prst="straightConnector1">
              <a:avLst/>
            </a:prstGeom>
            <a:noFill/>
            <a:ln w="9525" cap="flat" cmpd="sng">
              <a:solidFill>
                <a:srgbClr val="FF0000"/>
              </a:solidFill>
              <a:prstDash val="solid"/>
              <a:round/>
              <a:headEnd type="none" w="lg" len="lg"/>
              <a:tailEnd type="none" w="lg" len="lg"/>
            </a:ln>
          </p:spPr>
        </p:cxnSp>
        <p:cxnSp>
          <p:nvCxnSpPr>
            <p:cNvPr id="961" name="Shape 961"/>
            <p:cNvCxnSpPr/>
            <p:nvPr/>
          </p:nvCxnSpPr>
          <p:spPr>
            <a:xfrm>
              <a:off x="5234146" y="3539959"/>
              <a:ext cx="0" cy="160500"/>
            </a:xfrm>
            <a:prstGeom prst="straightConnector1">
              <a:avLst/>
            </a:prstGeom>
            <a:noFill/>
            <a:ln w="9525" cap="flat" cmpd="sng">
              <a:solidFill>
                <a:srgbClr val="0000FF"/>
              </a:solidFill>
              <a:prstDash val="solid"/>
              <a:round/>
              <a:headEnd type="none" w="lg" len="lg"/>
              <a:tailEnd type="none" w="lg" len="lg"/>
            </a:ln>
          </p:spPr>
        </p:cxnSp>
        <p:cxnSp>
          <p:nvCxnSpPr>
            <p:cNvPr id="962" name="Shape 962"/>
            <p:cNvCxnSpPr/>
            <p:nvPr/>
          </p:nvCxnSpPr>
          <p:spPr>
            <a:xfrm>
              <a:off x="5437918" y="3539959"/>
              <a:ext cx="0" cy="160500"/>
            </a:xfrm>
            <a:prstGeom prst="straightConnector1">
              <a:avLst/>
            </a:prstGeom>
            <a:noFill/>
            <a:ln w="9525" cap="flat" cmpd="sng">
              <a:solidFill>
                <a:srgbClr val="FF9900"/>
              </a:solidFill>
              <a:prstDash val="solid"/>
              <a:round/>
              <a:headEnd type="none" w="lg" len="lg"/>
              <a:tailEnd type="none" w="lg" len="lg"/>
            </a:ln>
          </p:spPr>
        </p:cxnSp>
        <p:cxnSp>
          <p:nvCxnSpPr>
            <p:cNvPr id="963" name="Shape 963"/>
            <p:cNvCxnSpPr/>
            <p:nvPr/>
          </p:nvCxnSpPr>
          <p:spPr>
            <a:xfrm>
              <a:off x="5549145" y="3539959"/>
              <a:ext cx="0" cy="160500"/>
            </a:xfrm>
            <a:prstGeom prst="straightConnector1">
              <a:avLst/>
            </a:prstGeom>
            <a:noFill/>
            <a:ln w="9525" cap="flat" cmpd="sng">
              <a:solidFill>
                <a:srgbClr val="00FF00"/>
              </a:solidFill>
              <a:prstDash val="solid"/>
              <a:round/>
              <a:headEnd type="none" w="lg" len="lg"/>
              <a:tailEnd type="none" w="lg" len="lg"/>
            </a:ln>
          </p:spPr>
        </p:cxnSp>
        <p:cxnSp>
          <p:nvCxnSpPr>
            <p:cNvPr id="964" name="Shape 964"/>
            <p:cNvCxnSpPr/>
            <p:nvPr/>
          </p:nvCxnSpPr>
          <p:spPr>
            <a:xfrm>
              <a:off x="5660372" y="3539959"/>
              <a:ext cx="0" cy="160500"/>
            </a:xfrm>
            <a:prstGeom prst="straightConnector1">
              <a:avLst/>
            </a:prstGeom>
            <a:noFill/>
            <a:ln w="9525" cap="flat" cmpd="sng">
              <a:solidFill>
                <a:srgbClr val="0000FF"/>
              </a:solidFill>
              <a:prstDash val="solid"/>
              <a:round/>
              <a:headEnd type="none" w="lg" len="lg"/>
              <a:tailEnd type="none" w="lg" len="lg"/>
            </a:ln>
          </p:spPr>
        </p:cxnSp>
        <p:cxnSp>
          <p:nvCxnSpPr>
            <p:cNvPr id="965" name="Shape 965"/>
            <p:cNvCxnSpPr/>
            <p:nvPr/>
          </p:nvCxnSpPr>
          <p:spPr>
            <a:xfrm>
              <a:off x="5773175" y="3539959"/>
              <a:ext cx="0" cy="160500"/>
            </a:xfrm>
            <a:prstGeom prst="straightConnector1">
              <a:avLst/>
            </a:prstGeom>
            <a:noFill/>
            <a:ln w="9525" cap="flat" cmpd="sng">
              <a:solidFill>
                <a:srgbClr val="FF0000"/>
              </a:solidFill>
              <a:prstDash val="solid"/>
              <a:round/>
              <a:headEnd type="none" w="lg" len="lg"/>
              <a:tailEnd type="none" w="lg" len="lg"/>
            </a:ln>
          </p:spPr>
        </p:cxnSp>
        <p:cxnSp>
          <p:nvCxnSpPr>
            <p:cNvPr id="966" name="Shape 966"/>
            <p:cNvCxnSpPr/>
            <p:nvPr/>
          </p:nvCxnSpPr>
          <p:spPr>
            <a:xfrm>
              <a:off x="6095939" y="3556287"/>
              <a:ext cx="0" cy="160500"/>
            </a:xfrm>
            <a:prstGeom prst="straightConnector1">
              <a:avLst/>
            </a:prstGeom>
            <a:noFill/>
            <a:ln w="9525" cap="flat" cmpd="sng">
              <a:solidFill>
                <a:srgbClr val="FF0000"/>
              </a:solidFill>
              <a:prstDash val="solid"/>
              <a:round/>
              <a:headEnd type="none" w="lg" len="lg"/>
              <a:tailEnd type="none" w="lg" len="lg"/>
            </a:ln>
          </p:spPr>
        </p:cxnSp>
        <p:cxnSp>
          <p:nvCxnSpPr>
            <p:cNvPr id="967" name="Shape 967"/>
            <p:cNvCxnSpPr/>
            <p:nvPr/>
          </p:nvCxnSpPr>
          <p:spPr>
            <a:xfrm>
              <a:off x="6197825" y="3556287"/>
              <a:ext cx="0" cy="160500"/>
            </a:xfrm>
            <a:prstGeom prst="straightConnector1">
              <a:avLst/>
            </a:prstGeom>
            <a:noFill/>
            <a:ln w="9525" cap="flat" cmpd="sng">
              <a:solidFill>
                <a:srgbClr val="0000FF"/>
              </a:solidFill>
              <a:prstDash val="solid"/>
              <a:round/>
              <a:headEnd type="none" w="lg" len="lg"/>
              <a:tailEnd type="none" w="lg" len="lg"/>
            </a:ln>
          </p:spPr>
        </p:cxnSp>
        <p:cxnSp>
          <p:nvCxnSpPr>
            <p:cNvPr id="968" name="Shape 968"/>
            <p:cNvCxnSpPr/>
            <p:nvPr/>
          </p:nvCxnSpPr>
          <p:spPr>
            <a:xfrm>
              <a:off x="5994053" y="3556287"/>
              <a:ext cx="0" cy="160500"/>
            </a:xfrm>
            <a:prstGeom prst="straightConnector1">
              <a:avLst/>
            </a:prstGeom>
            <a:noFill/>
            <a:ln w="9525" cap="flat" cmpd="sng">
              <a:solidFill>
                <a:srgbClr val="FF9900"/>
              </a:solidFill>
              <a:prstDash val="solid"/>
              <a:round/>
              <a:headEnd type="none" w="lg" len="lg"/>
              <a:tailEnd type="none" w="lg" len="lg"/>
            </a:ln>
          </p:spPr>
        </p:cxnSp>
        <p:cxnSp>
          <p:nvCxnSpPr>
            <p:cNvPr id="969" name="Shape 969"/>
            <p:cNvCxnSpPr/>
            <p:nvPr/>
          </p:nvCxnSpPr>
          <p:spPr>
            <a:xfrm>
              <a:off x="5882826" y="3556287"/>
              <a:ext cx="0" cy="160500"/>
            </a:xfrm>
            <a:prstGeom prst="straightConnector1">
              <a:avLst/>
            </a:prstGeom>
            <a:noFill/>
            <a:ln w="9525" cap="flat" cmpd="sng">
              <a:solidFill>
                <a:srgbClr val="00FF00"/>
              </a:solidFill>
              <a:prstDash val="solid"/>
              <a:round/>
              <a:headEnd type="none" w="lg" len="lg"/>
              <a:tailEnd type="none" w="lg" len="lg"/>
            </a:ln>
          </p:spPr>
        </p:cxnSp>
        <p:cxnSp>
          <p:nvCxnSpPr>
            <p:cNvPr id="970" name="Shape 970"/>
            <p:cNvCxnSpPr/>
            <p:nvPr/>
          </p:nvCxnSpPr>
          <p:spPr>
            <a:xfrm rot="10800000">
              <a:off x="6309052" y="3556348"/>
              <a:ext cx="0" cy="160500"/>
            </a:xfrm>
            <a:prstGeom prst="straightConnector1">
              <a:avLst/>
            </a:prstGeom>
            <a:noFill/>
            <a:ln w="9525" cap="flat" cmpd="sng">
              <a:solidFill>
                <a:srgbClr val="0000FF"/>
              </a:solidFill>
              <a:prstDash val="solid"/>
              <a:round/>
              <a:headEnd type="none" w="lg" len="lg"/>
              <a:tailEnd type="none" w="lg" len="lg"/>
            </a:ln>
          </p:spPr>
        </p:cxnSp>
        <p:cxnSp>
          <p:nvCxnSpPr>
            <p:cNvPr id="971" name="Shape 971"/>
            <p:cNvCxnSpPr/>
            <p:nvPr/>
          </p:nvCxnSpPr>
          <p:spPr>
            <a:xfrm rot="10800000">
              <a:off x="6419792" y="3556348"/>
              <a:ext cx="0" cy="160500"/>
            </a:xfrm>
            <a:prstGeom prst="straightConnector1">
              <a:avLst/>
            </a:prstGeom>
            <a:noFill/>
            <a:ln w="9525" cap="flat" cmpd="sng">
              <a:solidFill>
                <a:srgbClr val="00FF00"/>
              </a:solidFill>
              <a:prstDash val="solid"/>
              <a:round/>
              <a:headEnd type="none" w="lg" len="lg"/>
              <a:tailEnd type="none" w="lg" len="lg"/>
            </a:ln>
          </p:spPr>
        </p:cxnSp>
        <p:cxnSp>
          <p:nvCxnSpPr>
            <p:cNvPr id="972" name="Shape 972"/>
            <p:cNvCxnSpPr/>
            <p:nvPr/>
          </p:nvCxnSpPr>
          <p:spPr>
            <a:xfrm rot="10800000">
              <a:off x="6521678" y="3556348"/>
              <a:ext cx="0" cy="160500"/>
            </a:xfrm>
            <a:prstGeom prst="straightConnector1">
              <a:avLst/>
            </a:prstGeom>
            <a:noFill/>
            <a:ln w="9525" cap="flat" cmpd="sng">
              <a:solidFill>
                <a:srgbClr val="FF9900"/>
              </a:solidFill>
              <a:prstDash val="solid"/>
              <a:round/>
              <a:headEnd type="none" w="lg" len="lg"/>
              <a:tailEnd type="none" w="lg" len="lg"/>
            </a:ln>
          </p:spPr>
        </p:cxnSp>
        <p:cxnSp>
          <p:nvCxnSpPr>
            <p:cNvPr id="973" name="Shape 973"/>
            <p:cNvCxnSpPr/>
            <p:nvPr/>
          </p:nvCxnSpPr>
          <p:spPr>
            <a:xfrm rot="10800000">
              <a:off x="6623565" y="3556348"/>
              <a:ext cx="0" cy="160500"/>
            </a:xfrm>
            <a:prstGeom prst="straightConnector1">
              <a:avLst/>
            </a:prstGeom>
            <a:noFill/>
            <a:ln w="9525" cap="flat" cmpd="sng">
              <a:solidFill>
                <a:srgbClr val="FF0000"/>
              </a:solidFill>
              <a:prstDash val="solid"/>
              <a:round/>
              <a:headEnd type="none" w="lg" len="lg"/>
              <a:tailEnd type="none" w="lg" len="lg"/>
            </a:ln>
          </p:spPr>
        </p:cxnSp>
        <p:cxnSp>
          <p:nvCxnSpPr>
            <p:cNvPr id="974" name="Shape 974"/>
            <p:cNvCxnSpPr/>
            <p:nvPr/>
          </p:nvCxnSpPr>
          <p:spPr>
            <a:xfrm>
              <a:off x="6743645" y="3556287"/>
              <a:ext cx="0" cy="160500"/>
            </a:xfrm>
            <a:prstGeom prst="straightConnector1">
              <a:avLst/>
            </a:prstGeom>
            <a:noFill/>
            <a:ln w="9525" cap="flat" cmpd="sng">
              <a:solidFill>
                <a:srgbClr val="00FF00"/>
              </a:solidFill>
              <a:prstDash val="solid"/>
              <a:round/>
              <a:headEnd type="none" w="lg" len="lg"/>
              <a:tailEnd type="none" w="lg" len="lg"/>
            </a:ln>
          </p:spPr>
        </p:cxnSp>
        <p:cxnSp>
          <p:nvCxnSpPr>
            <p:cNvPr id="975" name="Shape 975"/>
            <p:cNvCxnSpPr/>
            <p:nvPr/>
          </p:nvCxnSpPr>
          <p:spPr>
            <a:xfrm>
              <a:off x="6854872" y="3556287"/>
              <a:ext cx="0" cy="160500"/>
            </a:xfrm>
            <a:prstGeom prst="straightConnector1">
              <a:avLst/>
            </a:prstGeom>
            <a:noFill/>
            <a:ln w="9525" cap="flat" cmpd="sng">
              <a:solidFill>
                <a:srgbClr val="0000FF"/>
              </a:solidFill>
              <a:prstDash val="solid"/>
              <a:round/>
              <a:headEnd type="none" w="lg" len="lg"/>
              <a:tailEnd type="none" w="lg" len="lg"/>
            </a:ln>
          </p:spPr>
        </p:cxnSp>
        <p:cxnSp>
          <p:nvCxnSpPr>
            <p:cNvPr id="976" name="Shape 976"/>
            <p:cNvCxnSpPr/>
            <p:nvPr/>
          </p:nvCxnSpPr>
          <p:spPr>
            <a:xfrm>
              <a:off x="6967675" y="3556287"/>
              <a:ext cx="0" cy="160500"/>
            </a:xfrm>
            <a:prstGeom prst="straightConnector1">
              <a:avLst/>
            </a:prstGeom>
            <a:noFill/>
            <a:ln w="9525" cap="flat" cmpd="sng">
              <a:solidFill>
                <a:srgbClr val="FF0000"/>
              </a:solidFill>
              <a:prstDash val="solid"/>
              <a:round/>
              <a:headEnd type="none" w="lg" len="lg"/>
              <a:tailEnd type="none" w="lg" len="lg"/>
            </a:ln>
          </p:spPr>
        </p:cxnSp>
        <p:cxnSp>
          <p:nvCxnSpPr>
            <p:cNvPr id="977" name="Shape 977"/>
            <p:cNvCxnSpPr/>
            <p:nvPr/>
          </p:nvCxnSpPr>
          <p:spPr>
            <a:xfrm>
              <a:off x="4753825" y="3539959"/>
              <a:ext cx="2303400" cy="28800"/>
            </a:xfrm>
            <a:prstGeom prst="straightConnector1">
              <a:avLst/>
            </a:prstGeom>
            <a:noFill/>
            <a:ln w="28575" cap="flat" cmpd="sng">
              <a:solidFill>
                <a:schemeClr val="dk2"/>
              </a:solidFill>
              <a:prstDash val="solid"/>
              <a:round/>
              <a:headEnd type="none" w="lg" len="lg"/>
              <a:tailEnd type="none" w="lg" len="lg"/>
            </a:ln>
          </p:spPr>
        </p:cxnSp>
      </p:grpSp>
      <p:grpSp>
        <p:nvGrpSpPr>
          <p:cNvPr id="978" name="Shape 978"/>
          <p:cNvGrpSpPr/>
          <p:nvPr/>
        </p:nvGrpSpPr>
        <p:grpSpPr>
          <a:xfrm>
            <a:off x="4750225" y="3700520"/>
            <a:ext cx="571200" cy="166685"/>
            <a:chOff x="4750225" y="3700520"/>
            <a:chExt cx="571200" cy="166685"/>
          </a:xfrm>
        </p:grpSpPr>
        <p:cxnSp>
          <p:nvCxnSpPr>
            <p:cNvPr id="979" name="Shape 979"/>
            <p:cNvCxnSpPr/>
            <p:nvPr/>
          </p:nvCxnSpPr>
          <p:spPr>
            <a:xfrm>
              <a:off x="4910293" y="3700520"/>
              <a:ext cx="0" cy="160500"/>
            </a:xfrm>
            <a:prstGeom prst="straightConnector1">
              <a:avLst/>
            </a:prstGeom>
            <a:noFill/>
            <a:ln w="9525" cap="flat" cmpd="sng">
              <a:solidFill>
                <a:srgbClr val="FF9900"/>
              </a:solidFill>
              <a:prstDash val="solid"/>
              <a:round/>
              <a:headEnd type="none" w="lg" len="lg"/>
              <a:tailEnd type="none" w="lg" len="lg"/>
            </a:ln>
          </p:spPr>
        </p:cxnSp>
        <p:cxnSp>
          <p:nvCxnSpPr>
            <p:cNvPr id="980" name="Shape 980"/>
            <p:cNvCxnSpPr/>
            <p:nvPr/>
          </p:nvCxnSpPr>
          <p:spPr>
            <a:xfrm>
              <a:off x="4797490" y="3700520"/>
              <a:ext cx="0" cy="160500"/>
            </a:xfrm>
            <a:prstGeom prst="straightConnector1">
              <a:avLst/>
            </a:prstGeom>
            <a:noFill/>
            <a:ln w="9525" cap="flat" cmpd="sng">
              <a:solidFill>
                <a:srgbClr val="00FF00"/>
              </a:solidFill>
              <a:prstDash val="solid"/>
              <a:round/>
              <a:headEnd type="none" w="lg" len="lg"/>
              <a:tailEnd type="none" w="lg" len="lg"/>
            </a:ln>
          </p:spPr>
        </p:cxnSp>
        <p:cxnSp>
          <p:nvCxnSpPr>
            <p:cNvPr id="981" name="Shape 981"/>
            <p:cNvCxnSpPr/>
            <p:nvPr/>
          </p:nvCxnSpPr>
          <p:spPr>
            <a:xfrm>
              <a:off x="5012179" y="3700520"/>
              <a:ext cx="0" cy="160500"/>
            </a:xfrm>
            <a:prstGeom prst="straightConnector1">
              <a:avLst/>
            </a:prstGeom>
            <a:noFill/>
            <a:ln w="9525" cap="flat" cmpd="sng">
              <a:solidFill>
                <a:srgbClr val="FF0000"/>
              </a:solidFill>
              <a:prstDash val="solid"/>
              <a:round/>
              <a:headEnd type="none" w="lg" len="lg"/>
              <a:tailEnd type="none" w="lg" len="lg"/>
            </a:ln>
          </p:spPr>
        </p:cxnSp>
        <p:cxnSp>
          <p:nvCxnSpPr>
            <p:cNvPr id="982" name="Shape 982"/>
            <p:cNvCxnSpPr/>
            <p:nvPr/>
          </p:nvCxnSpPr>
          <p:spPr>
            <a:xfrm>
              <a:off x="5123406" y="3700520"/>
              <a:ext cx="0" cy="160500"/>
            </a:xfrm>
            <a:prstGeom prst="straightConnector1">
              <a:avLst/>
            </a:prstGeom>
            <a:noFill/>
            <a:ln w="9525" cap="flat" cmpd="sng">
              <a:solidFill>
                <a:srgbClr val="0000FF"/>
              </a:solidFill>
              <a:prstDash val="solid"/>
              <a:round/>
              <a:headEnd type="none" w="lg" len="lg"/>
              <a:tailEnd type="none" w="lg" len="lg"/>
            </a:ln>
          </p:spPr>
        </p:cxnSp>
        <p:cxnSp>
          <p:nvCxnSpPr>
            <p:cNvPr id="983" name="Shape 983"/>
            <p:cNvCxnSpPr/>
            <p:nvPr/>
          </p:nvCxnSpPr>
          <p:spPr>
            <a:xfrm>
              <a:off x="5234146" y="3700520"/>
              <a:ext cx="0" cy="160500"/>
            </a:xfrm>
            <a:prstGeom prst="straightConnector1">
              <a:avLst/>
            </a:prstGeom>
            <a:noFill/>
            <a:ln w="9525" cap="flat" cmpd="sng">
              <a:solidFill>
                <a:srgbClr val="00FF00"/>
              </a:solidFill>
              <a:prstDash val="solid"/>
              <a:round/>
              <a:headEnd type="none" w="lg" len="lg"/>
              <a:tailEnd type="none" w="lg" len="lg"/>
            </a:ln>
          </p:spPr>
        </p:cxnSp>
        <p:cxnSp>
          <p:nvCxnSpPr>
            <p:cNvPr id="984" name="Shape 984"/>
            <p:cNvCxnSpPr/>
            <p:nvPr/>
          </p:nvCxnSpPr>
          <p:spPr>
            <a:xfrm>
              <a:off x="4750225" y="3863606"/>
              <a:ext cx="571200" cy="3600"/>
            </a:xfrm>
            <a:prstGeom prst="straightConnector1">
              <a:avLst/>
            </a:prstGeom>
            <a:noFill/>
            <a:ln w="28575" cap="flat" cmpd="sng">
              <a:solidFill>
                <a:schemeClr val="dk2"/>
              </a:solidFill>
              <a:prstDash val="solid"/>
              <a:round/>
              <a:headEnd type="none" w="lg" len="lg"/>
              <a:tailEnd type="none" w="lg" len="lg"/>
            </a:ln>
          </p:spPr>
        </p:cxnSp>
      </p:grpSp>
      <p:sp>
        <p:nvSpPr>
          <p:cNvPr id="985" name="Shape 985"/>
          <p:cNvSpPr/>
          <p:nvPr/>
        </p:nvSpPr>
        <p:spPr>
          <a:xfrm>
            <a:off x="5241925" y="3795912"/>
            <a:ext cx="155627" cy="129923"/>
          </a:xfrm>
          <a:prstGeom prst="cloud">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986" name="Shape 986"/>
          <p:cNvCxnSpPr/>
          <p:nvPr/>
        </p:nvCxnSpPr>
        <p:spPr>
          <a:xfrm>
            <a:off x="5429250" y="3859225"/>
            <a:ext cx="787500" cy="3300"/>
          </a:xfrm>
          <a:prstGeom prst="straightConnector1">
            <a:avLst/>
          </a:prstGeom>
          <a:noFill/>
          <a:ln w="9525" cap="flat" cmpd="sng">
            <a:solidFill>
              <a:schemeClr val="dk2"/>
            </a:solidFill>
            <a:prstDash val="solid"/>
            <a:round/>
            <a:headEnd type="none" w="lg" len="lg"/>
            <a:tailEnd type="triangle" w="lg" len="lg"/>
          </a:ln>
        </p:spPr>
      </p:cxnSp>
      <p:cxnSp>
        <p:nvCxnSpPr>
          <p:cNvPr id="987" name="Shape 987"/>
          <p:cNvCxnSpPr/>
          <p:nvPr/>
        </p:nvCxnSpPr>
        <p:spPr>
          <a:xfrm flipH="1">
            <a:off x="2806800" y="3911600"/>
            <a:ext cx="1841400" cy="444600"/>
          </a:xfrm>
          <a:prstGeom prst="straightConnector1">
            <a:avLst/>
          </a:prstGeom>
          <a:noFill/>
          <a:ln w="9525" cap="flat" cmpd="sng">
            <a:solidFill>
              <a:schemeClr val="dk2"/>
            </a:solidFill>
            <a:prstDash val="solid"/>
            <a:round/>
            <a:headEnd type="none" w="lg" len="lg"/>
            <a:tailEnd type="triangle" w="lg" len="lg"/>
          </a:ln>
        </p:spPr>
      </p:cxnSp>
      <p:sp>
        <p:nvSpPr>
          <p:cNvPr id="988" name="Shape 988"/>
          <p:cNvSpPr txBox="1"/>
          <p:nvPr/>
        </p:nvSpPr>
        <p:spPr>
          <a:xfrm rot="-963915">
            <a:off x="3482857" y="3774255"/>
            <a:ext cx="571311" cy="272221"/>
          </a:xfrm>
          <a:prstGeom prst="rect">
            <a:avLst/>
          </a:prstGeom>
          <a:noFill/>
          <a:ln>
            <a:noFill/>
          </a:ln>
        </p:spPr>
        <p:txBody>
          <a:bodyPr lIns="91425" tIns="91425" rIns="91425" bIns="91425" anchor="t" anchorCtr="0">
            <a:noAutofit/>
          </a:bodyPr>
          <a:lstStyle/>
          <a:p>
            <a:pPr lvl="0">
              <a:spcBef>
                <a:spcPts val="0"/>
              </a:spcBef>
              <a:buNone/>
            </a:pPr>
            <a:r>
              <a:rPr lang="en"/>
              <a:t>10</a:t>
            </a:r>
            <a:r>
              <a:rPr lang="en">
                <a:solidFill>
                  <a:schemeClr val="dk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5"/>
                                        </p:tgtEl>
                                        <p:attrNameLst>
                                          <p:attrName>style.visibility</p:attrName>
                                        </p:attrNameLst>
                                      </p:cBhvr>
                                      <p:to>
                                        <p:strVal val="visible"/>
                                      </p:to>
                                    </p:set>
                                    <p:animEffect transition="in" filter="fade">
                                      <p:cBhvr>
                                        <p:cTn id="7" dur="1"/>
                                        <p:tgtEl>
                                          <p:spTgt spid="8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2"/>
                                        </p:tgtEl>
                                        <p:attrNameLst>
                                          <p:attrName>style.visibility</p:attrName>
                                        </p:attrNameLst>
                                      </p:cBhvr>
                                      <p:to>
                                        <p:strVal val="visible"/>
                                      </p:to>
                                    </p:set>
                                    <p:animEffect transition="in" filter="fade">
                                      <p:cBhvr>
                                        <p:cTn id="12" dur="1"/>
                                        <p:tgtEl>
                                          <p:spTgt spid="912"/>
                                        </p:tgtEl>
                                      </p:cBhvr>
                                    </p:animEffect>
                                  </p:childTnLst>
                                </p:cTn>
                              </p:par>
                              <p:par>
                                <p:cTn id="13" presetID="10" presetClass="entr" presetSubtype="0" fill="hold" nodeType="withEffect">
                                  <p:stCondLst>
                                    <p:cond delay="0"/>
                                  </p:stCondLst>
                                  <p:childTnLst>
                                    <p:set>
                                      <p:cBhvr>
                                        <p:cTn id="14" dur="1" fill="hold">
                                          <p:stCondLst>
                                            <p:cond delay="0"/>
                                          </p:stCondLst>
                                        </p:cTn>
                                        <p:tgtEl>
                                          <p:spTgt spid="936"/>
                                        </p:tgtEl>
                                        <p:attrNameLst>
                                          <p:attrName>style.visibility</p:attrName>
                                        </p:attrNameLst>
                                      </p:cBhvr>
                                      <p:to>
                                        <p:strVal val="visible"/>
                                      </p:to>
                                    </p:set>
                                    <p:animEffect transition="in" filter="fade">
                                      <p:cBhvr>
                                        <p:cTn id="15" dur="1000"/>
                                        <p:tgtEl>
                                          <p:spTgt spid="93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78"/>
                                        </p:tgtEl>
                                        <p:attrNameLst>
                                          <p:attrName>style.visibility</p:attrName>
                                        </p:attrNameLst>
                                      </p:cBhvr>
                                      <p:to>
                                        <p:strVal val="visible"/>
                                      </p:to>
                                    </p:set>
                                    <p:anim calcmode="lin" valueType="num">
                                      <p:cBhvr additive="base">
                                        <p:cTn id="20" dur="800"/>
                                        <p:tgtEl>
                                          <p:spTgt spid="97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85"/>
                                        </p:tgtEl>
                                        <p:attrNameLst>
                                          <p:attrName>style.visibility</p:attrName>
                                        </p:attrNameLst>
                                      </p:cBhvr>
                                      <p:to>
                                        <p:strVal val="visible"/>
                                      </p:to>
                                    </p:set>
                                    <p:animEffect transition="in" filter="fade">
                                      <p:cBhvr>
                                        <p:cTn id="25" dur="1100"/>
                                        <p:tgtEl>
                                          <p:spTgt spid="98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986"/>
                                        </p:tgtEl>
                                        <p:attrNameLst>
                                          <p:attrName>style.visibility</p:attrName>
                                        </p:attrNameLst>
                                      </p:cBhvr>
                                      <p:to>
                                        <p:strVal val="visible"/>
                                      </p:to>
                                    </p:set>
                                    <p:anim calcmode="lin" valueType="num">
                                      <p:cBhvr additive="base">
                                        <p:cTn id="30" dur="1000"/>
                                        <p:tgtEl>
                                          <p:spTgt spid="986"/>
                                        </p:tgtEl>
                                        <p:attrNameLst>
                                          <p:attrName>ppt_x</p:attrName>
                                        </p:attrNameLst>
                                      </p:cBhvr>
                                      <p:tavLst>
                                        <p:tav tm="0">
                                          <p:val>
                                            <p:strVal val="#ppt_x-1"/>
                                          </p:val>
                                        </p:tav>
                                        <p:tav tm="100000">
                                          <p:val>
                                            <p:strVal val="#ppt_x"/>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37"/>
                                        </p:tgtEl>
                                        <p:attrNameLst>
                                          <p:attrName>style.visibility</p:attrName>
                                        </p:attrNameLst>
                                      </p:cBhvr>
                                      <p:to>
                                        <p:strVal val="visible"/>
                                      </p:to>
                                    </p:set>
                                    <p:animEffect transition="in" filter="fade">
                                      <p:cBhvr>
                                        <p:cTn id="35" dur="1100"/>
                                        <p:tgtEl>
                                          <p:spTgt spid="9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88"/>
                                        </p:tgtEl>
                                        <p:attrNameLst>
                                          <p:attrName>style.visibility</p:attrName>
                                        </p:attrNameLst>
                                      </p:cBhvr>
                                      <p:to>
                                        <p:strVal val="visible"/>
                                      </p:to>
                                    </p:set>
                                    <p:animEffect transition="in" filter="fade">
                                      <p:cBhvr>
                                        <p:cTn id="40" dur="1000"/>
                                        <p:tgtEl>
                                          <p:spTgt spid="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Shape 993"/>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sz="3000">
                <a:latin typeface="Calibri"/>
                <a:ea typeface="Calibri"/>
                <a:cs typeface="Calibri"/>
                <a:sym typeface="Calibri"/>
              </a:rPr>
              <a:t>PCR Mutagenesis</a:t>
            </a:r>
          </a:p>
        </p:txBody>
      </p:sp>
      <p:sp>
        <p:nvSpPr>
          <p:cNvPr id="994" name="Shape 994"/>
          <p:cNvSpPr txBox="1"/>
          <p:nvPr/>
        </p:nvSpPr>
        <p:spPr>
          <a:xfrm>
            <a:off x="850900" y="1193800"/>
            <a:ext cx="5448300" cy="1409700"/>
          </a:xfrm>
          <a:prstGeom prst="rect">
            <a:avLst/>
          </a:prstGeom>
          <a:noFill/>
          <a:ln>
            <a:noFill/>
          </a:ln>
        </p:spPr>
        <p:txBody>
          <a:bodyPr lIns="91425" tIns="91425" rIns="91425" bIns="91425" anchor="t" anchorCtr="0">
            <a:noAutofit/>
          </a:bodyPr>
          <a:lstStyle/>
          <a:p>
            <a:pPr lvl="0">
              <a:spcBef>
                <a:spcPts val="0"/>
              </a:spcBef>
              <a:buNone/>
            </a:pPr>
            <a:r>
              <a:rPr lang="en">
                <a:latin typeface="Calibri"/>
                <a:ea typeface="Calibri"/>
                <a:cs typeface="Calibri"/>
                <a:sym typeface="Calibri"/>
              </a:rPr>
              <a:t>DNA polymerase can be made error-prone by changing reaction conditions:</a:t>
            </a:r>
          </a:p>
          <a:p>
            <a:pPr marL="457200" lvl="0" indent="-228600" rtl="0">
              <a:spcBef>
                <a:spcPts val="0"/>
              </a:spcBef>
              <a:buFont typeface="Calibri"/>
              <a:buChar char="●"/>
            </a:pPr>
            <a:r>
              <a:rPr lang="en">
                <a:latin typeface="Calibri"/>
                <a:ea typeface="Calibri"/>
                <a:cs typeface="Calibri"/>
                <a:sym typeface="Calibri"/>
              </a:rPr>
              <a:t>Increase Mg2+ Concentrations</a:t>
            </a:r>
          </a:p>
          <a:p>
            <a:pPr marL="457200" lvl="0" indent="-228600" rtl="0">
              <a:spcBef>
                <a:spcPts val="0"/>
              </a:spcBef>
              <a:buFont typeface="Calibri"/>
              <a:buChar char="●"/>
            </a:pPr>
            <a:r>
              <a:rPr lang="en">
                <a:latin typeface="Calibri"/>
                <a:ea typeface="Calibri"/>
                <a:cs typeface="Calibri"/>
                <a:sym typeface="Calibri"/>
              </a:rPr>
              <a:t>Add Mn2+</a:t>
            </a:r>
          </a:p>
          <a:p>
            <a:pPr marL="457200" lvl="0" indent="-228600" rtl="0">
              <a:spcBef>
                <a:spcPts val="0"/>
              </a:spcBef>
              <a:buFont typeface="Calibri"/>
              <a:buChar char="●"/>
            </a:pPr>
            <a:r>
              <a:rPr lang="en">
                <a:latin typeface="Calibri"/>
                <a:ea typeface="Calibri"/>
                <a:cs typeface="Calibri"/>
                <a:sym typeface="Calibri"/>
              </a:rPr>
              <a:t>Unequal Concentrations of DNA nucleotides in Solution</a:t>
            </a:r>
          </a:p>
          <a:p>
            <a:pPr marL="457200" lvl="0" indent="-228600" rtl="0">
              <a:spcBef>
                <a:spcPts val="0"/>
              </a:spcBef>
              <a:buFont typeface="Calibri"/>
              <a:buChar char="●"/>
            </a:pPr>
            <a:r>
              <a:rPr lang="en">
                <a:latin typeface="Calibri"/>
                <a:ea typeface="Calibri"/>
                <a:cs typeface="Calibri"/>
                <a:sym typeface="Calibri"/>
              </a:rPr>
              <a:t>Use of error-prone polymerases like Taq</a:t>
            </a:r>
          </a:p>
        </p:txBody>
      </p:sp>
      <p:grpSp>
        <p:nvGrpSpPr>
          <p:cNvPr id="995" name="Shape 995"/>
          <p:cNvGrpSpPr/>
          <p:nvPr/>
        </p:nvGrpSpPr>
        <p:grpSpPr>
          <a:xfrm>
            <a:off x="431800" y="4247509"/>
            <a:ext cx="2310600" cy="349921"/>
            <a:chOff x="431800" y="4247509"/>
            <a:chExt cx="2310600" cy="349921"/>
          </a:xfrm>
        </p:grpSpPr>
        <p:cxnSp>
          <p:nvCxnSpPr>
            <p:cNvPr id="996" name="Shape 996"/>
            <p:cNvCxnSpPr/>
            <p:nvPr/>
          </p:nvCxnSpPr>
          <p:spPr>
            <a:xfrm>
              <a:off x="475465" y="4247509"/>
              <a:ext cx="0" cy="160500"/>
            </a:xfrm>
            <a:prstGeom prst="straightConnector1">
              <a:avLst/>
            </a:prstGeom>
            <a:noFill/>
            <a:ln w="9525" cap="flat" cmpd="sng">
              <a:solidFill>
                <a:srgbClr val="0000FF"/>
              </a:solidFill>
              <a:prstDash val="solid"/>
              <a:round/>
              <a:headEnd type="none" w="lg" len="lg"/>
              <a:tailEnd type="none" w="lg" len="lg"/>
            </a:ln>
          </p:spPr>
        </p:cxnSp>
        <p:cxnSp>
          <p:nvCxnSpPr>
            <p:cNvPr id="997" name="Shape 997"/>
            <p:cNvCxnSpPr/>
            <p:nvPr/>
          </p:nvCxnSpPr>
          <p:spPr>
            <a:xfrm>
              <a:off x="588268" y="4408070"/>
              <a:ext cx="0" cy="160500"/>
            </a:xfrm>
            <a:prstGeom prst="straightConnector1">
              <a:avLst/>
            </a:prstGeom>
            <a:noFill/>
            <a:ln w="9525" cap="flat" cmpd="sng">
              <a:solidFill>
                <a:srgbClr val="FF9900"/>
              </a:solidFill>
              <a:prstDash val="solid"/>
              <a:round/>
              <a:headEnd type="none" w="lg" len="lg"/>
              <a:tailEnd type="none" w="lg" len="lg"/>
            </a:ln>
          </p:spPr>
        </p:cxnSp>
        <p:cxnSp>
          <p:nvCxnSpPr>
            <p:cNvPr id="998" name="Shape 998"/>
            <p:cNvCxnSpPr/>
            <p:nvPr/>
          </p:nvCxnSpPr>
          <p:spPr>
            <a:xfrm>
              <a:off x="588268" y="4247509"/>
              <a:ext cx="0" cy="160500"/>
            </a:xfrm>
            <a:prstGeom prst="straightConnector1">
              <a:avLst/>
            </a:prstGeom>
            <a:noFill/>
            <a:ln w="9525" cap="flat" cmpd="sng">
              <a:solidFill>
                <a:srgbClr val="FF0000"/>
              </a:solidFill>
              <a:prstDash val="solid"/>
              <a:round/>
              <a:headEnd type="none" w="lg" len="lg"/>
              <a:tailEnd type="none" w="lg" len="lg"/>
            </a:ln>
          </p:spPr>
        </p:cxnSp>
        <p:cxnSp>
          <p:nvCxnSpPr>
            <p:cNvPr id="999" name="Shape 999"/>
            <p:cNvCxnSpPr/>
            <p:nvPr/>
          </p:nvCxnSpPr>
          <p:spPr>
            <a:xfrm>
              <a:off x="475465" y="4408070"/>
              <a:ext cx="0" cy="160500"/>
            </a:xfrm>
            <a:prstGeom prst="straightConnector1">
              <a:avLst/>
            </a:prstGeom>
            <a:noFill/>
            <a:ln w="9525" cap="flat" cmpd="sng">
              <a:solidFill>
                <a:srgbClr val="00FF00"/>
              </a:solidFill>
              <a:prstDash val="solid"/>
              <a:round/>
              <a:headEnd type="none" w="lg" len="lg"/>
              <a:tailEnd type="none" w="lg" len="lg"/>
            </a:ln>
          </p:spPr>
        </p:cxnSp>
        <p:cxnSp>
          <p:nvCxnSpPr>
            <p:cNvPr id="1000" name="Shape 1000"/>
            <p:cNvCxnSpPr/>
            <p:nvPr/>
          </p:nvCxnSpPr>
          <p:spPr>
            <a:xfrm>
              <a:off x="690154" y="4408070"/>
              <a:ext cx="0" cy="160500"/>
            </a:xfrm>
            <a:prstGeom prst="straightConnector1">
              <a:avLst/>
            </a:prstGeom>
            <a:noFill/>
            <a:ln w="9525" cap="flat" cmpd="sng">
              <a:solidFill>
                <a:srgbClr val="FF0000"/>
              </a:solidFill>
              <a:prstDash val="solid"/>
              <a:round/>
              <a:headEnd type="none" w="lg" len="lg"/>
              <a:tailEnd type="none" w="lg" len="lg"/>
            </a:ln>
          </p:spPr>
        </p:cxnSp>
        <p:cxnSp>
          <p:nvCxnSpPr>
            <p:cNvPr id="1001" name="Shape 1001"/>
            <p:cNvCxnSpPr/>
            <p:nvPr/>
          </p:nvCxnSpPr>
          <p:spPr>
            <a:xfrm>
              <a:off x="690154" y="4247509"/>
              <a:ext cx="0" cy="160500"/>
            </a:xfrm>
            <a:prstGeom prst="straightConnector1">
              <a:avLst/>
            </a:prstGeom>
            <a:noFill/>
            <a:ln w="9525" cap="flat" cmpd="sng">
              <a:solidFill>
                <a:srgbClr val="FF9900"/>
              </a:solidFill>
              <a:prstDash val="solid"/>
              <a:round/>
              <a:headEnd type="none" w="lg" len="lg"/>
              <a:tailEnd type="none" w="lg" len="lg"/>
            </a:ln>
          </p:spPr>
        </p:cxnSp>
        <p:cxnSp>
          <p:nvCxnSpPr>
            <p:cNvPr id="1002" name="Shape 1002"/>
            <p:cNvCxnSpPr/>
            <p:nvPr/>
          </p:nvCxnSpPr>
          <p:spPr>
            <a:xfrm>
              <a:off x="801381" y="4247509"/>
              <a:ext cx="0" cy="160500"/>
            </a:xfrm>
            <a:prstGeom prst="straightConnector1">
              <a:avLst/>
            </a:prstGeom>
            <a:noFill/>
            <a:ln w="9525" cap="flat" cmpd="sng">
              <a:solidFill>
                <a:srgbClr val="00FF00"/>
              </a:solidFill>
              <a:prstDash val="solid"/>
              <a:round/>
              <a:headEnd type="none" w="lg" len="lg"/>
              <a:tailEnd type="none" w="lg" len="lg"/>
            </a:ln>
          </p:spPr>
        </p:cxnSp>
        <p:cxnSp>
          <p:nvCxnSpPr>
            <p:cNvPr id="1003" name="Shape 1003"/>
            <p:cNvCxnSpPr/>
            <p:nvPr/>
          </p:nvCxnSpPr>
          <p:spPr>
            <a:xfrm>
              <a:off x="801381" y="4408070"/>
              <a:ext cx="0" cy="160500"/>
            </a:xfrm>
            <a:prstGeom prst="straightConnector1">
              <a:avLst/>
            </a:prstGeom>
            <a:noFill/>
            <a:ln w="9525" cap="flat" cmpd="sng">
              <a:solidFill>
                <a:srgbClr val="0000FF"/>
              </a:solidFill>
              <a:prstDash val="solid"/>
              <a:round/>
              <a:headEnd type="none" w="lg" len="lg"/>
              <a:tailEnd type="none" w="lg" len="lg"/>
            </a:ln>
          </p:spPr>
        </p:cxnSp>
        <p:cxnSp>
          <p:nvCxnSpPr>
            <p:cNvPr id="1004" name="Shape 1004"/>
            <p:cNvCxnSpPr/>
            <p:nvPr/>
          </p:nvCxnSpPr>
          <p:spPr>
            <a:xfrm>
              <a:off x="912121" y="4408070"/>
              <a:ext cx="0" cy="160500"/>
            </a:xfrm>
            <a:prstGeom prst="straightConnector1">
              <a:avLst/>
            </a:prstGeom>
            <a:noFill/>
            <a:ln w="9525" cap="flat" cmpd="sng">
              <a:solidFill>
                <a:srgbClr val="00FF00"/>
              </a:solidFill>
              <a:prstDash val="solid"/>
              <a:round/>
              <a:headEnd type="none" w="lg" len="lg"/>
              <a:tailEnd type="none" w="lg" len="lg"/>
            </a:ln>
          </p:spPr>
        </p:cxnSp>
        <p:cxnSp>
          <p:nvCxnSpPr>
            <p:cNvPr id="1005" name="Shape 1005"/>
            <p:cNvCxnSpPr/>
            <p:nvPr/>
          </p:nvCxnSpPr>
          <p:spPr>
            <a:xfrm>
              <a:off x="1014007" y="4247509"/>
              <a:ext cx="0" cy="160500"/>
            </a:xfrm>
            <a:prstGeom prst="straightConnector1">
              <a:avLst/>
            </a:prstGeom>
            <a:noFill/>
            <a:ln w="9525" cap="flat" cmpd="sng">
              <a:solidFill>
                <a:srgbClr val="FF0000"/>
              </a:solidFill>
              <a:prstDash val="solid"/>
              <a:round/>
              <a:headEnd type="none" w="lg" len="lg"/>
              <a:tailEnd type="none" w="lg" len="lg"/>
            </a:ln>
          </p:spPr>
        </p:cxnSp>
        <p:cxnSp>
          <p:nvCxnSpPr>
            <p:cNvPr id="1006" name="Shape 1006"/>
            <p:cNvCxnSpPr/>
            <p:nvPr/>
          </p:nvCxnSpPr>
          <p:spPr>
            <a:xfrm>
              <a:off x="912121" y="4247509"/>
              <a:ext cx="0" cy="160500"/>
            </a:xfrm>
            <a:prstGeom prst="straightConnector1">
              <a:avLst/>
            </a:prstGeom>
            <a:noFill/>
            <a:ln w="9525" cap="flat" cmpd="sng">
              <a:solidFill>
                <a:srgbClr val="0000FF"/>
              </a:solidFill>
              <a:prstDash val="solid"/>
              <a:round/>
              <a:headEnd type="none" w="lg" len="lg"/>
              <a:tailEnd type="none" w="lg" len="lg"/>
            </a:ln>
          </p:spPr>
        </p:cxnSp>
        <p:cxnSp>
          <p:nvCxnSpPr>
            <p:cNvPr id="1007" name="Shape 1007"/>
            <p:cNvCxnSpPr/>
            <p:nvPr/>
          </p:nvCxnSpPr>
          <p:spPr>
            <a:xfrm>
              <a:off x="1014007" y="4408070"/>
              <a:ext cx="0" cy="160500"/>
            </a:xfrm>
            <a:prstGeom prst="straightConnector1">
              <a:avLst/>
            </a:prstGeom>
            <a:noFill/>
            <a:ln w="9525" cap="flat" cmpd="sng">
              <a:solidFill>
                <a:srgbClr val="FF9900"/>
              </a:solidFill>
              <a:prstDash val="solid"/>
              <a:round/>
              <a:headEnd type="none" w="lg" len="lg"/>
              <a:tailEnd type="none" w="lg" len="lg"/>
            </a:ln>
          </p:spPr>
        </p:cxnSp>
        <p:cxnSp>
          <p:nvCxnSpPr>
            <p:cNvPr id="1008" name="Shape 1008"/>
            <p:cNvCxnSpPr/>
            <p:nvPr/>
          </p:nvCxnSpPr>
          <p:spPr>
            <a:xfrm>
              <a:off x="1115893" y="4408070"/>
              <a:ext cx="0" cy="160500"/>
            </a:xfrm>
            <a:prstGeom prst="straightConnector1">
              <a:avLst/>
            </a:prstGeom>
            <a:noFill/>
            <a:ln w="9525" cap="flat" cmpd="sng">
              <a:solidFill>
                <a:srgbClr val="FF0000"/>
              </a:solidFill>
              <a:prstDash val="solid"/>
              <a:round/>
              <a:headEnd type="none" w="lg" len="lg"/>
              <a:tailEnd type="none" w="lg" len="lg"/>
            </a:ln>
          </p:spPr>
        </p:cxnSp>
        <p:cxnSp>
          <p:nvCxnSpPr>
            <p:cNvPr id="1009" name="Shape 1009"/>
            <p:cNvCxnSpPr/>
            <p:nvPr/>
          </p:nvCxnSpPr>
          <p:spPr>
            <a:xfrm>
              <a:off x="1115893" y="4247509"/>
              <a:ext cx="0" cy="160500"/>
            </a:xfrm>
            <a:prstGeom prst="straightConnector1">
              <a:avLst/>
            </a:prstGeom>
            <a:noFill/>
            <a:ln w="9525" cap="flat" cmpd="sng">
              <a:solidFill>
                <a:srgbClr val="FF9900"/>
              </a:solidFill>
              <a:prstDash val="solid"/>
              <a:round/>
              <a:headEnd type="none" w="lg" len="lg"/>
              <a:tailEnd type="none" w="lg" len="lg"/>
            </a:ln>
          </p:spPr>
        </p:cxnSp>
        <p:cxnSp>
          <p:nvCxnSpPr>
            <p:cNvPr id="1010" name="Shape 1010"/>
            <p:cNvCxnSpPr/>
            <p:nvPr/>
          </p:nvCxnSpPr>
          <p:spPr>
            <a:xfrm>
              <a:off x="1227120" y="4247509"/>
              <a:ext cx="0" cy="160500"/>
            </a:xfrm>
            <a:prstGeom prst="straightConnector1">
              <a:avLst/>
            </a:prstGeom>
            <a:noFill/>
            <a:ln w="9525" cap="flat" cmpd="sng">
              <a:solidFill>
                <a:srgbClr val="00FF00"/>
              </a:solidFill>
              <a:prstDash val="solid"/>
              <a:round/>
              <a:headEnd type="none" w="lg" len="lg"/>
              <a:tailEnd type="none" w="lg" len="lg"/>
            </a:ln>
          </p:spPr>
        </p:cxnSp>
        <p:cxnSp>
          <p:nvCxnSpPr>
            <p:cNvPr id="1011" name="Shape 1011"/>
            <p:cNvCxnSpPr/>
            <p:nvPr/>
          </p:nvCxnSpPr>
          <p:spPr>
            <a:xfrm>
              <a:off x="1227120" y="4408070"/>
              <a:ext cx="0" cy="160500"/>
            </a:xfrm>
            <a:prstGeom prst="straightConnector1">
              <a:avLst/>
            </a:prstGeom>
            <a:noFill/>
            <a:ln w="9525" cap="flat" cmpd="sng">
              <a:solidFill>
                <a:srgbClr val="0000FF"/>
              </a:solidFill>
              <a:prstDash val="solid"/>
              <a:round/>
              <a:headEnd type="none" w="lg" len="lg"/>
              <a:tailEnd type="none" w="lg" len="lg"/>
            </a:ln>
          </p:spPr>
        </p:cxnSp>
        <p:cxnSp>
          <p:nvCxnSpPr>
            <p:cNvPr id="1012" name="Shape 1012"/>
            <p:cNvCxnSpPr/>
            <p:nvPr/>
          </p:nvCxnSpPr>
          <p:spPr>
            <a:xfrm>
              <a:off x="1338347" y="4247509"/>
              <a:ext cx="0" cy="160500"/>
            </a:xfrm>
            <a:prstGeom prst="straightConnector1">
              <a:avLst/>
            </a:prstGeom>
            <a:noFill/>
            <a:ln w="9525" cap="flat" cmpd="sng">
              <a:solidFill>
                <a:srgbClr val="0000FF"/>
              </a:solidFill>
              <a:prstDash val="solid"/>
              <a:round/>
              <a:headEnd type="none" w="lg" len="lg"/>
              <a:tailEnd type="none" w="lg" len="lg"/>
            </a:ln>
          </p:spPr>
        </p:cxnSp>
        <p:cxnSp>
          <p:nvCxnSpPr>
            <p:cNvPr id="1013" name="Shape 1013"/>
            <p:cNvCxnSpPr/>
            <p:nvPr/>
          </p:nvCxnSpPr>
          <p:spPr>
            <a:xfrm>
              <a:off x="1451150" y="4408070"/>
              <a:ext cx="0" cy="160500"/>
            </a:xfrm>
            <a:prstGeom prst="straightConnector1">
              <a:avLst/>
            </a:prstGeom>
            <a:noFill/>
            <a:ln w="9525" cap="flat" cmpd="sng">
              <a:solidFill>
                <a:srgbClr val="FF9900"/>
              </a:solidFill>
              <a:prstDash val="solid"/>
              <a:round/>
              <a:headEnd type="none" w="lg" len="lg"/>
              <a:tailEnd type="none" w="lg" len="lg"/>
            </a:ln>
          </p:spPr>
        </p:cxnSp>
        <p:cxnSp>
          <p:nvCxnSpPr>
            <p:cNvPr id="1014" name="Shape 1014"/>
            <p:cNvCxnSpPr/>
            <p:nvPr/>
          </p:nvCxnSpPr>
          <p:spPr>
            <a:xfrm>
              <a:off x="1451150" y="4247509"/>
              <a:ext cx="0" cy="160500"/>
            </a:xfrm>
            <a:prstGeom prst="straightConnector1">
              <a:avLst/>
            </a:prstGeom>
            <a:noFill/>
            <a:ln w="9525" cap="flat" cmpd="sng">
              <a:solidFill>
                <a:srgbClr val="FF0000"/>
              </a:solidFill>
              <a:prstDash val="solid"/>
              <a:round/>
              <a:headEnd type="none" w="lg" len="lg"/>
              <a:tailEnd type="none" w="lg" len="lg"/>
            </a:ln>
          </p:spPr>
        </p:cxnSp>
        <p:cxnSp>
          <p:nvCxnSpPr>
            <p:cNvPr id="1015" name="Shape 1015"/>
            <p:cNvCxnSpPr/>
            <p:nvPr/>
          </p:nvCxnSpPr>
          <p:spPr>
            <a:xfrm>
              <a:off x="1338347" y="4408070"/>
              <a:ext cx="0" cy="160500"/>
            </a:xfrm>
            <a:prstGeom prst="straightConnector1">
              <a:avLst/>
            </a:prstGeom>
            <a:noFill/>
            <a:ln w="9525" cap="flat" cmpd="sng">
              <a:solidFill>
                <a:srgbClr val="00FF00"/>
              </a:solidFill>
              <a:prstDash val="solid"/>
              <a:round/>
              <a:headEnd type="none" w="lg" len="lg"/>
              <a:tailEnd type="none" w="lg" len="lg"/>
            </a:ln>
          </p:spPr>
        </p:cxnSp>
        <p:cxnSp>
          <p:nvCxnSpPr>
            <p:cNvPr id="1016" name="Shape 1016"/>
            <p:cNvCxnSpPr/>
            <p:nvPr/>
          </p:nvCxnSpPr>
          <p:spPr>
            <a:xfrm>
              <a:off x="1875800" y="4424398"/>
              <a:ext cx="0" cy="160500"/>
            </a:xfrm>
            <a:prstGeom prst="straightConnector1">
              <a:avLst/>
            </a:prstGeom>
            <a:noFill/>
            <a:ln w="9525" cap="flat" cmpd="sng">
              <a:solidFill>
                <a:srgbClr val="00FF00"/>
              </a:solidFill>
              <a:prstDash val="solid"/>
              <a:round/>
              <a:headEnd type="none" w="lg" len="lg"/>
              <a:tailEnd type="none" w="lg" len="lg"/>
            </a:ln>
          </p:spPr>
        </p:cxnSp>
        <p:cxnSp>
          <p:nvCxnSpPr>
            <p:cNvPr id="1017" name="Shape 1017"/>
            <p:cNvCxnSpPr/>
            <p:nvPr/>
          </p:nvCxnSpPr>
          <p:spPr>
            <a:xfrm>
              <a:off x="1773914" y="4263837"/>
              <a:ext cx="0" cy="160500"/>
            </a:xfrm>
            <a:prstGeom prst="straightConnector1">
              <a:avLst/>
            </a:prstGeom>
            <a:noFill/>
            <a:ln w="9525" cap="flat" cmpd="sng">
              <a:solidFill>
                <a:srgbClr val="FF0000"/>
              </a:solidFill>
              <a:prstDash val="solid"/>
              <a:round/>
              <a:headEnd type="none" w="lg" len="lg"/>
              <a:tailEnd type="none" w="lg" len="lg"/>
            </a:ln>
          </p:spPr>
        </p:cxnSp>
        <p:cxnSp>
          <p:nvCxnSpPr>
            <p:cNvPr id="1018" name="Shape 1018"/>
            <p:cNvCxnSpPr/>
            <p:nvPr/>
          </p:nvCxnSpPr>
          <p:spPr>
            <a:xfrm>
              <a:off x="1875800" y="4263837"/>
              <a:ext cx="0" cy="160500"/>
            </a:xfrm>
            <a:prstGeom prst="straightConnector1">
              <a:avLst/>
            </a:prstGeom>
            <a:noFill/>
            <a:ln w="9525" cap="flat" cmpd="sng">
              <a:solidFill>
                <a:srgbClr val="0000FF"/>
              </a:solidFill>
              <a:prstDash val="solid"/>
              <a:round/>
              <a:headEnd type="none" w="lg" len="lg"/>
              <a:tailEnd type="none" w="lg" len="lg"/>
            </a:ln>
          </p:spPr>
        </p:cxnSp>
        <p:cxnSp>
          <p:nvCxnSpPr>
            <p:cNvPr id="1019" name="Shape 1019"/>
            <p:cNvCxnSpPr/>
            <p:nvPr/>
          </p:nvCxnSpPr>
          <p:spPr>
            <a:xfrm>
              <a:off x="1773914" y="4424398"/>
              <a:ext cx="0" cy="160500"/>
            </a:xfrm>
            <a:prstGeom prst="straightConnector1">
              <a:avLst/>
            </a:prstGeom>
            <a:noFill/>
            <a:ln w="9525" cap="flat" cmpd="sng">
              <a:solidFill>
                <a:srgbClr val="FF9900"/>
              </a:solidFill>
              <a:prstDash val="solid"/>
              <a:round/>
              <a:headEnd type="none" w="lg" len="lg"/>
              <a:tailEnd type="none" w="lg" len="lg"/>
            </a:ln>
          </p:spPr>
        </p:cxnSp>
        <p:cxnSp>
          <p:nvCxnSpPr>
            <p:cNvPr id="1020" name="Shape 1020"/>
            <p:cNvCxnSpPr/>
            <p:nvPr/>
          </p:nvCxnSpPr>
          <p:spPr>
            <a:xfrm>
              <a:off x="1672028" y="4424398"/>
              <a:ext cx="0" cy="160500"/>
            </a:xfrm>
            <a:prstGeom prst="straightConnector1">
              <a:avLst/>
            </a:prstGeom>
            <a:noFill/>
            <a:ln w="9525" cap="flat" cmpd="sng">
              <a:solidFill>
                <a:srgbClr val="FF0000"/>
              </a:solidFill>
              <a:prstDash val="solid"/>
              <a:round/>
              <a:headEnd type="none" w="lg" len="lg"/>
              <a:tailEnd type="none" w="lg" len="lg"/>
            </a:ln>
          </p:spPr>
        </p:cxnSp>
        <p:cxnSp>
          <p:nvCxnSpPr>
            <p:cNvPr id="1021" name="Shape 1021"/>
            <p:cNvCxnSpPr/>
            <p:nvPr/>
          </p:nvCxnSpPr>
          <p:spPr>
            <a:xfrm>
              <a:off x="1672028" y="4263837"/>
              <a:ext cx="0" cy="160500"/>
            </a:xfrm>
            <a:prstGeom prst="straightConnector1">
              <a:avLst/>
            </a:prstGeom>
            <a:noFill/>
            <a:ln w="9525" cap="flat" cmpd="sng">
              <a:solidFill>
                <a:srgbClr val="FF9900"/>
              </a:solidFill>
              <a:prstDash val="solid"/>
              <a:round/>
              <a:headEnd type="none" w="lg" len="lg"/>
              <a:tailEnd type="none" w="lg" len="lg"/>
            </a:ln>
          </p:spPr>
        </p:cxnSp>
        <p:cxnSp>
          <p:nvCxnSpPr>
            <p:cNvPr id="1022" name="Shape 1022"/>
            <p:cNvCxnSpPr/>
            <p:nvPr/>
          </p:nvCxnSpPr>
          <p:spPr>
            <a:xfrm>
              <a:off x="1560801" y="4263837"/>
              <a:ext cx="0" cy="160500"/>
            </a:xfrm>
            <a:prstGeom prst="straightConnector1">
              <a:avLst/>
            </a:prstGeom>
            <a:noFill/>
            <a:ln w="9525" cap="flat" cmpd="sng">
              <a:solidFill>
                <a:srgbClr val="00FF00"/>
              </a:solidFill>
              <a:prstDash val="solid"/>
              <a:round/>
              <a:headEnd type="none" w="lg" len="lg"/>
              <a:tailEnd type="none" w="lg" len="lg"/>
            </a:ln>
          </p:spPr>
        </p:cxnSp>
        <p:cxnSp>
          <p:nvCxnSpPr>
            <p:cNvPr id="1023" name="Shape 1023"/>
            <p:cNvCxnSpPr/>
            <p:nvPr/>
          </p:nvCxnSpPr>
          <p:spPr>
            <a:xfrm>
              <a:off x="1560801" y="4424398"/>
              <a:ext cx="0" cy="160500"/>
            </a:xfrm>
            <a:prstGeom prst="straightConnector1">
              <a:avLst/>
            </a:prstGeom>
            <a:noFill/>
            <a:ln w="9525" cap="flat" cmpd="sng">
              <a:solidFill>
                <a:srgbClr val="0000FF"/>
              </a:solidFill>
              <a:prstDash val="solid"/>
              <a:round/>
              <a:headEnd type="none" w="lg" len="lg"/>
              <a:tailEnd type="none" w="lg" len="lg"/>
            </a:ln>
          </p:spPr>
        </p:cxnSp>
        <p:cxnSp>
          <p:nvCxnSpPr>
            <p:cNvPr id="1024" name="Shape 1024"/>
            <p:cNvCxnSpPr/>
            <p:nvPr/>
          </p:nvCxnSpPr>
          <p:spPr>
            <a:xfrm rot="10800000">
              <a:off x="1987027" y="4424459"/>
              <a:ext cx="0" cy="160500"/>
            </a:xfrm>
            <a:prstGeom prst="straightConnector1">
              <a:avLst/>
            </a:prstGeom>
            <a:noFill/>
            <a:ln w="9525" cap="flat" cmpd="sng">
              <a:solidFill>
                <a:srgbClr val="00FF00"/>
              </a:solidFill>
              <a:prstDash val="solid"/>
              <a:round/>
              <a:headEnd type="none" w="lg" len="lg"/>
              <a:tailEnd type="none" w="lg" len="lg"/>
            </a:ln>
          </p:spPr>
        </p:cxnSp>
        <p:cxnSp>
          <p:nvCxnSpPr>
            <p:cNvPr id="1025" name="Shape 1025"/>
            <p:cNvCxnSpPr/>
            <p:nvPr/>
          </p:nvCxnSpPr>
          <p:spPr>
            <a:xfrm rot="10800000">
              <a:off x="1987027" y="4263898"/>
              <a:ext cx="0" cy="160500"/>
            </a:xfrm>
            <a:prstGeom prst="straightConnector1">
              <a:avLst/>
            </a:prstGeom>
            <a:noFill/>
            <a:ln w="9525" cap="flat" cmpd="sng">
              <a:solidFill>
                <a:srgbClr val="0000FF"/>
              </a:solidFill>
              <a:prstDash val="solid"/>
              <a:round/>
              <a:headEnd type="none" w="lg" len="lg"/>
              <a:tailEnd type="none" w="lg" len="lg"/>
            </a:ln>
          </p:spPr>
        </p:cxnSp>
        <p:cxnSp>
          <p:nvCxnSpPr>
            <p:cNvPr id="1026" name="Shape 1026"/>
            <p:cNvCxnSpPr/>
            <p:nvPr/>
          </p:nvCxnSpPr>
          <p:spPr>
            <a:xfrm rot="10800000">
              <a:off x="2097767" y="4263898"/>
              <a:ext cx="0" cy="160500"/>
            </a:xfrm>
            <a:prstGeom prst="straightConnector1">
              <a:avLst/>
            </a:prstGeom>
            <a:noFill/>
            <a:ln w="9525" cap="flat" cmpd="sng">
              <a:solidFill>
                <a:srgbClr val="00FF00"/>
              </a:solidFill>
              <a:prstDash val="solid"/>
              <a:round/>
              <a:headEnd type="none" w="lg" len="lg"/>
              <a:tailEnd type="none" w="lg" len="lg"/>
            </a:ln>
          </p:spPr>
        </p:cxnSp>
        <p:cxnSp>
          <p:nvCxnSpPr>
            <p:cNvPr id="1027" name="Shape 1027"/>
            <p:cNvCxnSpPr/>
            <p:nvPr/>
          </p:nvCxnSpPr>
          <p:spPr>
            <a:xfrm rot="10800000">
              <a:off x="2199653" y="4424459"/>
              <a:ext cx="0" cy="160500"/>
            </a:xfrm>
            <a:prstGeom prst="straightConnector1">
              <a:avLst/>
            </a:prstGeom>
            <a:noFill/>
            <a:ln w="9525" cap="flat" cmpd="sng">
              <a:solidFill>
                <a:srgbClr val="FF0000"/>
              </a:solidFill>
              <a:prstDash val="solid"/>
              <a:round/>
              <a:headEnd type="none" w="lg" len="lg"/>
              <a:tailEnd type="none" w="lg" len="lg"/>
            </a:ln>
          </p:spPr>
        </p:cxnSp>
        <p:cxnSp>
          <p:nvCxnSpPr>
            <p:cNvPr id="1028" name="Shape 1028"/>
            <p:cNvCxnSpPr/>
            <p:nvPr/>
          </p:nvCxnSpPr>
          <p:spPr>
            <a:xfrm rot="10800000">
              <a:off x="2097767" y="4424459"/>
              <a:ext cx="0" cy="160500"/>
            </a:xfrm>
            <a:prstGeom prst="straightConnector1">
              <a:avLst/>
            </a:prstGeom>
            <a:noFill/>
            <a:ln w="9525" cap="flat" cmpd="sng">
              <a:solidFill>
                <a:srgbClr val="0000FF"/>
              </a:solidFill>
              <a:prstDash val="solid"/>
              <a:round/>
              <a:headEnd type="none" w="lg" len="lg"/>
              <a:tailEnd type="none" w="lg" len="lg"/>
            </a:ln>
          </p:spPr>
        </p:cxnSp>
        <p:cxnSp>
          <p:nvCxnSpPr>
            <p:cNvPr id="1029" name="Shape 1029"/>
            <p:cNvCxnSpPr/>
            <p:nvPr/>
          </p:nvCxnSpPr>
          <p:spPr>
            <a:xfrm rot="10800000">
              <a:off x="2199653" y="4263898"/>
              <a:ext cx="0" cy="160500"/>
            </a:xfrm>
            <a:prstGeom prst="straightConnector1">
              <a:avLst/>
            </a:prstGeom>
            <a:noFill/>
            <a:ln w="9525" cap="flat" cmpd="sng">
              <a:solidFill>
                <a:srgbClr val="FF9900"/>
              </a:solidFill>
              <a:prstDash val="solid"/>
              <a:round/>
              <a:headEnd type="none" w="lg" len="lg"/>
              <a:tailEnd type="none" w="lg" len="lg"/>
            </a:ln>
          </p:spPr>
        </p:cxnSp>
        <p:cxnSp>
          <p:nvCxnSpPr>
            <p:cNvPr id="1030" name="Shape 1030"/>
            <p:cNvCxnSpPr/>
            <p:nvPr/>
          </p:nvCxnSpPr>
          <p:spPr>
            <a:xfrm rot="10800000">
              <a:off x="2301540" y="4263898"/>
              <a:ext cx="0" cy="160500"/>
            </a:xfrm>
            <a:prstGeom prst="straightConnector1">
              <a:avLst/>
            </a:prstGeom>
            <a:noFill/>
            <a:ln w="9525" cap="flat" cmpd="sng">
              <a:solidFill>
                <a:srgbClr val="FF0000"/>
              </a:solidFill>
              <a:prstDash val="solid"/>
              <a:round/>
              <a:headEnd type="none" w="lg" len="lg"/>
              <a:tailEnd type="none" w="lg" len="lg"/>
            </a:ln>
          </p:spPr>
        </p:cxnSp>
        <p:cxnSp>
          <p:nvCxnSpPr>
            <p:cNvPr id="1031" name="Shape 1031"/>
            <p:cNvCxnSpPr/>
            <p:nvPr/>
          </p:nvCxnSpPr>
          <p:spPr>
            <a:xfrm rot="10800000">
              <a:off x="2301540" y="4424459"/>
              <a:ext cx="0" cy="160500"/>
            </a:xfrm>
            <a:prstGeom prst="straightConnector1">
              <a:avLst/>
            </a:prstGeom>
            <a:noFill/>
            <a:ln w="9525" cap="flat" cmpd="sng">
              <a:solidFill>
                <a:srgbClr val="FF9900"/>
              </a:solidFill>
              <a:prstDash val="solid"/>
              <a:round/>
              <a:headEnd type="none" w="lg" len="lg"/>
              <a:tailEnd type="none" w="lg" len="lg"/>
            </a:ln>
          </p:spPr>
        </p:cxnSp>
        <p:cxnSp>
          <p:nvCxnSpPr>
            <p:cNvPr id="1032" name="Shape 1032"/>
            <p:cNvCxnSpPr/>
            <p:nvPr/>
          </p:nvCxnSpPr>
          <p:spPr>
            <a:xfrm>
              <a:off x="2421620" y="4263837"/>
              <a:ext cx="0" cy="160500"/>
            </a:xfrm>
            <a:prstGeom prst="straightConnector1">
              <a:avLst/>
            </a:prstGeom>
            <a:noFill/>
            <a:ln w="9525" cap="flat" cmpd="sng">
              <a:solidFill>
                <a:srgbClr val="00FF00"/>
              </a:solidFill>
              <a:prstDash val="solid"/>
              <a:round/>
              <a:headEnd type="none" w="lg" len="lg"/>
              <a:tailEnd type="none" w="lg" len="lg"/>
            </a:ln>
          </p:spPr>
        </p:cxnSp>
        <p:cxnSp>
          <p:nvCxnSpPr>
            <p:cNvPr id="1033" name="Shape 1033"/>
            <p:cNvCxnSpPr/>
            <p:nvPr/>
          </p:nvCxnSpPr>
          <p:spPr>
            <a:xfrm>
              <a:off x="2421620" y="4424398"/>
              <a:ext cx="0" cy="160500"/>
            </a:xfrm>
            <a:prstGeom prst="straightConnector1">
              <a:avLst/>
            </a:prstGeom>
            <a:noFill/>
            <a:ln w="9525" cap="flat" cmpd="sng">
              <a:solidFill>
                <a:srgbClr val="0000FF"/>
              </a:solidFill>
              <a:prstDash val="solid"/>
              <a:round/>
              <a:headEnd type="none" w="lg" len="lg"/>
              <a:tailEnd type="none" w="lg" len="lg"/>
            </a:ln>
          </p:spPr>
        </p:cxnSp>
        <p:cxnSp>
          <p:nvCxnSpPr>
            <p:cNvPr id="1034" name="Shape 1034"/>
            <p:cNvCxnSpPr/>
            <p:nvPr/>
          </p:nvCxnSpPr>
          <p:spPr>
            <a:xfrm>
              <a:off x="2532847" y="4263837"/>
              <a:ext cx="0" cy="160500"/>
            </a:xfrm>
            <a:prstGeom prst="straightConnector1">
              <a:avLst/>
            </a:prstGeom>
            <a:noFill/>
            <a:ln w="9525" cap="flat" cmpd="sng">
              <a:solidFill>
                <a:srgbClr val="0000FF"/>
              </a:solidFill>
              <a:prstDash val="solid"/>
              <a:round/>
              <a:headEnd type="none" w="lg" len="lg"/>
              <a:tailEnd type="none" w="lg" len="lg"/>
            </a:ln>
          </p:spPr>
        </p:cxnSp>
        <p:cxnSp>
          <p:nvCxnSpPr>
            <p:cNvPr id="1035" name="Shape 1035"/>
            <p:cNvCxnSpPr/>
            <p:nvPr/>
          </p:nvCxnSpPr>
          <p:spPr>
            <a:xfrm>
              <a:off x="2645650" y="4424398"/>
              <a:ext cx="0" cy="160500"/>
            </a:xfrm>
            <a:prstGeom prst="straightConnector1">
              <a:avLst/>
            </a:prstGeom>
            <a:noFill/>
            <a:ln w="9525" cap="flat" cmpd="sng">
              <a:solidFill>
                <a:srgbClr val="FF9900"/>
              </a:solidFill>
              <a:prstDash val="solid"/>
              <a:round/>
              <a:headEnd type="none" w="lg" len="lg"/>
              <a:tailEnd type="none" w="lg" len="lg"/>
            </a:ln>
          </p:spPr>
        </p:cxnSp>
        <p:cxnSp>
          <p:nvCxnSpPr>
            <p:cNvPr id="1036" name="Shape 1036"/>
            <p:cNvCxnSpPr/>
            <p:nvPr/>
          </p:nvCxnSpPr>
          <p:spPr>
            <a:xfrm>
              <a:off x="2645650" y="4263837"/>
              <a:ext cx="0" cy="160500"/>
            </a:xfrm>
            <a:prstGeom prst="straightConnector1">
              <a:avLst/>
            </a:prstGeom>
            <a:noFill/>
            <a:ln w="9525" cap="flat" cmpd="sng">
              <a:solidFill>
                <a:srgbClr val="FF0000"/>
              </a:solidFill>
              <a:prstDash val="solid"/>
              <a:round/>
              <a:headEnd type="none" w="lg" len="lg"/>
              <a:tailEnd type="none" w="lg" len="lg"/>
            </a:ln>
          </p:spPr>
        </p:cxnSp>
        <p:cxnSp>
          <p:nvCxnSpPr>
            <p:cNvPr id="1037" name="Shape 1037"/>
            <p:cNvCxnSpPr/>
            <p:nvPr/>
          </p:nvCxnSpPr>
          <p:spPr>
            <a:xfrm>
              <a:off x="2532847" y="4424398"/>
              <a:ext cx="0" cy="160500"/>
            </a:xfrm>
            <a:prstGeom prst="straightConnector1">
              <a:avLst/>
            </a:prstGeom>
            <a:noFill/>
            <a:ln w="9525" cap="flat" cmpd="sng">
              <a:solidFill>
                <a:srgbClr val="00FF00"/>
              </a:solidFill>
              <a:prstDash val="solid"/>
              <a:round/>
              <a:headEnd type="none" w="lg" len="lg"/>
              <a:tailEnd type="none" w="lg" len="lg"/>
            </a:ln>
          </p:spPr>
        </p:cxnSp>
        <p:cxnSp>
          <p:nvCxnSpPr>
            <p:cNvPr id="1038" name="Shape 1038"/>
            <p:cNvCxnSpPr/>
            <p:nvPr/>
          </p:nvCxnSpPr>
          <p:spPr>
            <a:xfrm>
              <a:off x="431800" y="4568631"/>
              <a:ext cx="2310600" cy="28800"/>
            </a:xfrm>
            <a:prstGeom prst="straightConnector1">
              <a:avLst/>
            </a:prstGeom>
            <a:noFill/>
            <a:ln w="28575" cap="flat" cmpd="sng">
              <a:solidFill>
                <a:schemeClr val="dk2"/>
              </a:solidFill>
              <a:prstDash val="solid"/>
              <a:round/>
              <a:headEnd type="none" w="lg" len="lg"/>
              <a:tailEnd type="none" w="lg" len="lg"/>
            </a:ln>
          </p:spPr>
        </p:cxnSp>
        <p:cxnSp>
          <p:nvCxnSpPr>
            <p:cNvPr id="1039" name="Shape 1039"/>
            <p:cNvCxnSpPr/>
            <p:nvPr/>
          </p:nvCxnSpPr>
          <p:spPr>
            <a:xfrm>
              <a:off x="431800" y="4247509"/>
              <a:ext cx="2303400" cy="28800"/>
            </a:xfrm>
            <a:prstGeom prst="straightConnector1">
              <a:avLst/>
            </a:prstGeom>
            <a:noFill/>
            <a:ln w="28575" cap="flat" cmpd="sng">
              <a:solidFill>
                <a:schemeClr val="dk2"/>
              </a:solidFill>
              <a:prstDash val="solid"/>
              <a:round/>
              <a:headEnd type="none" w="lg" len="lg"/>
              <a:tailEnd type="none" w="lg" len="lg"/>
            </a:ln>
          </p:spPr>
        </p:cxnSp>
      </p:grpSp>
      <p:cxnSp>
        <p:nvCxnSpPr>
          <p:cNvPr id="1040" name="Shape 1040"/>
          <p:cNvCxnSpPr/>
          <p:nvPr/>
        </p:nvCxnSpPr>
        <p:spPr>
          <a:xfrm rot="10800000" flipH="1">
            <a:off x="1698101" y="3111704"/>
            <a:ext cx="597000" cy="1020600"/>
          </a:xfrm>
          <a:prstGeom prst="straightConnector1">
            <a:avLst/>
          </a:prstGeom>
          <a:noFill/>
          <a:ln w="9525" cap="flat" cmpd="sng">
            <a:solidFill>
              <a:schemeClr val="dk2"/>
            </a:solidFill>
            <a:prstDash val="solid"/>
            <a:round/>
            <a:headEnd type="none" w="lg" len="lg"/>
            <a:tailEnd type="triangle" w="lg" len="lg"/>
          </a:ln>
        </p:spPr>
      </p:cxnSp>
      <p:sp>
        <p:nvSpPr>
          <p:cNvPr id="1041" name="Shape 1041"/>
          <p:cNvSpPr txBox="1"/>
          <p:nvPr/>
        </p:nvSpPr>
        <p:spPr>
          <a:xfrm rot="-3639753">
            <a:off x="1567781" y="3330194"/>
            <a:ext cx="737826" cy="382061"/>
          </a:xfrm>
          <a:prstGeom prst="rect">
            <a:avLst/>
          </a:prstGeom>
          <a:noFill/>
          <a:ln>
            <a:noFill/>
          </a:ln>
        </p:spPr>
        <p:txBody>
          <a:bodyPr lIns="91425" tIns="91425" rIns="91425" bIns="91425" anchor="t" anchorCtr="0">
            <a:noAutofit/>
          </a:bodyPr>
          <a:lstStyle/>
          <a:p>
            <a:pPr lvl="0" rtl="0">
              <a:spcBef>
                <a:spcPts val="0"/>
              </a:spcBef>
              <a:buNone/>
            </a:pPr>
            <a:r>
              <a:rPr lang="en"/>
              <a:t>95℃</a:t>
            </a:r>
          </a:p>
        </p:txBody>
      </p:sp>
      <p:grpSp>
        <p:nvGrpSpPr>
          <p:cNvPr id="1042" name="Shape 1042"/>
          <p:cNvGrpSpPr/>
          <p:nvPr/>
        </p:nvGrpSpPr>
        <p:grpSpPr>
          <a:xfrm>
            <a:off x="2301550" y="2752226"/>
            <a:ext cx="2213904" cy="335052"/>
            <a:chOff x="2301550" y="2752226"/>
            <a:chExt cx="2213904" cy="335052"/>
          </a:xfrm>
        </p:grpSpPr>
        <p:cxnSp>
          <p:nvCxnSpPr>
            <p:cNvPr id="1043" name="Shape 1043"/>
            <p:cNvCxnSpPr/>
            <p:nvPr/>
          </p:nvCxnSpPr>
          <p:spPr>
            <a:xfrm>
              <a:off x="2458017" y="2852191"/>
              <a:ext cx="0" cy="149700"/>
            </a:xfrm>
            <a:prstGeom prst="straightConnector1">
              <a:avLst/>
            </a:prstGeom>
            <a:noFill/>
            <a:ln w="9525" cap="flat" cmpd="sng">
              <a:solidFill>
                <a:srgbClr val="FF9900"/>
              </a:solidFill>
              <a:prstDash val="solid"/>
              <a:round/>
              <a:headEnd type="none" w="lg" len="lg"/>
              <a:tailEnd type="none" w="lg" len="lg"/>
            </a:ln>
          </p:spPr>
        </p:cxnSp>
        <p:cxnSp>
          <p:nvCxnSpPr>
            <p:cNvPr id="1044" name="Shape 1044"/>
            <p:cNvCxnSpPr/>
            <p:nvPr/>
          </p:nvCxnSpPr>
          <p:spPr>
            <a:xfrm>
              <a:off x="2356131" y="2882871"/>
              <a:ext cx="0" cy="149700"/>
            </a:xfrm>
            <a:prstGeom prst="straightConnector1">
              <a:avLst/>
            </a:prstGeom>
            <a:noFill/>
            <a:ln w="9525" cap="flat" cmpd="sng">
              <a:solidFill>
                <a:srgbClr val="00FF00"/>
              </a:solidFill>
              <a:prstDash val="solid"/>
              <a:round/>
              <a:headEnd type="none" w="lg" len="lg"/>
              <a:tailEnd type="none" w="lg" len="lg"/>
            </a:ln>
          </p:spPr>
        </p:cxnSp>
        <p:cxnSp>
          <p:nvCxnSpPr>
            <p:cNvPr id="1045" name="Shape 1045"/>
            <p:cNvCxnSpPr/>
            <p:nvPr/>
          </p:nvCxnSpPr>
          <p:spPr>
            <a:xfrm>
              <a:off x="2560391" y="2882871"/>
              <a:ext cx="0" cy="149700"/>
            </a:xfrm>
            <a:prstGeom prst="straightConnector1">
              <a:avLst/>
            </a:prstGeom>
            <a:noFill/>
            <a:ln w="9525" cap="flat" cmpd="sng">
              <a:solidFill>
                <a:srgbClr val="FF0000"/>
              </a:solidFill>
              <a:prstDash val="solid"/>
              <a:round/>
              <a:headEnd type="none" w="lg" len="lg"/>
              <a:tailEnd type="none" w="lg" len="lg"/>
            </a:ln>
          </p:spPr>
        </p:cxnSp>
        <p:cxnSp>
          <p:nvCxnSpPr>
            <p:cNvPr id="1046" name="Shape 1046"/>
            <p:cNvCxnSpPr/>
            <p:nvPr/>
          </p:nvCxnSpPr>
          <p:spPr>
            <a:xfrm>
              <a:off x="2670643" y="2919772"/>
              <a:ext cx="0" cy="149700"/>
            </a:xfrm>
            <a:prstGeom prst="straightConnector1">
              <a:avLst/>
            </a:prstGeom>
            <a:noFill/>
            <a:ln w="9525" cap="flat" cmpd="sng">
              <a:solidFill>
                <a:srgbClr val="0000FF"/>
              </a:solidFill>
              <a:prstDash val="solid"/>
              <a:round/>
              <a:headEnd type="none" w="lg" len="lg"/>
              <a:tailEnd type="none" w="lg" len="lg"/>
            </a:ln>
          </p:spPr>
        </p:cxnSp>
        <p:cxnSp>
          <p:nvCxnSpPr>
            <p:cNvPr id="1047" name="Shape 1047"/>
            <p:cNvCxnSpPr/>
            <p:nvPr/>
          </p:nvCxnSpPr>
          <p:spPr>
            <a:xfrm>
              <a:off x="2781870" y="2852191"/>
              <a:ext cx="0" cy="149700"/>
            </a:xfrm>
            <a:prstGeom prst="straightConnector1">
              <a:avLst/>
            </a:prstGeom>
            <a:noFill/>
            <a:ln w="9525" cap="flat" cmpd="sng">
              <a:solidFill>
                <a:srgbClr val="00FF00"/>
              </a:solidFill>
              <a:prstDash val="solid"/>
              <a:round/>
              <a:headEnd type="none" w="lg" len="lg"/>
              <a:tailEnd type="none" w="lg" len="lg"/>
            </a:ln>
          </p:spPr>
        </p:cxnSp>
        <p:cxnSp>
          <p:nvCxnSpPr>
            <p:cNvPr id="1048" name="Shape 1048"/>
            <p:cNvCxnSpPr/>
            <p:nvPr/>
          </p:nvCxnSpPr>
          <p:spPr>
            <a:xfrm>
              <a:off x="2874415" y="2811425"/>
              <a:ext cx="0" cy="149700"/>
            </a:xfrm>
            <a:prstGeom prst="straightConnector1">
              <a:avLst/>
            </a:prstGeom>
            <a:noFill/>
            <a:ln w="9525" cap="flat" cmpd="sng">
              <a:solidFill>
                <a:srgbClr val="FF9900"/>
              </a:solidFill>
              <a:prstDash val="solid"/>
              <a:round/>
              <a:headEnd type="none" w="lg" len="lg"/>
              <a:tailEnd type="none" w="lg" len="lg"/>
            </a:ln>
          </p:spPr>
        </p:cxnSp>
        <p:cxnSp>
          <p:nvCxnSpPr>
            <p:cNvPr id="1049" name="Shape 1049"/>
            <p:cNvCxnSpPr/>
            <p:nvPr/>
          </p:nvCxnSpPr>
          <p:spPr>
            <a:xfrm>
              <a:off x="2985642" y="2852191"/>
              <a:ext cx="0" cy="149700"/>
            </a:xfrm>
            <a:prstGeom prst="straightConnector1">
              <a:avLst/>
            </a:prstGeom>
            <a:noFill/>
            <a:ln w="9525" cap="flat" cmpd="sng">
              <a:solidFill>
                <a:srgbClr val="FF0000"/>
              </a:solidFill>
              <a:prstDash val="solid"/>
              <a:round/>
              <a:headEnd type="none" w="lg" len="lg"/>
              <a:tailEnd type="none" w="lg" len="lg"/>
            </a:ln>
          </p:spPr>
        </p:cxnSp>
        <p:cxnSp>
          <p:nvCxnSpPr>
            <p:cNvPr id="1050" name="Shape 1050"/>
            <p:cNvCxnSpPr/>
            <p:nvPr/>
          </p:nvCxnSpPr>
          <p:spPr>
            <a:xfrm>
              <a:off x="3100020" y="2919772"/>
              <a:ext cx="0" cy="149700"/>
            </a:xfrm>
            <a:prstGeom prst="straightConnector1">
              <a:avLst/>
            </a:prstGeom>
            <a:noFill/>
            <a:ln w="9525" cap="flat" cmpd="sng">
              <a:solidFill>
                <a:srgbClr val="0000FF"/>
              </a:solidFill>
              <a:prstDash val="solid"/>
              <a:round/>
              <a:headEnd type="none" w="lg" len="lg"/>
              <a:tailEnd type="none" w="lg" len="lg"/>
            </a:ln>
          </p:spPr>
        </p:cxnSp>
        <p:cxnSp>
          <p:nvCxnSpPr>
            <p:cNvPr id="1051" name="Shape 1051"/>
            <p:cNvCxnSpPr/>
            <p:nvPr/>
          </p:nvCxnSpPr>
          <p:spPr>
            <a:xfrm>
              <a:off x="3319322" y="2811425"/>
              <a:ext cx="0" cy="149700"/>
            </a:xfrm>
            <a:prstGeom prst="straightConnector1">
              <a:avLst/>
            </a:prstGeom>
            <a:noFill/>
            <a:ln w="9525" cap="flat" cmpd="sng">
              <a:solidFill>
                <a:srgbClr val="FF9900"/>
              </a:solidFill>
              <a:prstDash val="solid"/>
              <a:round/>
              <a:headEnd type="none" w="lg" len="lg"/>
              <a:tailEnd type="none" w="lg" len="lg"/>
            </a:ln>
          </p:spPr>
        </p:cxnSp>
        <p:cxnSp>
          <p:nvCxnSpPr>
            <p:cNvPr id="1052" name="Shape 1052"/>
            <p:cNvCxnSpPr/>
            <p:nvPr/>
          </p:nvCxnSpPr>
          <p:spPr>
            <a:xfrm>
              <a:off x="3208095" y="2852191"/>
              <a:ext cx="0" cy="149700"/>
            </a:xfrm>
            <a:prstGeom prst="straightConnector1">
              <a:avLst/>
            </a:prstGeom>
            <a:noFill/>
            <a:ln w="9525" cap="flat" cmpd="sng">
              <a:solidFill>
                <a:srgbClr val="00FF00"/>
              </a:solidFill>
              <a:prstDash val="solid"/>
              <a:round/>
              <a:headEnd type="none" w="lg" len="lg"/>
              <a:tailEnd type="none" w="lg" len="lg"/>
            </a:ln>
          </p:spPr>
        </p:cxnSp>
        <p:cxnSp>
          <p:nvCxnSpPr>
            <p:cNvPr id="1053" name="Shape 1053"/>
            <p:cNvCxnSpPr/>
            <p:nvPr/>
          </p:nvCxnSpPr>
          <p:spPr>
            <a:xfrm>
              <a:off x="3736207" y="2811425"/>
              <a:ext cx="0" cy="149700"/>
            </a:xfrm>
            <a:prstGeom prst="straightConnector1">
              <a:avLst/>
            </a:prstGeom>
            <a:noFill/>
            <a:ln w="9525" cap="flat" cmpd="sng">
              <a:solidFill>
                <a:srgbClr val="00FF00"/>
              </a:solidFill>
              <a:prstDash val="solid"/>
              <a:round/>
              <a:headEnd type="none" w="lg" len="lg"/>
              <a:tailEnd type="none" w="lg" len="lg"/>
            </a:ln>
          </p:spPr>
        </p:cxnSp>
        <p:cxnSp>
          <p:nvCxnSpPr>
            <p:cNvPr id="1054" name="Shape 1054"/>
            <p:cNvCxnSpPr/>
            <p:nvPr/>
          </p:nvCxnSpPr>
          <p:spPr>
            <a:xfrm>
              <a:off x="3634321" y="2852191"/>
              <a:ext cx="0" cy="149700"/>
            </a:xfrm>
            <a:prstGeom prst="straightConnector1">
              <a:avLst/>
            </a:prstGeom>
            <a:noFill/>
            <a:ln w="9525" cap="flat" cmpd="sng">
              <a:solidFill>
                <a:srgbClr val="FF9900"/>
              </a:solidFill>
              <a:prstDash val="solid"/>
              <a:round/>
              <a:headEnd type="none" w="lg" len="lg"/>
              <a:tailEnd type="none" w="lg" len="lg"/>
            </a:ln>
          </p:spPr>
        </p:cxnSp>
        <p:cxnSp>
          <p:nvCxnSpPr>
            <p:cNvPr id="1055" name="Shape 1055"/>
            <p:cNvCxnSpPr/>
            <p:nvPr/>
          </p:nvCxnSpPr>
          <p:spPr>
            <a:xfrm>
              <a:off x="3541775" y="2867410"/>
              <a:ext cx="0" cy="149700"/>
            </a:xfrm>
            <a:prstGeom prst="straightConnector1">
              <a:avLst/>
            </a:prstGeom>
            <a:noFill/>
            <a:ln w="9525" cap="flat" cmpd="sng">
              <a:solidFill>
                <a:srgbClr val="FF0000"/>
              </a:solidFill>
              <a:prstDash val="solid"/>
              <a:round/>
              <a:headEnd type="none" w="lg" len="lg"/>
              <a:tailEnd type="none" w="lg" len="lg"/>
            </a:ln>
          </p:spPr>
        </p:cxnSp>
        <p:cxnSp>
          <p:nvCxnSpPr>
            <p:cNvPr id="1056" name="Shape 1056"/>
            <p:cNvCxnSpPr/>
            <p:nvPr/>
          </p:nvCxnSpPr>
          <p:spPr>
            <a:xfrm>
              <a:off x="3430549" y="2867410"/>
              <a:ext cx="0" cy="149700"/>
            </a:xfrm>
            <a:prstGeom prst="straightConnector1">
              <a:avLst/>
            </a:prstGeom>
            <a:noFill/>
            <a:ln w="9525" cap="flat" cmpd="sng">
              <a:solidFill>
                <a:srgbClr val="0000FF"/>
              </a:solidFill>
              <a:prstDash val="solid"/>
              <a:round/>
              <a:headEnd type="none" w="lg" len="lg"/>
              <a:tailEnd type="none" w="lg" len="lg"/>
            </a:ln>
          </p:spPr>
        </p:cxnSp>
        <p:cxnSp>
          <p:nvCxnSpPr>
            <p:cNvPr id="1057" name="Shape 1057"/>
            <p:cNvCxnSpPr/>
            <p:nvPr/>
          </p:nvCxnSpPr>
          <p:spPr>
            <a:xfrm rot="10800000">
              <a:off x="3865628" y="2752226"/>
              <a:ext cx="0" cy="149700"/>
            </a:xfrm>
            <a:prstGeom prst="straightConnector1">
              <a:avLst/>
            </a:prstGeom>
            <a:noFill/>
            <a:ln w="9525" cap="flat" cmpd="sng">
              <a:solidFill>
                <a:srgbClr val="00FF00"/>
              </a:solidFill>
              <a:prstDash val="solid"/>
              <a:round/>
              <a:headEnd type="none" w="lg" len="lg"/>
              <a:tailEnd type="none" w="lg" len="lg"/>
            </a:ln>
          </p:spPr>
        </p:cxnSp>
        <p:cxnSp>
          <p:nvCxnSpPr>
            <p:cNvPr id="1058" name="Shape 1058"/>
            <p:cNvCxnSpPr/>
            <p:nvPr/>
          </p:nvCxnSpPr>
          <p:spPr>
            <a:xfrm rot="10800000">
              <a:off x="4069400" y="2867367"/>
              <a:ext cx="0" cy="149700"/>
            </a:xfrm>
            <a:prstGeom prst="straightConnector1">
              <a:avLst/>
            </a:prstGeom>
            <a:noFill/>
            <a:ln w="9525" cap="flat" cmpd="sng">
              <a:solidFill>
                <a:srgbClr val="FF0000"/>
              </a:solidFill>
              <a:prstDash val="solid"/>
              <a:round/>
              <a:headEnd type="none" w="lg" len="lg"/>
              <a:tailEnd type="none" w="lg" len="lg"/>
            </a:ln>
          </p:spPr>
        </p:cxnSp>
        <p:cxnSp>
          <p:nvCxnSpPr>
            <p:cNvPr id="1059" name="Shape 1059"/>
            <p:cNvCxnSpPr/>
            <p:nvPr/>
          </p:nvCxnSpPr>
          <p:spPr>
            <a:xfrm rot="10800000">
              <a:off x="3967514" y="2770072"/>
              <a:ext cx="0" cy="149700"/>
            </a:xfrm>
            <a:prstGeom prst="straightConnector1">
              <a:avLst/>
            </a:prstGeom>
            <a:noFill/>
            <a:ln w="9525" cap="flat" cmpd="sng">
              <a:solidFill>
                <a:srgbClr val="0000FF"/>
              </a:solidFill>
              <a:prstDash val="solid"/>
              <a:round/>
              <a:headEnd type="none" w="lg" len="lg"/>
              <a:tailEnd type="none" w="lg" len="lg"/>
            </a:ln>
          </p:spPr>
        </p:cxnSp>
        <p:cxnSp>
          <p:nvCxnSpPr>
            <p:cNvPr id="1060" name="Shape 1060"/>
            <p:cNvCxnSpPr/>
            <p:nvPr/>
          </p:nvCxnSpPr>
          <p:spPr>
            <a:xfrm rot="10800000">
              <a:off x="4176988" y="2919728"/>
              <a:ext cx="0" cy="149700"/>
            </a:xfrm>
            <a:prstGeom prst="straightConnector1">
              <a:avLst/>
            </a:prstGeom>
            <a:noFill/>
            <a:ln w="9525" cap="flat" cmpd="sng">
              <a:solidFill>
                <a:srgbClr val="FF9900"/>
              </a:solidFill>
              <a:prstDash val="solid"/>
              <a:round/>
              <a:headEnd type="none" w="lg" len="lg"/>
              <a:tailEnd type="none" w="lg" len="lg"/>
            </a:ln>
          </p:spPr>
        </p:cxnSp>
        <p:cxnSp>
          <p:nvCxnSpPr>
            <p:cNvPr id="1061" name="Shape 1061"/>
            <p:cNvCxnSpPr/>
            <p:nvPr/>
          </p:nvCxnSpPr>
          <p:spPr>
            <a:xfrm>
              <a:off x="4289790" y="2882871"/>
              <a:ext cx="0" cy="149700"/>
            </a:xfrm>
            <a:prstGeom prst="straightConnector1">
              <a:avLst/>
            </a:prstGeom>
            <a:noFill/>
            <a:ln w="9525" cap="flat" cmpd="sng">
              <a:solidFill>
                <a:srgbClr val="0000FF"/>
              </a:solidFill>
              <a:prstDash val="solid"/>
              <a:round/>
              <a:headEnd type="none" w="lg" len="lg"/>
              <a:tailEnd type="none" w="lg" len="lg"/>
            </a:ln>
          </p:spPr>
        </p:cxnSp>
        <p:cxnSp>
          <p:nvCxnSpPr>
            <p:cNvPr id="1062" name="Shape 1062"/>
            <p:cNvCxnSpPr/>
            <p:nvPr/>
          </p:nvCxnSpPr>
          <p:spPr>
            <a:xfrm>
              <a:off x="4493562" y="2811425"/>
              <a:ext cx="0" cy="149700"/>
            </a:xfrm>
            <a:prstGeom prst="straightConnector1">
              <a:avLst/>
            </a:prstGeom>
            <a:noFill/>
            <a:ln w="9525" cap="flat" cmpd="sng">
              <a:solidFill>
                <a:srgbClr val="FF9900"/>
              </a:solidFill>
              <a:prstDash val="solid"/>
              <a:round/>
              <a:headEnd type="none" w="lg" len="lg"/>
              <a:tailEnd type="none" w="lg" len="lg"/>
            </a:ln>
          </p:spPr>
        </p:cxnSp>
        <p:cxnSp>
          <p:nvCxnSpPr>
            <p:cNvPr id="1063" name="Shape 1063"/>
            <p:cNvCxnSpPr/>
            <p:nvPr/>
          </p:nvCxnSpPr>
          <p:spPr>
            <a:xfrm>
              <a:off x="4402593" y="2867410"/>
              <a:ext cx="0" cy="149700"/>
            </a:xfrm>
            <a:prstGeom prst="straightConnector1">
              <a:avLst/>
            </a:prstGeom>
            <a:noFill/>
            <a:ln w="9525" cap="flat" cmpd="sng">
              <a:solidFill>
                <a:srgbClr val="00FF00"/>
              </a:solidFill>
              <a:prstDash val="solid"/>
              <a:round/>
              <a:headEnd type="none" w="lg" len="lg"/>
              <a:tailEnd type="none" w="lg" len="lg"/>
            </a:ln>
          </p:spPr>
        </p:cxnSp>
        <p:sp>
          <p:nvSpPr>
            <p:cNvPr id="1064" name="Shape 1064"/>
            <p:cNvSpPr/>
            <p:nvPr/>
          </p:nvSpPr>
          <p:spPr>
            <a:xfrm>
              <a:off x="2301550" y="2901926"/>
              <a:ext cx="2213904" cy="185352"/>
            </a:xfrm>
            <a:custGeom>
              <a:avLst/>
              <a:gdLst/>
              <a:ahLst/>
              <a:cxnLst/>
              <a:rect l="0" t="0" r="0" b="0"/>
              <a:pathLst>
                <a:path w="65024" h="6138" extrusionOk="0">
                  <a:moveTo>
                    <a:pt x="0" y="6138"/>
                  </a:moveTo>
                  <a:cubicBezTo>
                    <a:pt x="846" y="5714"/>
                    <a:pt x="3302" y="3682"/>
                    <a:pt x="5080" y="3598"/>
                  </a:cubicBezTo>
                  <a:cubicBezTo>
                    <a:pt x="6858" y="3513"/>
                    <a:pt x="8805" y="5884"/>
                    <a:pt x="10668" y="5630"/>
                  </a:cubicBezTo>
                  <a:cubicBezTo>
                    <a:pt x="12530" y="5376"/>
                    <a:pt x="13970" y="2074"/>
                    <a:pt x="16256" y="2074"/>
                  </a:cubicBezTo>
                  <a:cubicBezTo>
                    <a:pt x="18542" y="2074"/>
                    <a:pt x="22352" y="5630"/>
                    <a:pt x="24384" y="5630"/>
                  </a:cubicBezTo>
                  <a:cubicBezTo>
                    <a:pt x="26416" y="5630"/>
                    <a:pt x="26500" y="2328"/>
                    <a:pt x="28448" y="2074"/>
                  </a:cubicBezTo>
                  <a:cubicBezTo>
                    <a:pt x="30395" y="1820"/>
                    <a:pt x="33020" y="4444"/>
                    <a:pt x="36068" y="4106"/>
                  </a:cubicBezTo>
                  <a:cubicBezTo>
                    <a:pt x="39116" y="3767"/>
                    <a:pt x="43603" y="-127"/>
                    <a:pt x="46736" y="42"/>
                  </a:cubicBezTo>
                  <a:cubicBezTo>
                    <a:pt x="49868" y="211"/>
                    <a:pt x="51816" y="4868"/>
                    <a:pt x="54864" y="5122"/>
                  </a:cubicBezTo>
                  <a:cubicBezTo>
                    <a:pt x="57912" y="5376"/>
                    <a:pt x="63330" y="2158"/>
                    <a:pt x="65024" y="1566"/>
                  </a:cubicBezTo>
                </a:path>
              </a:pathLst>
            </a:custGeom>
            <a:noFill/>
            <a:ln w="28575" cap="flat" cmpd="sng">
              <a:solidFill>
                <a:schemeClr val="dk2"/>
              </a:solidFill>
              <a:prstDash val="solid"/>
              <a:round/>
              <a:headEnd type="none" w="lg" len="lg"/>
              <a:tailEnd type="none" w="lg" len="lg"/>
            </a:ln>
          </p:spPr>
        </p:sp>
      </p:grpSp>
      <p:cxnSp>
        <p:nvCxnSpPr>
          <p:cNvPr id="1065" name="Shape 1065"/>
          <p:cNvCxnSpPr/>
          <p:nvPr/>
        </p:nvCxnSpPr>
        <p:spPr>
          <a:xfrm>
            <a:off x="4635500" y="2971800"/>
            <a:ext cx="965100" cy="507900"/>
          </a:xfrm>
          <a:prstGeom prst="straightConnector1">
            <a:avLst/>
          </a:prstGeom>
          <a:noFill/>
          <a:ln w="9525" cap="flat" cmpd="sng">
            <a:solidFill>
              <a:schemeClr val="dk2"/>
            </a:solidFill>
            <a:prstDash val="solid"/>
            <a:round/>
            <a:headEnd type="none" w="lg" len="lg"/>
            <a:tailEnd type="triangle" w="lg" len="lg"/>
          </a:ln>
        </p:spPr>
      </p:cxnSp>
      <p:sp>
        <p:nvSpPr>
          <p:cNvPr id="1066" name="Shape 1066"/>
          <p:cNvSpPr txBox="1"/>
          <p:nvPr/>
        </p:nvSpPr>
        <p:spPr>
          <a:xfrm rot="1560933">
            <a:off x="4830643" y="2908937"/>
            <a:ext cx="741424" cy="266598"/>
          </a:xfrm>
          <a:prstGeom prst="rect">
            <a:avLst/>
          </a:prstGeom>
          <a:noFill/>
          <a:ln>
            <a:noFill/>
          </a:ln>
        </p:spPr>
        <p:txBody>
          <a:bodyPr lIns="91425" tIns="91425" rIns="91425" bIns="91425" anchor="t" anchorCtr="0">
            <a:noAutofit/>
          </a:bodyPr>
          <a:lstStyle/>
          <a:p>
            <a:pPr lvl="0" rtl="0">
              <a:spcBef>
                <a:spcPts val="0"/>
              </a:spcBef>
              <a:buNone/>
            </a:pPr>
            <a:r>
              <a:rPr lang="en"/>
              <a:t>65</a:t>
            </a:r>
            <a:r>
              <a:rPr lang="en">
                <a:solidFill>
                  <a:schemeClr val="dk1"/>
                </a:solidFill>
              </a:rPr>
              <a:t>℃</a:t>
            </a:r>
          </a:p>
        </p:txBody>
      </p:sp>
      <p:grpSp>
        <p:nvGrpSpPr>
          <p:cNvPr id="1067" name="Shape 1067"/>
          <p:cNvGrpSpPr/>
          <p:nvPr/>
        </p:nvGrpSpPr>
        <p:grpSpPr>
          <a:xfrm>
            <a:off x="4753825" y="3696945"/>
            <a:ext cx="2310600" cy="189360"/>
            <a:chOff x="4797500" y="4276295"/>
            <a:chExt cx="2310600" cy="189360"/>
          </a:xfrm>
        </p:grpSpPr>
        <p:cxnSp>
          <p:nvCxnSpPr>
            <p:cNvPr id="1068" name="Shape 1068"/>
            <p:cNvCxnSpPr/>
            <p:nvPr/>
          </p:nvCxnSpPr>
          <p:spPr>
            <a:xfrm>
              <a:off x="5379707" y="4276295"/>
              <a:ext cx="0" cy="160500"/>
            </a:xfrm>
            <a:prstGeom prst="straightConnector1">
              <a:avLst/>
            </a:prstGeom>
            <a:noFill/>
            <a:ln w="9525" cap="flat" cmpd="sng">
              <a:solidFill>
                <a:srgbClr val="FF9900"/>
              </a:solidFill>
              <a:prstDash val="solid"/>
              <a:round/>
              <a:headEnd type="none" w="lg" len="lg"/>
              <a:tailEnd type="none" w="lg" len="lg"/>
            </a:ln>
          </p:spPr>
        </p:cxnSp>
        <p:cxnSp>
          <p:nvCxnSpPr>
            <p:cNvPr id="1069" name="Shape 1069"/>
            <p:cNvCxnSpPr/>
            <p:nvPr/>
          </p:nvCxnSpPr>
          <p:spPr>
            <a:xfrm>
              <a:off x="5481593" y="4276295"/>
              <a:ext cx="0" cy="160500"/>
            </a:xfrm>
            <a:prstGeom prst="straightConnector1">
              <a:avLst/>
            </a:prstGeom>
            <a:noFill/>
            <a:ln w="9525" cap="flat" cmpd="sng">
              <a:solidFill>
                <a:srgbClr val="FF0000"/>
              </a:solidFill>
              <a:prstDash val="solid"/>
              <a:round/>
              <a:headEnd type="none" w="lg" len="lg"/>
              <a:tailEnd type="none" w="lg" len="lg"/>
            </a:ln>
          </p:spPr>
        </p:cxnSp>
        <p:cxnSp>
          <p:nvCxnSpPr>
            <p:cNvPr id="1070" name="Shape 1070"/>
            <p:cNvCxnSpPr/>
            <p:nvPr/>
          </p:nvCxnSpPr>
          <p:spPr>
            <a:xfrm>
              <a:off x="5592820" y="4276295"/>
              <a:ext cx="0" cy="160500"/>
            </a:xfrm>
            <a:prstGeom prst="straightConnector1">
              <a:avLst/>
            </a:prstGeom>
            <a:noFill/>
            <a:ln w="9525" cap="flat" cmpd="sng">
              <a:solidFill>
                <a:srgbClr val="0000FF"/>
              </a:solidFill>
              <a:prstDash val="solid"/>
              <a:round/>
              <a:headEnd type="none" w="lg" len="lg"/>
              <a:tailEnd type="none" w="lg" len="lg"/>
            </a:ln>
          </p:spPr>
        </p:cxnSp>
        <p:cxnSp>
          <p:nvCxnSpPr>
            <p:cNvPr id="1071" name="Shape 1071"/>
            <p:cNvCxnSpPr/>
            <p:nvPr/>
          </p:nvCxnSpPr>
          <p:spPr>
            <a:xfrm>
              <a:off x="5816850" y="4276295"/>
              <a:ext cx="0" cy="160500"/>
            </a:xfrm>
            <a:prstGeom prst="straightConnector1">
              <a:avLst/>
            </a:prstGeom>
            <a:noFill/>
            <a:ln w="9525" cap="flat" cmpd="sng">
              <a:solidFill>
                <a:srgbClr val="FF9900"/>
              </a:solidFill>
              <a:prstDash val="solid"/>
              <a:round/>
              <a:headEnd type="none" w="lg" len="lg"/>
              <a:tailEnd type="none" w="lg" len="lg"/>
            </a:ln>
          </p:spPr>
        </p:cxnSp>
        <p:cxnSp>
          <p:nvCxnSpPr>
            <p:cNvPr id="1072" name="Shape 1072"/>
            <p:cNvCxnSpPr/>
            <p:nvPr/>
          </p:nvCxnSpPr>
          <p:spPr>
            <a:xfrm>
              <a:off x="5704047" y="4276295"/>
              <a:ext cx="0" cy="160500"/>
            </a:xfrm>
            <a:prstGeom prst="straightConnector1">
              <a:avLst/>
            </a:prstGeom>
            <a:noFill/>
            <a:ln w="9525" cap="flat" cmpd="sng">
              <a:solidFill>
                <a:srgbClr val="00FF00"/>
              </a:solidFill>
              <a:prstDash val="solid"/>
              <a:round/>
              <a:headEnd type="none" w="lg" len="lg"/>
              <a:tailEnd type="none" w="lg" len="lg"/>
            </a:ln>
          </p:spPr>
        </p:cxnSp>
        <p:cxnSp>
          <p:nvCxnSpPr>
            <p:cNvPr id="1073" name="Shape 1073"/>
            <p:cNvCxnSpPr/>
            <p:nvPr/>
          </p:nvCxnSpPr>
          <p:spPr>
            <a:xfrm>
              <a:off x="6241500" y="4292623"/>
              <a:ext cx="0" cy="160500"/>
            </a:xfrm>
            <a:prstGeom prst="straightConnector1">
              <a:avLst/>
            </a:prstGeom>
            <a:noFill/>
            <a:ln w="9525" cap="flat" cmpd="sng">
              <a:solidFill>
                <a:srgbClr val="00FF00"/>
              </a:solidFill>
              <a:prstDash val="solid"/>
              <a:round/>
              <a:headEnd type="none" w="lg" len="lg"/>
              <a:tailEnd type="none" w="lg" len="lg"/>
            </a:ln>
          </p:spPr>
        </p:cxnSp>
        <p:cxnSp>
          <p:nvCxnSpPr>
            <p:cNvPr id="1074" name="Shape 1074"/>
            <p:cNvCxnSpPr/>
            <p:nvPr/>
          </p:nvCxnSpPr>
          <p:spPr>
            <a:xfrm>
              <a:off x="6139614" y="4292623"/>
              <a:ext cx="0" cy="160500"/>
            </a:xfrm>
            <a:prstGeom prst="straightConnector1">
              <a:avLst/>
            </a:prstGeom>
            <a:noFill/>
            <a:ln w="9525" cap="flat" cmpd="sng">
              <a:solidFill>
                <a:srgbClr val="FF9900"/>
              </a:solidFill>
              <a:prstDash val="solid"/>
              <a:round/>
              <a:headEnd type="none" w="lg" len="lg"/>
              <a:tailEnd type="none" w="lg" len="lg"/>
            </a:ln>
          </p:spPr>
        </p:cxnSp>
        <p:cxnSp>
          <p:nvCxnSpPr>
            <p:cNvPr id="1075" name="Shape 1075"/>
            <p:cNvCxnSpPr/>
            <p:nvPr/>
          </p:nvCxnSpPr>
          <p:spPr>
            <a:xfrm>
              <a:off x="6037728" y="4292623"/>
              <a:ext cx="0" cy="160500"/>
            </a:xfrm>
            <a:prstGeom prst="straightConnector1">
              <a:avLst/>
            </a:prstGeom>
            <a:noFill/>
            <a:ln w="9525" cap="flat" cmpd="sng">
              <a:solidFill>
                <a:srgbClr val="FF0000"/>
              </a:solidFill>
              <a:prstDash val="solid"/>
              <a:round/>
              <a:headEnd type="none" w="lg" len="lg"/>
              <a:tailEnd type="none" w="lg" len="lg"/>
            </a:ln>
          </p:spPr>
        </p:cxnSp>
        <p:cxnSp>
          <p:nvCxnSpPr>
            <p:cNvPr id="1076" name="Shape 1076"/>
            <p:cNvCxnSpPr/>
            <p:nvPr/>
          </p:nvCxnSpPr>
          <p:spPr>
            <a:xfrm>
              <a:off x="5926501" y="4292623"/>
              <a:ext cx="0" cy="160500"/>
            </a:xfrm>
            <a:prstGeom prst="straightConnector1">
              <a:avLst/>
            </a:prstGeom>
            <a:noFill/>
            <a:ln w="9525" cap="flat" cmpd="sng">
              <a:solidFill>
                <a:srgbClr val="0000FF"/>
              </a:solidFill>
              <a:prstDash val="solid"/>
              <a:round/>
              <a:headEnd type="none" w="lg" len="lg"/>
              <a:tailEnd type="none" w="lg" len="lg"/>
            </a:ln>
          </p:spPr>
        </p:cxnSp>
        <p:cxnSp>
          <p:nvCxnSpPr>
            <p:cNvPr id="1077" name="Shape 1077"/>
            <p:cNvCxnSpPr/>
            <p:nvPr/>
          </p:nvCxnSpPr>
          <p:spPr>
            <a:xfrm rot="10800000">
              <a:off x="6352727" y="4292684"/>
              <a:ext cx="0" cy="160500"/>
            </a:xfrm>
            <a:prstGeom prst="straightConnector1">
              <a:avLst/>
            </a:prstGeom>
            <a:noFill/>
            <a:ln w="9525" cap="flat" cmpd="sng">
              <a:solidFill>
                <a:srgbClr val="00FF00"/>
              </a:solidFill>
              <a:prstDash val="solid"/>
              <a:round/>
              <a:headEnd type="none" w="lg" len="lg"/>
              <a:tailEnd type="none" w="lg" len="lg"/>
            </a:ln>
          </p:spPr>
        </p:cxnSp>
        <p:cxnSp>
          <p:nvCxnSpPr>
            <p:cNvPr id="1078" name="Shape 1078"/>
            <p:cNvCxnSpPr/>
            <p:nvPr/>
          </p:nvCxnSpPr>
          <p:spPr>
            <a:xfrm rot="10800000">
              <a:off x="6565353" y="4292684"/>
              <a:ext cx="0" cy="160500"/>
            </a:xfrm>
            <a:prstGeom prst="straightConnector1">
              <a:avLst/>
            </a:prstGeom>
            <a:noFill/>
            <a:ln w="9525" cap="flat" cmpd="sng">
              <a:solidFill>
                <a:srgbClr val="FF0000"/>
              </a:solidFill>
              <a:prstDash val="solid"/>
              <a:round/>
              <a:headEnd type="none" w="lg" len="lg"/>
              <a:tailEnd type="none" w="lg" len="lg"/>
            </a:ln>
          </p:spPr>
        </p:cxnSp>
        <p:cxnSp>
          <p:nvCxnSpPr>
            <p:cNvPr id="1079" name="Shape 1079"/>
            <p:cNvCxnSpPr/>
            <p:nvPr/>
          </p:nvCxnSpPr>
          <p:spPr>
            <a:xfrm rot="10800000">
              <a:off x="6463467" y="4292684"/>
              <a:ext cx="0" cy="160500"/>
            </a:xfrm>
            <a:prstGeom prst="straightConnector1">
              <a:avLst/>
            </a:prstGeom>
            <a:noFill/>
            <a:ln w="9525" cap="flat" cmpd="sng">
              <a:solidFill>
                <a:srgbClr val="0000FF"/>
              </a:solidFill>
              <a:prstDash val="solid"/>
              <a:round/>
              <a:headEnd type="none" w="lg" len="lg"/>
              <a:tailEnd type="none" w="lg" len="lg"/>
            </a:ln>
          </p:spPr>
        </p:cxnSp>
        <p:cxnSp>
          <p:nvCxnSpPr>
            <p:cNvPr id="1080" name="Shape 1080"/>
            <p:cNvCxnSpPr/>
            <p:nvPr/>
          </p:nvCxnSpPr>
          <p:spPr>
            <a:xfrm rot="10800000">
              <a:off x="6667240" y="4292684"/>
              <a:ext cx="0" cy="160500"/>
            </a:xfrm>
            <a:prstGeom prst="straightConnector1">
              <a:avLst/>
            </a:prstGeom>
            <a:noFill/>
            <a:ln w="9525" cap="flat" cmpd="sng">
              <a:solidFill>
                <a:srgbClr val="FF9900"/>
              </a:solidFill>
              <a:prstDash val="solid"/>
              <a:round/>
              <a:headEnd type="none" w="lg" len="lg"/>
              <a:tailEnd type="none" w="lg" len="lg"/>
            </a:ln>
          </p:spPr>
        </p:cxnSp>
        <p:cxnSp>
          <p:nvCxnSpPr>
            <p:cNvPr id="1081" name="Shape 1081"/>
            <p:cNvCxnSpPr/>
            <p:nvPr/>
          </p:nvCxnSpPr>
          <p:spPr>
            <a:xfrm>
              <a:off x="6787320" y="4292623"/>
              <a:ext cx="0" cy="160500"/>
            </a:xfrm>
            <a:prstGeom prst="straightConnector1">
              <a:avLst/>
            </a:prstGeom>
            <a:noFill/>
            <a:ln w="9525" cap="flat" cmpd="sng">
              <a:solidFill>
                <a:srgbClr val="0000FF"/>
              </a:solidFill>
              <a:prstDash val="solid"/>
              <a:round/>
              <a:headEnd type="none" w="lg" len="lg"/>
              <a:tailEnd type="none" w="lg" len="lg"/>
            </a:ln>
          </p:spPr>
        </p:cxnSp>
        <p:cxnSp>
          <p:nvCxnSpPr>
            <p:cNvPr id="1082" name="Shape 1082"/>
            <p:cNvCxnSpPr/>
            <p:nvPr/>
          </p:nvCxnSpPr>
          <p:spPr>
            <a:xfrm>
              <a:off x="7011350" y="4292623"/>
              <a:ext cx="0" cy="160500"/>
            </a:xfrm>
            <a:prstGeom prst="straightConnector1">
              <a:avLst/>
            </a:prstGeom>
            <a:noFill/>
            <a:ln w="9525" cap="flat" cmpd="sng">
              <a:solidFill>
                <a:srgbClr val="FF9900"/>
              </a:solidFill>
              <a:prstDash val="solid"/>
              <a:round/>
              <a:headEnd type="none" w="lg" len="lg"/>
              <a:tailEnd type="none" w="lg" len="lg"/>
            </a:ln>
          </p:spPr>
        </p:cxnSp>
        <p:cxnSp>
          <p:nvCxnSpPr>
            <p:cNvPr id="1083" name="Shape 1083"/>
            <p:cNvCxnSpPr/>
            <p:nvPr/>
          </p:nvCxnSpPr>
          <p:spPr>
            <a:xfrm>
              <a:off x="6898547" y="4292623"/>
              <a:ext cx="0" cy="160500"/>
            </a:xfrm>
            <a:prstGeom prst="straightConnector1">
              <a:avLst/>
            </a:prstGeom>
            <a:noFill/>
            <a:ln w="9525" cap="flat" cmpd="sng">
              <a:solidFill>
                <a:srgbClr val="00FF00"/>
              </a:solidFill>
              <a:prstDash val="solid"/>
              <a:round/>
              <a:headEnd type="none" w="lg" len="lg"/>
              <a:tailEnd type="none" w="lg" len="lg"/>
            </a:ln>
          </p:spPr>
        </p:cxnSp>
        <p:cxnSp>
          <p:nvCxnSpPr>
            <p:cNvPr id="1084" name="Shape 1084"/>
            <p:cNvCxnSpPr/>
            <p:nvPr/>
          </p:nvCxnSpPr>
          <p:spPr>
            <a:xfrm>
              <a:off x="4797500" y="4436856"/>
              <a:ext cx="2310600" cy="28800"/>
            </a:xfrm>
            <a:prstGeom prst="straightConnector1">
              <a:avLst/>
            </a:prstGeom>
            <a:noFill/>
            <a:ln w="28575" cap="flat" cmpd="sng">
              <a:solidFill>
                <a:schemeClr val="dk2"/>
              </a:solidFill>
              <a:prstDash val="solid"/>
              <a:round/>
              <a:headEnd type="none" w="lg" len="lg"/>
              <a:tailEnd type="none" w="lg" len="lg"/>
            </a:ln>
          </p:spPr>
        </p:cxnSp>
      </p:grpSp>
      <p:grpSp>
        <p:nvGrpSpPr>
          <p:cNvPr id="1085" name="Shape 1085"/>
          <p:cNvGrpSpPr/>
          <p:nvPr/>
        </p:nvGrpSpPr>
        <p:grpSpPr>
          <a:xfrm>
            <a:off x="4753825" y="3539959"/>
            <a:ext cx="2303400" cy="176889"/>
            <a:chOff x="4753825" y="3539959"/>
            <a:chExt cx="2303400" cy="176889"/>
          </a:xfrm>
        </p:grpSpPr>
        <p:cxnSp>
          <p:nvCxnSpPr>
            <p:cNvPr id="1086" name="Shape 1086"/>
            <p:cNvCxnSpPr/>
            <p:nvPr/>
          </p:nvCxnSpPr>
          <p:spPr>
            <a:xfrm>
              <a:off x="4797490" y="3539959"/>
              <a:ext cx="0" cy="160500"/>
            </a:xfrm>
            <a:prstGeom prst="straightConnector1">
              <a:avLst/>
            </a:prstGeom>
            <a:noFill/>
            <a:ln w="9525" cap="flat" cmpd="sng">
              <a:solidFill>
                <a:srgbClr val="0000FF"/>
              </a:solidFill>
              <a:prstDash val="solid"/>
              <a:round/>
              <a:headEnd type="none" w="lg" len="lg"/>
              <a:tailEnd type="none" w="lg" len="lg"/>
            </a:ln>
          </p:spPr>
        </p:cxnSp>
        <p:cxnSp>
          <p:nvCxnSpPr>
            <p:cNvPr id="1087" name="Shape 1087"/>
            <p:cNvCxnSpPr/>
            <p:nvPr/>
          </p:nvCxnSpPr>
          <p:spPr>
            <a:xfrm>
              <a:off x="4910293" y="3539959"/>
              <a:ext cx="0" cy="160500"/>
            </a:xfrm>
            <a:prstGeom prst="straightConnector1">
              <a:avLst/>
            </a:prstGeom>
            <a:noFill/>
            <a:ln w="9525" cap="flat" cmpd="sng">
              <a:solidFill>
                <a:srgbClr val="FF0000"/>
              </a:solidFill>
              <a:prstDash val="solid"/>
              <a:round/>
              <a:headEnd type="none" w="lg" len="lg"/>
              <a:tailEnd type="none" w="lg" len="lg"/>
            </a:ln>
          </p:spPr>
        </p:cxnSp>
        <p:cxnSp>
          <p:nvCxnSpPr>
            <p:cNvPr id="1088" name="Shape 1088"/>
            <p:cNvCxnSpPr/>
            <p:nvPr/>
          </p:nvCxnSpPr>
          <p:spPr>
            <a:xfrm>
              <a:off x="5012179" y="3539959"/>
              <a:ext cx="0" cy="160500"/>
            </a:xfrm>
            <a:prstGeom prst="straightConnector1">
              <a:avLst/>
            </a:prstGeom>
            <a:noFill/>
            <a:ln w="9525" cap="flat" cmpd="sng">
              <a:solidFill>
                <a:srgbClr val="FF9900"/>
              </a:solidFill>
              <a:prstDash val="solid"/>
              <a:round/>
              <a:headEnd type="none" w="lg" len="lg"/>
              <a:tailEnd type="none" w="lg" len="lg"/>
            </a:ln>
          </p:spPr>
        </p:cxnSp>
        <p:cxnSp>
          <p:nvCxnSpPr>
            <p:cNvPr id="1089" name="Shape 1089"/>
            <p:cNvCxnSpPr/>
            <p:nvPr/>
          </p:nvCxnSpPr>
          <p:spPr>
            <a:xfrm>
              <a:off x="5123406" y="3539959"/>
              <a:ext cx="0" cy="160500"/>
            </a:xfrm>
            <a:prstGeom prst="straightConnector1">
              <a:avLst/>
            </a:prstGeom>
            <a:noFill/>
            <a:ln w="9525" cap="flat" cmpd="sng">
              <a:solidFill>
                <a:srgbClr val="00FF00"/>
              </a:solidFill>
              <a:prstDash val="solid"/>
              <a:round/>
              <a:headEnd type="none" w="lg" len="lg"/>
              <a:tailEnd type="none" w="lg" len="lg"/>
            </a:ln>
          </p:spPr>
        </p:cxnSp>
        <p:cxnSp>
          <p:nvCxnSpPr>
            <p:cNvPr id="1090" name="Shape 1090"/>
            <p:cNvCxnSpPr/>
            <p:nvPr/>
          </p:nvCxnSpPr>
          <p:spPr>
            <a:xfrm>
              <a:off x="5336032" y="3539959"/>
              <a:ext cx="0" cy="160500"/>
            </a:xfrm>
            <a:prstGeom prst="straightConnector1">
              <a:avLst/>
            </a:prstGeom>
            <a:noFill/>
            <a:ln w="9525" cap="flat" cmpd="sng">
              <a:solidFill>
                <a:srgbClr val="FF0000"/>
              </a:solidFill>
              <a:prstDash val="solid"/>
              <a:round/>
              <a:headEnd type="none" w="lg" len="lg"/>
              <a:tailEnd type="none" w="lg" len="lg"/>
            </a:ln>
          </p:spPr>
        </p:cxnSp>
        <p:cxnSp>
          <p:nvCxnSpPr>
            <p:cNvPr id="1091" name="Shape 1091"/>
            <p:cNvCxnSpPr/>
            <p:nvPr/>
          </p:nvCxnSpPr>
          <p:spPr>
            <a:xfrm>
              <a:off x="5234146" y="3539959"/>
              <a:ext cx="0" cy="160500"/>
            </a:xfrm>
            <a:prstGeom prst="straightConnector1">
              <a:avLst/>
            </a:prstGeom>
            <a:noFill/>
            <a:ln w="9525" cap="flat" cmpd="sng">
              <a:solidFill>
                <a:srgbClr val="0000FF"/>
              </a:solidFill>
              <a:prstDash val="solid"/>
              <a:round/>
              <a:headEnd type="none" w="lg" len="lg"/>
              <a:tailEnd type="none" w="lg" len="lg"/>
            </a:ln>
          </p:spPr>
        </p:cxnSp>
        <p:cxnSp>
          <p:nvCxnSpPr>
            <p:cNvPr id="1092" name="Shape 1092"/>
            <p:cNvCxnSpPr/>
            <p:nvPr/>
          </p:nvCxnSpPr>
          <p:spPr>
            <a:xfrm>
              <a:off x="5437918" y="3539959"/>
              <a:ext cx="0" cy="160500"/>
            </a:xfrm>
            <a:prstGeom prst="straightConnector1">
              <a:avLst/>
            </a:prstGeom>
            <a:noFill/>
            <a:ln w="9525" cap="flat" cmpd="sng">
              <a:solidFill>
                <a:srgbClr val="FF9900"/>
              </a:solidFill>
              <a:prstDash val="solid"/>
              <a:round/>
              <a:headEnd type="none" w="lg" len="lg"/>
              <a:tailEnd type="none" w="lg" len="lg"/>
            </a:ln>
          </p:spPr>
        </p:cxnSp>
        <p:cxnSp>
          <p:nvCxnSpPr>
            <p:cNvPr id="1093" name="Shape 1093"/>
            <p:cNvCxnSpPr/>
            <p:nvPr/>
          </p:nvCxnSpPr>
          <p:spPr>
            <a:xfrm>
              <a:off x="5549145" y="3539959"/>
              <a:ext cx="0" cy="160500"/>
            </a:xfrm>
            <a:prstGeom prst="straightConnector1">
              <a:avLst/>
            </a:prstGeom>
            <a:noFill/>
            <a:ln w="9525" cap="flat" cmpd="sng">
              <a:solidFill>
                <a:srgbClr val="00FF00"/>
              </a:solidFill>
              <a:prstDash val="solid"/>
              <a:round/>
              <a:headEnd type="none" w="lg" len="lg"/>
              <a:tailEnd type="none" w="lg" len="lg"/>
            </a:ln>
          </p:spPr>
        </p:cxnSp>
        <p:cxnSp>
          <p:nvCxnSpPr>
            <p:cNvPr id="1094" name="Shape 1094"/>
            <p:cNvCxnSpPr/>
            <p:nvPr/>
          </p:nvCxnSpPr>
          <p:spPr>
            <a:xfrm>
              <a:off x="5660372" y="3539959"/>
              <a:ext cx="0" cy="160500"/>
            </a:xfrm>
            <a:prstGeom prst="straightConnector1">
              <a:avLst/>
            </a:prstGeom>
            <a:noFill/>
            <a:ln w="9525" cap="flat" cmpd="sng">
              <a:solidFill>
                <a:srgbClr val="0000FF"/>
              </a:solidFill>
              <a:prstDash val="solid"/>
              <a:round/>
              <a:headEnd type="none" w="lg" len="lg"/>
              <a:tailEnd type="none" w="lg" len="lg"/>
            </a:ln>
          </p:spPr>
        </p:cxnSp>
        <p:cxnSp>
          <p:nvCxnSpPr>
            <p:cNvPr id="1095" name="Shape 1095"/>
            <p:cNvCxnSpPr/>
            <p:nvPr/>
          </p:nvCxnSpPr>
          <p:spPr>
            <a:xfrm>
              <a:off x="5773175" y="3539959"/>
              <a:ext cx="0" cy="160500"/>
            </a:xfrm>
            <a:prstGeom prst="straightConnector1">
              <a:avLst/>
            </a:prstGeom>
            <a:noFill/>
            <a:ln w="9525" cap="flat" cmpd="sng">
              <a:solidFill>
                <a:srgbClr val="FF0000"/>
              </a:solidFill>
              <a:prstDash val="solid"/>
              <a:round/>
              <a:headEnd type="none" w="lg" len="lg"/>
              <a:tailEnd type="none" w="lg" len="lg"/>
            </a:ln>
          </p:spPr>
        </p:cxnSp>
        <p:cxnSp>
          <p:nvCxnSpPr>
            <p:cNvPr id="1096" name="Shape 1096"/>
            <p:cNvCxnSpPr/>
            <p:nvPr/>
          </p:nvCxnSpPr>
          <p:spPr>
            <a:xfrm>
              <a:off x="6095939" y="3556287"/>
              <a:ext cx="0" cy="160500"/>
            </a:xfrm>
            <a:prstGeom prst="straightConnector1">
              <a:avLst/>
            </a:prstGeom>
            <a:noFill/>
            <a:ln w="9525" cap="flat" cmpd="sng">
              <a:solidFill>
                <a:srgbClr val="FF0000"/>
              </a:solidFill>
              <a:prstDash val="solid"/>
              <a:round/>
              <a:headEnd type="none" w="lg" len="lg"/>
              <a:tailEnd type="none" w="lg" len="lg"/>
            </a:ln>
          </p:spPr>
        </p:cxnSp>
        <p:cxnSp>
          <p:nvCxnSpPr>
            <p:cNvPr id="1097" name="Shape 1097"/>
            <p:cNvCxnSpPr/>
            <p:nvPr/>
          </p:nvCxnSpPr>
          <p:spPr>
            <a:xfrm>
              <a:off x="6197825" y="3556287"/>
              <a:ext cx="0" cy="160500"/>
            </a:xfrm>
            <a:prstGeom prst="straightConnector1">
              <a:avLst/>
            </a:prstGeom>
            <a:noFill/>
            <a:ln w="9525" cap="flat" cmpd="sng">
              <a:solidFill>
                <a:srgbClr val="0000FF"/>
              </a:solidFill>
              <a:prstDash val="solid"/>
              <a:round/>
              <a:headEnd type="none" w="lg" len="lg"/>
              <a:tailEnd type="none" w="lg" len="lg"/>
            </a:ln>
          </p:spPr>
        </p:cxnSp>
        <p:cxnSp>
          <p:nvCxnSpPr>
            <p:cNvPr id="1098" name="Shape 1098"/>
            <p:cNvCxnSpPr/>
            <p:nvPr/>
          </p:nvCxnSpPr>
          <p:spPr>
            <a:xfrm>
              <a:off x="5994053" y="3556287"/>
              <a:ext cx="0" cy="160500"/>
            </a:xfrm>
            <a:prstGeom prst="straightConnector1">
              <a:avLst/>
            </a:prstGeom>
            <a:noFill/>
            <a:ln w="9525" cap="flat" cmpd="sng">
              <a:solidFill>
                <a:srgbClr val="FF9900"/>
              </a:solidFill>
              <a:prstDash val="solid"/>
              <a:round/>
              <a:headEnd type="none" w="lg" len="lg"/>
              <a:tailEnd type="none" w="lg" len="lg"/>
            </a:ln>
          </p:spPr>
        </p:cxnSp>
        <p:cxnSp>
          <p:nvCxnSpPr>
            <p:cNvPr id="1099" name="Shape 1099"/>
            <p:cNvCxnSpPr/>
            <p:nvPr/>
          </p:nvCxnSpPr>
          <p:spPr>
            <a:xfrm>
              <a:off x="5882826" y="3556287"/>
              <a:ext cx="0" cy="160500"/>
            </a:xfrm>
            <a:prstGeom prst="straightConnector1">
              <a:avLst/>
            </a:prstGeom>
            <a:noFill/>
            <a:ln w="9525" cap="flat" cmpd="sng">
              <a:solidFill>
                <a:srgbClr val="00FF00"/>
              </a:solidFill>
              <a:prstDash val="solid"/>
              <a:round/>
              <a:headEnd type="none" w="lg" len="lg"/>
              <a:tailEnd type="none" w="lg" len="lg"/>
            </a:ln>
          </p:spPr>
        </p:cxnSp>
        <p:cxnSp>
          <p:nvCxnSpPr>
            <p:cNvPr id="1100" name="Shape 1100"/>
            <p:cNvCxnSpPr/>
            <p:nvPr/>
          </p:nvCxnSpPr>
          <p:spPr>
            <a:xfrm rot="10800000">
              <a:off x="6309052" y="3556348"/>
              <a:ext cx="0" cy="160500"/>
            </a:xfrm>
            <a:prstGeom prst="straightConnector1">
              <a:avLst/>
            </a:prstGeom>
            <a:noFill/>
            <a:ln w="9525" cap="flat" cmpd="sng">
              <a:solidFill>
                <a:srgbClr val="0000FF"/>
              </a:solidFill>
              <a:prstDash val="solid"/>
              <a:round/>
              <a:headEnd type="none" w="lg" len="lg"/>
              <a:tailEnd type="none" w="lg" len="lg"/>
            </a:ln>
          </p:spPr>
        </p:cxnSp>
        <p:cxnSp>
          <p:nvCxnSpPr>
            <p:cNvPr id="1101" name="Shape 1101"/>
            <p:cNvCxnSpPr/>
            <p:nvPr/>
          </p:nvCxnSpPr>
          <p:spPr>
            <a:xfrm rot="10800000">
              <a:off x="6419792" y="3556348"/>
              <a:ext cx="0" cy="160500"/>
            </a:xfrm>
            <a:prstGeom prst="straightConnector1">
              <a:avLst/>
            </a:prstGeom>
            <a:noFill/>
            <a:ln w="9525" cap="flat" cmpd="sng">
              <a:solidFill>
                <a:srgbClr val="00FF00"/>
              </a:solidFill>
              <a:prstDash val="solid"/>
              <a:round/>
              <a:headEnd type="none" w="lg" len="lg"/>
              <a:tailEnd type="none" w="lg" len="lg"/>
            </a:ln>
          </p:spPr>
        </p:cxnSp>
        <p:cxnSp>
          <p:nvCxnSpPr>
            <p:cNvPr id="1102" name="Shape 1102"/>
            <p:cNvCxnSpPr/>
            <p:nvPr/>
          </p:nvCxnSpPr>
          <p:spPr>
            <a:xfrm rot="10800000">
              <a:off x="6521678" y="3556348"/>
              <a:ext cx="0" cy="160500"/>
            </a:xfrm>
            <a:prstGeom prst="straightConnector1">
              <a:avLst/>
            </a:prstGeom>
            <a:noFill/>
            <a:ln w="9525" cap="flat" cmpd="sng">
              <a:solidFill>
                <a:srgbClr val="FF9900"/>
              </a:solidFill>
              <a:prstDash val="solid"/>
              <a:round/>
              <a:headEnd type="none" w="lg" len="lg"/>
              <a:tailEnd type="none" w="lg" len="lg"/>
            </a:ln>
          </p:spPr>
        </p:cxnSp>
        <p:cxnSp>
          <p:nvCxnSpPr>
            <p:cNvPr id="1103" name="Shape 1103"/>
            <p:cNvCxnSpPr/>
            <p:nvPr/>
          </p:nvCxnSpPr>
          <p:spPr>
            <a:xfrm rot="10800000">
              <a:off x="6623565" y="3556348"/>
              <a:ext cx="0" cy="160500"/>
            </a:xfrm>
            <a:prstGeom prst="straightConnector1">
              <a:avLst/>
            </a:prstGeom>
            <a:noFill/>
            <a:ln w="9525" cap="flat" cmpd="sng">
              <a:solidFill>
                <a:srgbClr val="FF0000"/>
              </a:solidFill>
              <a:prstDash val="solid"/>
              <a:round/>
              <a:headEnd type="none" w="lg" len="lg"/>
              <a:tailEnd type="none" w="lg" len="lg"/>
            </a:ln>
          </p:spPr>
        </p:cxnSp>
        <p:cxnSp>
          <p:nvCxnSpPr>
            <p:cNvPr id="1104" name="Shape 1104"/>
            <p:cNvCxnSpPr/>
            <p:nvPr/>
          </p:nvCxnSpPr>
          <p:spPr>
            <a:xfrm>
              <a:off x="6743645" y="3556287"/>
              <a:ext cx="0" cy="160500"/>
            </a:xfrm>
            <a:prstGeom prst="straightConnector1">
              <a:avLst/>
            </a:prstGeom>
            <a:noFill/>
            <a:ln w="9525" cap="flat" cmpd="sng">
              <a:solidFill>
                <a:srgbClr val="00FF00"/>
              </a:solidFill>
              <a:prstDash val="solid"/>
              <a:round/>
              <a:headEnd type="none" w="lg" len="lg"/>
              <a:tailEnd type="none" w="lg" len="lg"/>
            </a:ln>
          </p:spPr>
        </p:cxnSp>
        <p:cxnSp>
          <p:nvCxnSpPr>
            <p:cNvPr id="1105" name="Shape 1105"/>
            <p:cNvCxnSpPr/>
            <p:nvPr/>
          </p:nvCxnSpPr>
          <p:spPr>
            <a:xfrm>
              <a:off x="6854872" y="3556287"/>
              <a:ext cx="0" cy="160500"/>
            </a:xfrm>
            <a:prstGeom prst="straightConnector1">
              <a:avLst/>
            </a:prstGeom>
            <a:noFill/>
            <a:ln w="9525" cap="flat" cmpd="sng">
              <a:solidFill>
                <a:srgbClr val="0000FF"/>
              </a:solidFill>
              <a:prstDash val="solid"/>
              <a:round/>
              <a:headEnd type="none" w="lg" len="lg"/>
              <a:tailEnd type="none" w="lg" len="lg"/>
            </a:ln>
          </p:spPr>
        </p:cxnSp>
        <p:cxnSp>
          <p:nvCxnSpPr>
            <p:cNvPr id="1106" name="Shape 1106"/>
            <p:cNvCxnSpPr/>
            <p:nvPr/>
          </p:nvCxnSpPr>
          <p:spPr>
            <a:xfrm>
              <a:off x="6967675" y="3556287"/>
              <a:ext cx="0" cy="160500"/>
            </a:xfrm>
            <a:prstGeom prst="straightConnector1">
              <a:avLst/>
            </a:prstGeom>
            <a:noFill/>
            <a:ln w="9525" cap="flat" cmpd="sng">
              <a:solidFill>
                <a:srgbClr val="FF0000"/>
              </a:solidFill>
              <a:prstDash val="solid"/>
              <a:round/>
              <a:headEnd type="none" w="lg" len="lg"/>
              <a:tailEnd type="none" w="lg" len="lg"/>
            </a:ln>
          </p:spPr>
        </p:cxnSp>
        <p:cxnSp>
          <p:nvCxnSpPr>
            <p:cNvPr id="1107" name="Shape 1107"/>
            <p:cNvCxnSpPr/>
            <p:nvPr/>
          </p:nvCxnSpPr>
          <p:spPr>
            <a:xfrm>
              <a:off x="4753825" y="3539959"/>
              <a:ext cx="2303400" cy="28800"/>
            </a:xfrm>
            <a:prstGeom prst="straightConnector1">
              <a:avLst/>
            </a:prstGeom>
            <a:noFill/>
            <a:ln w="28575" cap="flat" cmpd="sng">
              <a:solidFill>
                <a:schemeClr val="dk2"/>
              </a:solidFill>
              <a:prstDash val="solid"/>
              <a:round/>
              <a:headEnd type="none" w="lg" len="lg"/>
              <a:tailEnd type="none" w="lg" len="lg"/>
            </a:ln>
          </p:spPr>
        </p:cxnSp>
      </p:grpSp>
      <p:grpSp>
        <p:nvGrpSpPr>
          <p:cNvPr id="1108" name="Shape 1108"/>
          <p:cNvGrpSpPr/>
          <p:nvPr/>
        </p:nvGrpSpPr>
        <p:grpSpPr>
          <a:xfrm>
            <a:off x="4750225" y="3700520"/>
            <a:ext cx="571200" cy="166685"/>
            <a:chOff x="4750225" y="3700520"/>
            <a:chExt cx="571200" cy="166685"/>
          </a:xfrm>
        </p:grpSpPr>
        <p:cxnSp>
          <p:nvCxnSpPr>
            <p:cNvPr id="1109" name="Shape 1109"/>
            <p:cNvCxnSpPr/>
            <p:nvPr/>
          </p:nvCxnSpPr>
          <p:spPr>
            <a:xfrm>
              <a:off x="4910293" y="3700520"/>
              <a:ext cx="0" cy="160500"/>
            </a:xfrm>
            <a:prstGeom prst="straightConnector1">
              <a:avLst/>
            </a:prstGeom>
            <a:noFill/>
            <a:ln w="9525" cap="flat" cmpd="sng">
              <a:solidFill>
                <a:srgbClr val="FF9900"/>
              </a:solidFill>
              <a:prstDash val="solid"/>
              <a:round/>
              <a:headEnd type="none" w="lg" len="lg"/>
              <a:tailEnd type="none" w="lg" len="lg"/>
            </a:ln>
          </p:spPr>
        </p:cxnSp>
        <p:cxnSp>
          <p:nvCxnSpPr>
            <p:cNvPr id="1110" name="Shape 1110"/>
            <p:cNvCxnSpPr/>
            <p:nvPr/>
          </p:nvCxnSpPr>
          <p:spPr>
            <a:xfrm>
              <a:off x="4797490" y="3700520"/>
              <a:ext cx="0" cy="160500"/>
            </a:xfrm>
            <a:prstGeom prst="straightConnector1">
              <a:avLst/>
            </a:prstGeom>
            <a:noFill/>
            <a:ln w="9525" cap="flat" cmpd="sng">
              <a:solidFill>
                <a:srgbClr val="00FF00"/>
              </a:solidFill>
              <a:prstDash val="solid"/>
              <a:round/>
              <a:headEnd type="none" w="lg" len="lg"/>
              <a:tailEnd type="none" w="lg" len="lg"/>
            </a:ln>
          </p:spPr>
        </p:cxnSp>
        <p:cxnSp>
          <p:nvCxnSpPr>
            <p:cNvPr id="1111" name="Shape 1111"/>
            <p:cNvCxnSpPr/>
            <p:nvPr/>
          </p:nvCxnSpPr>
          <p:spPr>
            <a:xfrm>
              <a:off x="5012179" y="3700520"/>
              <a:ext cx="0" cy="160500"/>
            </a:xfrm>
            <a:prstGeom prst="straightConnector1">
              <a:avLst/>
            </a:prstGeom>
            <a:noFill/>
            <a:ln w="9525" cap="flat" cmpd="sng">
              <a:solidFill>
                <a:srgbClr val="FF0000"/>
              </a:solidFill>
              <a:prstDash val="solid"/>
              <a:round/>
              <a:headEnd type="none" w="lg" len="lg"/>
              <a:tailEnd type="none" w="lg" len="lg"/>
            </a:ln>
          </p:spPr>
        </p:cxnSp>
        <p:cxnSp>
          <p:nvCxnSpPr>
            <p:cNvPr id="1112" name="Shape 1112"/>
            <p:cNvCxnSpPr/>
            <p:nvPr/>
          </p:nvCxnSpPr>
          <p:spPr>
            <a:xfrm>
              <a:off x="5123406" y="3700520"/>
              <a:ext cx="0" cy="160500"/>
            </a:xfrm>
            <a:prstGeom prst="straightConnector1">
              <a:avLst/>
            </a:prstGeom>
            <a:noFill/>
            <a:ln w="9525" cap="flat" cmpd="sng">
              <a:solidFill>
                <a:srgbClr val="0000FF"/>
              </a:solidFill>
              <a:prstDash val="solid"/>
              <a:round/>
              <a:headEnd type="none" w="lg" len="lg"/>
              <a:tailEnd type="none" w="lg" len="lg"/>
            </a:ln>
          </p:spPr>
        </p:cxnSp>
        <p:cxnSp>
          <p:nvCxnSpPr>
            <p:cNvPr id="1113" name="Shape 1113"/>
            <p:cNvCxnSpPr/>
            <p:nvPr/>
          </p:nvCxnSpPr>
          <p:spPr>
            <a:xfrm>
              <a:off x="5234146" y="3700520"/>
              <a:ext cx="0" cy="160500"/>
            </a:xfrm>
            <a:prstGeom prst="straightConnector1">
              <a:avLst/>
            </a:prstGeom>
            <a:noFill/>
            <a:ln w="9525" cap="flat" cmpd="sng">
              <a:solidFill>
                <a:srgbClr val="00FF00"/>
              </a:solidFill>
              <a:prstDash val="solid"/>
              <a:round/>
              <a:headEnd type="none" w="lg" len="lg"/>
              <a:tailEnd type="none" w="lg" len="lg"/>
            </a:ln>
          </p:spPr>
        </p:cxnSp>
        <p:cxnSp>
          <p:nvCxnSpPr>
            <p:cNvPr id="1114" name="Shape 1114"/>
            <p:cNvCxnSpPr/>
            <p:nvPr/>
          </p:nvCxnSpPr>
          <p:spPr>
            <a:xfrm>
              <a:off x="4750225" y="3863606"/>
              <a:ext cx="571200" cy="3600"/>
            </a:xfrm>
            <a:prstGeom prst="straightConnector1">
              <a:avLst/>
            </a:prstGeom>
            <a:noFill/>
            <a:ln w="28575" cap="flat" cmpd="sng">
              <a:solidFill>
                <a:schemeClr val="dk2"/>
              </a:solidFill>
              <a:prstDash val="solid"/>
              <a:round/>
              <a:headEnd type="none" w="lg" len="lg"/>
              <a:tailEnd type="none" w="lg" len="lg"/>
            </a:ln>
          </p:spPr>
        </p:cxnSp>
      </p:grpSp>
      <p:sp>
        <p:nvSpPr>
          <p:cNvPr id="1115" name="Shape 1115"/>
          <p:cNvSpPr/>
          <p:nvPr/>
        </p:nvSpPr>
        <p:spPr>
          <a:xfrm>
            <a:off x="5241925" y="3795912"/>
            <a:ext cx="155627" cy="129923"/>
          </a:xfrm>
          <a:prstGeom prst="cloud">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116" name="Shape 1116"/>
          <p:cNvCxnSpPr/>
          <p:nvPr/>
        </p:nvCxnSpPr>
        <p:spPr>
          <a:xfrm>
            <a:off x="5429250" y="3859225"/>
            <a:ext cx="787500" cy="3300"/>
          </a:xfrm>
          <a:prstGeom prst="straightConnector1">
            <a:avLst/>
          </a:prstGeom>
          <a:noFill/>
          <a:ln w="9525" cap="flat" cmpd="sng">
            <a:solidFill>
              <a:schemeClr val="dk2"/>
            </a:solidFill>
            <a:prstDash val="solid"/>
            <a:round/>
            <a:headEnd type="none" w="lg" len="lg"/>
            <a:tailEnd type="triangle" w="lg" len="lg"/>
          </a:ln>
        </p:spPr>
      </p:cxnSp>
      <p:cxnSp>
        <p:nvCxnSpPr>
          <p:cNvPr id="1117" name="Shape 1117"/>
          <p:cNvCxnSpPr/>
          <p:nvPr/>
        </p:nvCxnSpPr>
        <p:spPr>
          <a:xfrm flipH="1">
            <a:off x="2806800" y="3911600"/>
            <a:ext cx="1841400" cy="444600"/>
          </a:xfrm>
          <a:prstGeom prst="straightConnector1">
            <a:avLst/>
          </a:prstGeom>
          <a:noFill/>
          <a:ln w="9525" cap="flat" cmpd="sng">
            <a:solidFill>
              <a:schemeClr val="dk2"/>
            </a:solidFill>
            <a:prstDash val="solid"/>
            <a:round/>
            <a:headEnd type="none" w="lg" len="lg"/>
            <a:tailEnd type="triangle" w="lg" len="lg"/>
          </a:ln>
        </p:spPr>
      </p:cxnSp>
      <p:sp>
        <p:nvSpPr>
          <p:cNvPr id="1118" name="Shape 1118"/>
          <p:cNvSpPr/>
          <p:nvPr/>
        </p:nvSpPr>
        <p:spPr>
          <a:xfrm>
            <a:off x="5616475" y="3700462"/>
            <a:ext cx="98400" cy="166800"/>
          </a:xfrm>
          <a:prstGeom prst="star6">
            <a:avLst>
              <a:gd name="adj" fmla="val 28868"/>
              <a:gd name="hf" fmla="val 115470"/>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19" name="Shape 1119"/>
          <p:cNvSpPr/>
          <p:nvPr/>
        </p:nvSpPr>
        <p:spPr>
          <a:xfrm>
            <a:off x="6473725" y="3716837"/>
            <a:ext cx="98400" cy="166800"/>
          </a:xfrm>
          <a:prstGeom prst="star6">
            <a:avLst>
              <a:gd name="adj" fmla="val 28868"/>
              <a:gd name="hf" fmla="val 115470"/>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20" name="Shape 1120"/>
          <p:cNvSpPr/>
          <p:nvPr/>
        </p:nvSpPr>
        <p:spPr>
          <a:xfrm>
            <a:off x="1291375" y="4430612"/>
            <a:ext cx="98400" cy="166800"/>
          </a:xfrm>
          <a:prstGeom prst="star6">
            <a:avLst>
              <a:gd name="adj" fmla="val 28868"/>
              <a:gd name="hf" fmla="val 115470"/>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21" name="Shape 1121"/>
          <p:cNvSpPr/>
          <p:nvPr/>
        </p:nvSpPr>
        <p:spPr>
          <a:xfrm>
            <a:off x="2125000" y="4438937"/>
            <a:ext cx="98400" cy="166800"/>
          </a:xfrm>
          <a:prstGeom prst="star6">
            <a:avLst>
              <a:gd name="adj" fmla="val 28868"/>
              <a:gd name="hf" fmla="val 115470"/>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122" name="Shape 1122"/>
          <p:cNvCxnSpPr/>
          <p:nvPr/>
        </p:nvCxnSpPr>
        <p:spPr>
          <a:xfrm flipH="1">
            <a:off x="2806800" y="3911600"/>
            <a:ext cx="1841400" cy="44460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5"/>
                                        </p:tgtEl>
                                        <p:attrNameLst>
                                          <p:attrName>style.visibility</p:attrName>
                                        </p:attrNameLst>
                                      </p:cBhvr>
                                      <p:to>
                                        <p:strVal val="visible"/>
                                      </p:to>
                                    </p:set>
                                    <p:animEffect transition="in" filter="fade">
                                      <p:cBhvr>
                                        <p:cTn id="7" dur="1"/>
                                        <p:tgtEl>
                                          <p:spTgt spid="995"/>
                                        </p:tgtEl>
                                      </p:cBhvr>
                                    </p:animEffect>
                                  </p:childTnLst>
                                </p:cTn>
                              </p:par>
                              <p:par>
                                <p:cTn id="8" presetID="10" presetClass="entr" presetSubtype="0" fill="hold" nodeType="withEffect">
                                  <p:stCondLst>
                                    <p:cond delay="0"/>
                                  </p:stCondLst>
                                  <p:childTnLst>
                                    <p:set>
                                      <p:cBhvr>
                                        <p:cTn id="9" dur="1" fill="hold">
                                          <p:stCondLst>
                                            <p:cond delay="0"/>
                                          </p:stCondLst>
                                        </p:cTn>
                                        <p:tgtEl>
                                          <p:spTgt spid="1041"/>
                                        </p:tgtEl>
                                        <p:attrNameLst>
                                          <p:attrName>style.visibility</p:attrName>
                                        </p:attrNameLst>
                                      </p:cBhvr>
                                      <p:to>
                                        <p:strVal val="visible"/>
                                      </p:to>
                                    </p:set>
                                    <p:animEffect transition="in" filter="fade">
                                      <p:cBhvr>
                                        <p:cTn id="10" dur="1000"/>
                                        <p:tgtEl>
                                          <p:spTgt spid="10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42"/>
                                        </p:tgtEl>
                                        <p:attrNameLst>
                                          <p:attrName>style.visibility</p:attrName>
                                        </p:attrNameLst>
                                      </p:cBhvr>
                                      <p:to>
                                        <p:strVal val="visible"/>
                                      </p:to>
                                    </p:set>
                                    <p:animEffect transition="in" filter="fade">
                                      <p:cBhvr>
                                        <p:cTn id="15" dur="1000"/>
                                        <p:tgtEl>
                                          <p:spTgt spid="1042"/>
                                        </p:tgtEl>
                                      </p:cBhvr>
                                    </p:animEffect>
                                  </p:childTnLst>
                                </p:cTn>
                              </p:par>
                              <p:par>
                                <p:cTn id="16" presetID="10" presetClass="entr" presetSubtype="0" fill="hold" nodeType="withEffect">
                                  <p:stCondLst>
                                    <p:cond delay="0"/>
                                  </p:stCondLst>
                                  <p:childTnLst>
                                    <p:set>
                                      <p:cBhvr>
                                        <p:cTn id="17" dur="1" fill="hold">
                                          <p:stCondLst>
                                            <p:cond delay="0"/>
                                          </p:stCondLst>
                                        </p:cTn>
                                        <p:tgtEl>
                                          <p:spTgt spid="1066"/>
                                        </p:tgtEl>
                                        <p:attrNameLst>
                                          <p:attrName>style.visibility</p:attrName>
                                        </p:attrNameLst>
                                      </p:cBhvr>
                                      <p:to>
                                        <p:strVal val="visible"/>
                                      </p:to>
                                    </p:set>
                                    <p:animEffect transition="in" filter="fade">
                                      <p:cBhvr>
                                        <p:cTn id="18" dur="700"/>
                                        <p:tgtEl>
                                          <p:spTgt spid="106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08"/>
                                        </p:tgtEl>
                                        <p:attrNameLst>
                                          <p:attrName>style.visibility</p:attrName>
                                        </p:attrNameLst>
                                      </p:cBhvr>
                                      <p:to>
                                        <p:strVal val="visible"/>
                                      </p:to>
                                    </p:set>
                                    <p:anim calcmode="lin" valueType="num">
                                      <p:cBhvr additive="base">
                                        <p:cTn id="23" dur="1000"/>
                                        <p:tgtEl>
                                          <p:spTgt spid="110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15"/>
                                        </p:tgtEl>
                                        <p:attrNameLst>
                                          <p:attrName>style.visibility</p:attrName>
                                        </p:attrNameLst>
                                      </p:cBhvr>
                                      <p:to>
                                        <p:strVal val="visible"/>
                                      </p:to>
                                    </p:set>
                                    <p:animEffect transition="in" filter="fade">
                                      <p:cBhvr>
                                        <p:cTn id="28" dur="1000"/>
                                        <p:tgtEl>
                                          <p:spTgt spid="111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1118"/>
                                        </p:tgtEl>
                                        <p:attrNameLst>
                                          <p:attrName>style.visibility</p:attrName>
                                        </p:attrNameLst>
                                      </p:cBhvr>
                                      <p:to>
                                        <p:strVal val="visible"/>
                                      </p:to>
                                    </p:set>
                                    <p:anim calcmode="lin" valueType="num">
                                      <p:cBhvr additive="base">
                                        <p:cTn id="33" dur="1000"/>
                                        <p:tgtEl>
                                          <p:spTgt spid="11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116"/>
                                        </p:tgtEl>
                                        <p:attrNameLst>
                                          <p:attrName>style.visibility</p:attrName>
                                        </p:attrNameLst>
                                      </p:cBhvr>
                                      <p:to>
                                        <p:strVal val="visible"/>
                                      </p:to>
                                    </p:set>
                                    <p:anim calcmode="lin" valueType="num">
                                      <p:cBhvr additive="base">
                                        <p:cTn id="38" dur="500"/>
                                        <p:tgtEl>
                                          <p:spTgt spid="1116"/>
                                        </p:tgtEl>
                                        <p:attrNameLst>
                                          <p:attrName>ppt_x</p:attrName>
                                        </p:attrNameLst>
                                      </p:cBhvr>
                                      <p:tavLst>
                                        <p:tav tm="0">
                                          <p:val>
                                            <p:strVal val="#ppt_x-1"/>
                                          </p:val>
                                        </p:tav>
                                        <p:tav tm="100000">
                                          <p:val>
                                            <p:strVal val="#ppt_x"/>
                                          </p:val>
                                        </p:tav>
                                      </p:tavLst>
                                    </p:anim>
                                  </p:childTnLst>
                                </p:cTn>
                              </p:par>
                            </p:childTnLst>
                          </p:cTn>
                        </p:par>
                        <p:par>
                          <p:cTn id="39" fill="hold">
                            <p:stCondLst>
                              <p:cond delay="500"/>
                            </p:stCondLst>
                            <p:childTnLst>
                              <p:par>
                                <p:cTn id="40" presetID="2" presetClass="entr" presetSubtype="4" fill="hold" nodeType="afterEffect">
                                  <p:stCondLst>
                                    <p:cond delay="0"/>
                                  </p:stCondLst>
                                  <p:childTnLst>
                                    <p:set>
                                      <p:cBhvr>
                                        <p:cTn id="41" dur="1" fill="hold">
                                          <p:stCondLst>
                                            <p:cond delay="0"/>
                                          </p:stCondLst>
                                        </p:cTn>
                                        <p:tgtEl>
                                          <p:spTgt spid="1119"/>
                                        </p:tgtEl>
                                        <p:attrNameLst>
                                          <p:attrName>style.visibility</p:attrName>
                                        </p:attrNameLst>
                                      </p:cBhvr>
                                      <p:to>
                                        <p:strVal val="visible"/>
                                      </p:to>
                                    </p:set>
                                    <p:anim calcmode="lin" valueType="num">
                                      <p:cBhvr additive="base">
                                        <p:cTn id="42" dur="900"/>
                                        <p:tgtEl>
                                          <p:spTgt spid="111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67"/>
                                        </p:tgtEl>
                                        <p:attrNameLst>
                                          <p:attrName>style.visibility</p:attrName>
                                        </p:attrNameLst>
                                      </p:cBhvr>
                                      <p:to>
                                        <p:strVal val="visible"/>
                                      </p:to>
                                    </p:set>
                                  </p:childTnLst>
                                </p:cTn>
                              </p:par>
                              <p:par>
                                <p:cTn id="47" presetID="10" presetClass="entr" presetSubtype="0" fill="hold" nodeType="withEffect">
                                  <p:stCondLst>
                                    <p:cond delay="0"/>
                                  </p:stCondLst>
                                  <p:childTnLst>
                                    <p:set>
                                      <p:cBhvr>
                                        <p:cTn id="48" dur="1" fill="hold">
                                          <p:stCondLst>
                                            <p:cond delay="0"/>
                                          </p:stCondLst>
                                        </p:cTn>
                                        <p:tgtEl>
                                          <p:spTgt spid="1120"/>
                                        </p:tgtEl>
                                        <p:attrNameLst>
                                          <p:attrName>style.visibility</p:attrName>
                                        </p:attrNameLst>
                                      </p:cBhvr>
                                      <p:to>
                                        <p:strVal val="visible"/>
                                      </p:to>
                                    </p:set>
                                    <p:animEffect transition="in" filter="fade">
                                      <p:cBhvr>
                                        <p:cTn id="49" dur="1000"/>
                                        <p:tgtEl>
                                          <p:spTgt spid="1120"/>
                                        </p:tgtEl>
                                      </p:cBhvr>
                                    </p:animEffect>
                                  </p:childTnLst>
                                </p:cTn>
                              </p:par>
                              <p:par>
                                <p:cTn id="50" presetID="10" presetClass="entr" presetSubtype="0" fill="hold" nodeType="withEffect">
                                  <p:stCondLst>
                                    <p:cond delay="0"/>
                                  </p:stCondLst>
                                  <p:childTnLst>
                                    <p:set>
                                      <p:cBhvr>
                                        <p:cTn id="51" dur="1" fill="hold">
                                          <p:stCondLst>
                                            <p:cond delay="0"/>
                                          </p:stCondLst>
                                        </p:cTn>
                                        <p:tgtEl>
                                          <p:spTgt spid="1121"/>
                                        </p:tgtEl>
                                        <p:attrNameLst>
                                          <p:attrName>style.visibility</p:attrName>
                                        </p:attrNameLst>
                                      </p:cBhvr>
                                      <p:to>
                                        <p:strVal val="visible"/>
                                      </p:to>
                                    </p:set>
                                    <p:animEffect transition="in" filter="fade">
                                      <p:cBhvr>
                                        <p:cTn id="52" dur="1000"/>
                                        <p:tgtEl>
                                          <p:spTgt spid="1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Shape 1127"/>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sz="3000">
                <a:latin typeface="Calibri"/>
                <a:ea typeface="Calibri"/>
                <a:cs typeface="Calibri"/>
                <a:sym typeface="Calibri"/>
              </a:rPr>
              <a:t>PCR Mutagenesis</a:t>
            </a:r>
          </a:p>
        </p:txBody>
      </p:sp>
      <p:sp>
        <p:nvSpPr>
          <p:cNvPr id="1128" name="Shape 1128"/>
          <p:cNvSpPr txBox="1"/>
          <p:nvPr/>
        </p:nvSpPr>
        <p:spPr>
          <a:xfrm>
            <a:off x="876300" y="1130300"/>
            <a:ext cx="6070500" cy="1854300"/>
          </a:xfrm>
          <a:prstGeom prst="rect">
            <a:avLst/>
          </a:prstGeom>
          <a:noFill/>
          <a:ln>
            <a:noFill/>
          </a:ln>
        </p:spPr>
        <p:txBody>
          <a:bodyPr lIns="91425" tIns="91425" rIns="91425" bIns="91425" anchor="t" anchorCtr="0">
            <a:noAutofit/>
          </a:bodyPr>
          <a:lstStyle/>
          <a:p>
            <a:pPr lvl="0">
              <a:spcBef>
                <a:spcPts val="0"/>
              </a:spcBef>
              <a:buNone/>
            </a:pPr>
            <a:r>
              <a:rPr lang="en" sz="1800">
                <a:latin typeface="Calibri"/>
                <a:ea typeface="Calibri"/>
                <a:cs typeface="Calibri"/>
                <a:sym typeface="Calibri"/>
              </a:rPr>
              <a:t>Many mutant enzymes were made!</a:t>
            </a:r>
          </a:p>
          <a:p>
            <a:pPr lvl="0">
              <a:spcBef>
                <a:spcPts val="0"/>
              </a:spcBef>
              <a:buNone/>
            </a:pPr>
            <a:r>
              <a:rPr lang="en" sz="1800">
                <a:latin typeface="Calibri"/>
                <a:ea typeface="Calibri"/>
                <a:cs typeface="Calibri"/>
                <a:sym typeface="Calibri"/>
              </a:rPr>
              <a:t>Screening was made easy due to Betaxanthin production.</a:t>
            </a:r>
          </a:p>
          <a:p>
            <a:pPr lvl="0" algn="ctr" rtl="0">
              <a:spcBef>
                <a:spcPts val="0"/>
              </a:spcBef>
              <a:buNone/>
            </a:pPr>
            <a:endParaRPr sz="2400" b="1">
              <a:latin typeface="Calibri"/>
              <a:ea typeface="Calibri"/>
              <a:cs typeface="Calibri"/>
              <a:sym typeface="Calibri"/>
            </a:endParaRPr>
          </a:p>
          <a:p>
            <a:pPr lvl="0" indent="457200" algn="l">
              <a:spcBef>
                <a:spcPts val="0"/>
              </a:spcBef>
              <a:buNone/>
            </a:pPr>
            <a:r>
              <a:rPr lang="en" sz="2400" b="1">
                <a:latin typeface="Calibri"/>
                <a:ea typeface="Calibri"/>
                <a:cs typeface="Calibri"/>
                <a:sym typeface="Calibri"/>
              </a:rPr>
              <a:t>Less oxidase activity = more Betaxanthin!</a:t>
            </a:r>
          </a:p>
        </p:txBody>
      </p:sp>
      <p:pic>
        <p:nvPicPr>
          <p:cNvPr id="1129" name="Shape 1129"/>
          <p:cNvPicPr preferRelativeResize="0"/>
          <p:nvPr/>
        </p:nvPicPr>
        <p:blipFill rotWithShape="1">
          <a:blip r:embed="rId3">
            <a:alphaModFix/>
          </a:blip>
          <a:srcRect t="4861"/>
          <a:stretch/>
        </p:blipFill>
        <p:spPr>
          <a:xfrm>
            <a:off x="2570125" y="2768600"/>
            <a:ext cx="2682849" cy="2374899"/>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pic>
        <p:nvPicPr>
          <p:cNvPr id="1134" name="Shape 1134"/>
          <p:cNvPicPr preferRelativeResize="0"/>
          <p:nvPr/>
        </p:nvPicPr>
        <p:blipFill>
          <a:blip r:embed="rId3">
            <a:alphaModFix/>
          </a:blip>
          <a:stretch>
            <a:fillRect/>
          </a:stretch>
        </p:blipFill>
        <p:spPr>
          <a:xfrm>
            <a:off x="0" y="1020241"/>
            <a:ext cx="9144000" cy="2980266"/>
          </a:xfrm>
          <a:prstGeom prst="rect">
            <a:avLst/>
          </a:prstGeom>
          <a:noFill/>
          <a:ln>
            <a:noFill/>
          </a:ln>
        </p:spPr>
      </p:pic>
      <p:sp>
        <p:nvSpPr>
          <p:cNvPr id="1135" name="Shape 1135"/>
          <p:cNvSpPr txBox="1"/>
          <p:nvPr/>
        </p:nvSpPr>
        <p:spPr>
          <a:xfrm>
            <a:off x="0" y="0"/>
            <a:ext cx="4978500" cy="850800"/>
          </a:xfrm>
          <a:prstGeom prst="rect">
            <a:avLst/>
          </a:prstGeom>
          <a:noFill/>
          <a:ln>
            <a:noFill/>
          </a:ln>
        </p:spPr>
        <p:txBody>
          <a:bodyPr lIns="91425" tIns="91425" rIns="91425" bIns="91425" anchor="t" anchorCtr="0">
            <a:noAutofit/>
          </a:bodyPr>
          <a:lstStyle/>
          <a:p>
            <a:pPr lvl="0">
              <a:spcBef>
                <a:spcPts val="0"/>
              </a:spcBef>
              <a:buNone/>
            </a:pPr>
            <a:r>
              <a:rPr lang="en" sz="2400">
                <a:latin typeface="Calibri"/>
                <a:ea typeface="Calibri"/>
                <a:cs typeface="Calibri"/>
                <a:sym typeface="Calibri"/>
              </a:rPr>
              <a:t>The rest is easy...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Shape 1140"/>
          <p:cNvSpPr txBox="1">
            <a:spLocks noGrp="1"/>
          </p:cNvSpPr>
          <p:nvPr>
            <p:ph type="body" idx="1"/>
          </p:nvPr>
        </p:nvSpPr>
        <p:spPr>
          <a:xfrm>
            <a:off x="1512075" y="1734150"/>
            <a:ext cx="4825500" cy="819900"/>
          </a:xfrm>
          <a:prstGeom prst="rect">
            <a:avLst/>
          </a:prstGeom>
          <a:noFill/>
        </p:spPr>
        <p:txBody>
          <a:bodyPr lIns="91425" tIns="91425" rIns="91425" bIns="91425" anchor="ctr" anchorCtr="0">
            <a:noAutofit/>
          </a:bodyPr>
          <a:lstStyle/>
          <a:p>
            <a:pPr lvl="0">
              <a:spcBef>
                <a:spcPts val="0"/>
              </a:spcBef>
              <a:buNone/>
            </a:pPr>
            <a:r>
              <a:rPr lang="en" sz="3600" b="0">
                <a:solidFill>
                  <a:srgbClr val="000000"/>
                </a:solidFill>
                <a:latin typeface="Calibri"/>
                <a:ea typeface="Calibri"/>
                <a:cs typeface="Calibri"/>
                <a:sym typeface="Calibri"/>
              </a:rPr>
              <a:t>“there is probably no act, for instance, which does good to anyone without doing harm to someone else, and vice versa.” </a:t>
            </a:r>
          </a:p>
        </p:txBody>
      </p:sp>
      <p:sp>
        <p:nvSpPr>
          <p:cNvPr id="1141" name="Shape 1141"/>
          <p:cNvSpPr txBox="1"/>
          <p:nvPr/>
        </p:nvSpPr>
        <p:spPr>
          <a:xfrm>
            <a:off x="4704275" y="3952975"/>
            <a:ext cx="3051300" cy="716700"/>
          </a:xfrm>
          <a:prstGeom prst="rect">
            <a:avLst/>
          </a:prstGeom>
          <a:noFill/>
          <a:ln>
            <a:noFill/>
          </a:ln>
        </p:spPr>
        <p:txBody>
          <a:bodyPr lIns="91425" tIns="91425" rIns="91425" bIns="91425" anchor="t" anchorCtr="0">
            <a:noAutofit/>
          </a:bodyPr>
          <a:lstStyle/>
          <a:p>
            <a:pPr lvl="0">
              <a:spcBef>
                <a:spcPts val="0"/>
              </a:spcBef>
              <a:buNone/>
            </a:pPr>
            <a:r>
              <a:rPr lang="en" b="1">
                <a:latin typeface="Calibri"/>
                <a:ea typeface="Calibri"/>
                <a:cs typeface="Calibri"/>
                <a:sym typeface="Calibri"/>
              </a:rPr>
              <a:t>~W. D. Ross “The Right and the Good” 1930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Shape 1146"/>
          <p:cNvSpPr txBox="1">
            <a:spLocks noGrp="1"/>
          </p:cNvSpPr>
          <p:nvPr>
            <p:ph type="body" idx="1"/>
          </p:nvPr>
        </p:nvSpPr>
        <p:spPr>
          <a:xfrm>
            <a:off x="457200" y="4021509"/>
            <a:ext cx="8229600" cy="519600"/>
          </a:xfrm>
          <a:prstGeom prst="rect">
            <a:avLst/>
          </a:prstGeom>
        </p:spPr>
        <p:txBody>
          <a:bodyPr lIns="91425" tIns="91425" rIns="91425" bIns="91425" anchor="t" anchorCtr="0">
            <a:noAutofit/>
          </a:bodyPr>
          <a:lstStyle/>
          <a:p>
            <a:pPr lvl="0">
              <a:spcBef>
                <a:spcPts val="0"/>
              </a:spcBef>
              <a:buNone/>
            </a:pPr>
            <a:r>
              <a:rPr lang="en" sz="4800">
                <a:latin typeface="Calibri"/>
                <a:ea typeface="Calibri"/>
                <a:cs typeface="Calibri"/>
                <a:sym typeface="Calibri"/>
              </a:rPr>
              <a:t>The Problems</a:t>
            </a:r>
          </a:p>
        </p:txBody>
      </p:sp>
      <p:pic>
        <p:nvPicPr>
          <p:cNvPr id="1147" name="Shape 1147" descr="Out-of-stock.jpg"/>
          <p:cNvPicPr preferRelativeResize="0"/>
          <p:nvPr/>
        </p:nvPicPr>
        <p:blipFill>
          <a:blip r:embed="rId3">
            <a:alphaModFix amt="46000"/>
          </a:blip>
          <a:stretch>
            <a:fillRect/>
          </a:stretch>
        </p:blipFill>
        <p:spPr>
          <a:xfrm>
            <a:off x="918650" y="650507"/>
            <a:ext cx="3886300" cy="1414600"/>
          </a:xfrm>
          <a:prstGeom prst="rect">
            <a:avLst/>
          </a:prstGeom>
          <a:noFill/>
          <a:ln>
            <a:noFill/>
          </a:ln>
        </p:spPr>
      </p:pic>
      <p:sp>
        <p:nvSpPr>
          <p:cNvPr id="1148" name="Shape 1148"/>
          <p:cNvSpPr txBox="1"/>
          <p:nvPr/>
        </p:nvSpPr>
        <p:spPr>
          <a:xfrm>
            <a:off x="4460650" y="2254375"/>
            <a:ext cx="3886200" cy="1414500"/>
          </a:xfrm>
          <a:prstGeom prst="rect">
            <a:avLst/>
          </a:prstGeom>
          <a:noFill/>
          <a:ln>
            <a:noFill/>
          </a:ln>
        </p:spPr>
        <p:txBody>
          <a:bodyPr lIns="91425" tIns="91425" rIns="91425" bIns="91425" anchor="t" anchorCtr="0">
            <a:noAutofit/>
          </a:bodyPr>
          <a:lstStyle/>
          <a:p>
            <a:pPr lvl="0" algn="ctr">
              <a:spcBef>
                <a:spcPts val="0"/>
              </a:spcBef>
              <a:buNone/>
            </a:pPr>
            <a:r>
              <a:rPr lang="en" sz="2400">
                <a:latin typeface="Sniglet"/>
                <a:ea typeface="Sniglet"/>
                <a:cs typeface="Sniglet"/>
                <a:sym typeface="Sniglet"/>
              </a:rPr>
              <a:t>Morphine and other opiate shortages are frequent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sp>
        <p:nvSpPr>
          <p:cNvPr id="1153" name="Shape 1153"/>
          <p:cNvSpPr txBox="1">
            <a:spLocks noGrp="1"/>
          </p:cNvSpPr>
          <p:nvPr>
            <p:ph type="body" idx="1"/>
          </p:nvPr>
        </p:nvSpPr>
        <p:spPr>
          <a:xfrm>
            <a:off x="457200" y="4175434"/>
            <a:ext cx="8229600" cy="519600"/>
          </a:xfrm>
          <a:prstGeom prst="rect">
            <a:avLst/>
          </a:prstGeom>
        </p:spPr>
        <p:txBody>
          <a:bodyPr lIns="91425" tIns="91425" rIns="91425" bIns="91425" anchor="t" anchorCtr="0">
            <a:noAutofit/>
          </a:bodyPr>
          <a:lstStyle/>
          <a:p>
            <a:pPr lvl="0">
              <a:spcBef>
                <a:spcPts val="0"/>
              </a:spcBef>
              <a:buNone/>
            </a:pPr>
            <a:r>
              <a:rPr lang="en" sz="4800">
                <a:latin typeface="Calibri"/>
                <a:ea typeface="Calibri"/>
                <a:cs typeface="Calibri"/>
                <a:sym typeface="Calibri"/>
              </a:rPr>
              <a:t>The Problems</a:t>
            </a:r>
          </a:p>
        </p:txBody>
      </p:sp>
      <p:pic>
        <p:nvPicPr>
          <p:cNvPr id="1154" name="Shape 1154" descr="medicine-bottle.png"/>
          <p:cNvPicPr preferRelativeResize="0"/>
          <p:nvPr/>
        </p:nvPicPr>
        <p:blipFill>
          <a:blip r:embed="rId3">
            <a:alphaModFix/>
          </a:blip>
          <a:stretch>
            <a:fillRect/>
          </a:stretch>
        </p:blipFill>
        <p:spPr>
          <a:xfrm>
            <a:off x="1123337" y="619212"/>
            <a:ext cx="1476375" cy="2066925"/>
          </a:xfrm>
          <a:prstGeom prst="rect">
            <a:avLst/>
          </a:prstGeom>
          <a:noFill/>
          <a:ln>
            <a:noFill/>
          </a:ln>
        </p:spPr>
      </p:pic>
      <p:sp>
        <p:nvSpPr>
          <p:cNvPr id="1155" name="Shape 1155"/>
          <p:cNvSpPr txBox="1"/>
          <p:nvPr/>
        </p:nvSpPr>
        <p:spPr>
          <a:xfrm>
            <a:off x="3729325" y="619225"/>
            <a:ext cx="3832200" cy="747600"/>
          </a:xfrm>
          <a:prstGeom prst="rect">
            <a:avLst/>
          </a:prstGeom>
          <a:noFill/>
          <a:ln>
            <a:noFill/>
          </a:ln>
        </p:spPr>
        <p:txBody>
          <a:bodyPr lIns="91425" tIns="91425" rIns="91425" bIns="91425" anchor="t" anchorCtr="0">
            <a:noAutofit/>
          </a:bodyPr>
          <a:lstStyle/>
          <a:p>
            <a:pPr lvl="0" algn="ctr" rtl="0">
              <a:spcBef>
                <a:spcPts val="0"/>
              </a:spcBef>
              <a:buNone/>
            </a:pPr>
            <a:r>
              <a:rPr lang="en" sz="3000">
                <a:latin typeface="Sniglet"/>
                <a:ea typeface="Sniglet"/>
                <a:cs typeface="Sniglet"/>
                <a:sym typeface="Sniglet"/>
              </a:rPr>
              <a:t>Nearly 2 Million Americans in 2014 abused opioids</a:t>
            </a:r>
          </a:p>
          <a:p>
            <a:pPr lvl="0" algn="r">
              <a:spcBef>
                <a:spcPts val="0"/>
              </a:spcBef>
              <a:buNone/>
            </a:pPr>
            <a:r>
              <a:rPr lang="en">
                <a:latin typeface="Sniglet"/>
                <a:ea typeface="Sniglet"/>
                <a:cs typeface="Sniglet"/>
                <a:sym typeface="Sniglet"/>
              </a:rPr>
              <a:t>~CDC</a:t>
            </a:r>
          </a:p>
        </p:txBody>
      </p:sp>
      <p:sp>
        <p:nvSpPr>
          <p:cNvPr id="1156" name="Shape 1156"/>
          <p:cNvSpPr txBox="1"/>
          <p:nvPr/>
        </p:nvSpPr>
        <p:spPr>
          <a:xfrm>
            <a:off x="3554725" y="2875712"/>
            <a:ext cx="4181400" cy="930600"/>
          </a:xfrm>
          <a:prstGeom prst="rect">
            <a:avLst/>
          </a:prstGeom>
          <a:noFill/>
          <a:ln>
            <a:noFill/>
          </a:ln>
        </p:spPr>
        <p:txBody>
          <a:bodyPr lIns="91425" tIns="91425" rIns="91425" bIns="91425" anchor="t" anchorCtr="0">
            <a:noAutofit/>
          </a:bodyPr>
          <a:lstStyle/>
          <a:p>
            <a:pPr lvl="0">
              <a:spcBef>
                <a:spcPts val="0"/>
              </a:spcBef>
              <a:buNone/>
            </a:pPr>
            <a:r>
              <a:rPr lang="en" sz="1800">
                <a:latin typeface="Sniglet"/>
                <a:ea typeface="Sniglet"/>
                <a:cs typeface="Sniglet"/>
                <a:sym typeface="Sniglet"/>
              </a:rPr>
              <a:t>Opioids are addictive and not the only solution for treatment of chronic pain</a:t>
            </a:r>
          </a:p>
        </p:txBody>
      </p:sp>
      <p:sp>
        <p:nvSpPr>
          <p:cNvPr id="1157" name="Shape 1157"/>
          <p:cNvSpPr txBox="1"/>
          <p:nvPr/>
        </p:nvSpPr>
        <p:spPr>
          <a:xfrm>
            <a:off x="6336375" y="1782900"/>
            <a:ext cx="7388100" cy="8619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Shape 1162"/>
          <p:cNvSpPr txBox="1">
            <a:spLocks noGrp="1"/>
          </p:cNvSpPr>
          <p:nvPr>
            <p:ph type="body" idx="1"/>
          </p:nvPr>
        </p:nvSpPr>
        <p:spPr>
          <a:xfrm>
            <a:off x="457200" y="4175434"/>
            <a:ext cx="8229600" cy="519600"/>
          </a:xfrm>
          <a:prstGeom prst="rect">
            <a:avLst/>
          </a:prstGeom>
        </p:spPr>
        <p:txBody>
          <a:bodyPr lIns="91425" tIns="91425" rIns="91425" bIns="91425" anchor="t" anchorCtr="0">
            <a:noAutofit/>
          </a:bodyPr>
          <a:lstStyle/>
          <a:p>
            <a:pPr lvl="0" rtl="0">
              <a:spcBef>
                <a:spcPts val="0"/>
              </a:spcBef>
              <a:buNone/>
            </a:pPr>
            <a:r>
              <a:rPr lang="en" sz="4800">
                <a:latin typeface="Calibri"/>
                <a:ea typeface="Calibri"/>
                <a:cs typeface="Calibri"/>
                <a:sym typeface="Calibri"/>
              </a:rPr>
              <a:t>The Problems</a:t>
            </a:r>
          </a:p>
        </p:txBody>
      </p:sp>
      <p:sp>
        <p:nvSpPr>
          <p:cNvPr id="1163" name="Shape 1163"/>
          <p:cNvSpPr txBox="1"/>
          <p:nvPr/>
        </p:nvSpPr>
        <p:spPr>
          <a:xfrm>
            <a:off x="3729325" y="619225"/>
            <a:ext cx="3832200" cy="747600"/>
          </a:xfrm>
          <a:prstGeom prst="rect">
            <a:avLst/>
          </a:prstGeom>
          <a:noFill/>
          <a:ln>
            <a:noFill/>
          </a:ln>
        </p:spPr>
        <p:txBody>
          <a:bodyPr lIns="91425" tIns="91425" rIns="91425" bIns="91425" anchor="t" anchorCtr="0">
            <a:noAutofit/>
          </a:bodyPr>
          <a:lstStyle/>
          <a:p>
            <a:pPr lvl="0" algn="r" rtl="0">
              <a:spcBef>
                <a:spcPts val="0"/>
              </a:spcBef>
              <a:buNone/>
            </a:pPr>
            <a:r>
              <a:rPr lang="en" sz="3000">
                <a:latin typeface="Sniglet"/>
                <a:ea typeface="Sniglet"/>
                <a:cs typeface="Sniglet"/>
                <a:sym typeface="Sniglet"/>
              </a:rPr>
              <a:t>Heroin is easily synthesized from Morphine…</a:t>
            </a:r>
          </a:p>
          <a:p>
            <a:pPr lvl="0" algn="r" rtl="0">
              <a:spcBef>
                <a:spcPts val="0"/>
              </a:spcBef>
              <a:buNone/>
            </a:pPr>
            <a:endParaRPr sz="3000">
              <a:latin typeface="Sniglet"/>
              <a:ea typeface="Sniglet"/>
              <a:cs typeface="Sniglet"/>
              <a:sym typeface="Sniglet"/>
            </a:endParaRPr>
          </a:p>
          <a:p>
            <a:pPr lvl="0" algn="r" rtl="0">
              <a:spcBef>
                <a:spcPts val="0"/>
              </a:spcBef>
              <a:buNone/>
            </a:pPr>
            <a:r>
              <a:rPr lang="en" sz="3000">
                <a:latin typeface="Sniglet"/>
                <a:ea typeface="Sniglet"/>
                <a:cs typeface="Sniglet"/>
                <a:sym typeface="Sniglet"/>
              </a:rPr>
              <a:t> </a:t>
            </a:r>
          </a:p>
        </p:txBody>
      </p:sp>
      <p:sp>
        <p:nvSpPr>
          <p:cNvPr id="1164" name="Shape 1164"/>
          <p:cNvSpPr txBox="1"/>
          <p:nvPr/>
        </p:nvSpPr>
        <p:spPr>
          <a:xfrm>
            <a:off x="3554725" y="2875712"/>
            <a:ext cx="4181400" cy="930600"/>
          </a:xfrm>
          <a:prstGeom prst="rect">
            <a:avLst/>
          </a:prstGeom>
          <a:noFill/>
          <a:ln>
            <a:noFill/>
          </a:ln>
        </p:spPr>
        <p:txBody>
          <a:bodyPr lIns="91425" tIns="91425" rIns="91425" bIns="91425" anchor="t" anchorCtr="0">
            <a:noAutofit/>
          </a:bodyPr>
          <a:lstStyle/>
          <a:p>
            <a:pPr lvl="0" rtl="0">
              <a:spcBef>
                <a:spcPts val="0"/>
              </a:spcBef>
              <a:buNone/>
            </a:pPr>
            <a:r>
              <a:rPr lang="en" sz="1800">
                <a:latin typeface="Sniglet"/>
                <a:ea typeface="Sniglet"/>
                <a:cs typeface="Sniglet"/>
                <a:sym typeface="Sniglet"/>
              </a:rPr>
              <a:t>Morphine producing yeast could become black market money makers!</a:t>
            </a:r>
          </a:p>
        </p:txBody>
      </p:sp>
      <p:sp>
        <p:nvSpPr>
          <p:cNvPr id="1165" name="Shape 1165"/>
          <p:cNvSpPr txBox="1"/>
          <p:nvPr/>
        </p:nvSpPr>
        <p:spPr>
          <a:xfrm>
            <a:off x="6336375" y="1782900"/>
            <a:ext cx="7388100" cy="8619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166" name="Shape 1166"/>
          <p:cNvPicPr preferRelativeResize="0"/>
          <p:nvPr/>
        </p:nvPicPr>
        <p:blipFill>
          <a:blip r:embed="rId3">
            <a:alphaModFix/>
          </a:blip>
          <a:stretch>
            <a:fillRect/>
          </a:stretch>
        </p:blipFill>
        <p:spPr>
          <a:xfrm>
            <a:off x="652775" y="0"/>
            <a:ext cx="3257548" cy="3257548"/>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grpSp>
        <p:nvGrpSpPr>
          <p:cNvPr id="522" name="Shape 522"/>
          <p:cNvGrpSpPr/>
          <p:nvPr/>
        </p:nvGrpSpPr>
        <p:grpSpPr>
          <a:xfrm rot="-1053260">
            <a:off x="209622" y="512881"/>
            <a:ext cx="4230450" cy="3198186"/>
            <a:chOff x="3143547" y="711503"/>
            <a:chExt cx="4230589" cy="3198291"/>
          </a:xfrm>
        </p:grpSpPr>
        <p:cxnSp>
          <p:nvCxnSpPr>
            <p:cNvPr id="523" name="Shape 523"/>
            <p:cNvCxnSpPr/>
            <p:nvPr/>
          </p:nvCxnSpPr>
          <p:spPr>
            <a:xfrm rot="1053361">
              <a:off x="4179897" y="2469451"/>
              <a:ext cx="3116981" cy="993387"/>
            </a:xfrm>
            <a:prstGeom prst="curvedConnector3">
              <a:avLst>
                <a:gd name="adj1" fmla="val 49993"/>
              </a:avLst>
            </a:prstGeom>
            <a:noFill/>
            <a:ln w="28575" cap="flat" cmpd="sng">
              <a:solidFill>
                <a:srgbClr val="38761D"/>
              </a:solidFill>
              <a:prstDash val="solid"/>
              <a:round/>
              <a:headEnd type="none" w="lg" len="lg"/>
              <a:tailEnd type="none" w="lg" len="lg"/>
            </a:ln>
          </p:spPr>
        </p:cxnSp>
        <p:sp>
          <p:nvSpPr>
            <p:cNvPr id="524" name="Shape 524"/>
            <p:cNvSpPr/>
            <p:nvPr/>
          </p:nvSpPr>
          <p:spPr>
            <a:xfrm rot="-278678">
              <a:off x="4173084" y="1423823"/>
              <a:ext cx="959551" cy="560757"/>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5" name="Shape 525"/>
            <p:cNvSpPr/>
            <p:nvPr/>
          </p:nvSpPr>
          <p:spPr>
            <a:xfrm rot="3945992">
              <a:off x="3926416" y="2062462"/>
              <a:ext cx="959665" cy="560872"/>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6" name="Shape 526"/>
            <p:cNvSpPr/>
            <p:nvPr/>
          </p:nvSpPr>
          <p:spPr>
            <a:xfrm rot="8233003">
              <a:off x="3206375" y="1816608"/>
              <a:ext cx="959767" cy="560870"/>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7" name="Shape 527"/>
            <p:cNvSpPr/>
            <p:nvPr/>
          </p:nvSpPr>
          <p:spPr>
            <a:xfrm rot="-8652499">
              <a:off x="3216872" y="1233836"/>
              <a:ext cx="959749" cy="560922"/>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8" name="Shape 528"/>
            <p:cNvSpPr/>
            <p:nvPr/>
          </p:nvSpPr>
          <p:spPr>
            <a:xfrm rot="6027806">
              <a:off x="3559607" y="2062545"/>
              <a:ext cx="959759" cy="560700"/>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9" name="Shape 529"/>
            <p:cNvSpPr/>
            <p:nvPr/>
          </p:nvSpPr>
          <p:spPr>
            <a:xfrm rot="-5707774">
              <a:off x="3638009" y="934169"/>
              <a:ext cx="959643" cy="560869"/>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0" name="Shape 530"/>
            <p:cNvSpPr/>
            <p:nvPr/>
          </p:nvSpPr>
          <p:spPr>
            <a:xfrm rot="-3014967">
              <a:off x="3996198" y="1077530"/>
              <a:ext cx="959892" cy="560917"/>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1" name="Shape 531"/>
            <p:cNvSpPr/>
            <p:nvPr/>
          </p:nvSpPr>
          <p:spPr>
            <a:xfrm rot="1678976">
              <a:off x="4172998" y="1757667"/>
              <a:ext cx="959701" cy="560841"/>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2" name="Shape 532"/>
            <p:cNvSpPr/>
            <p:nvPr/>
          </p:nvSpPr>
          <p:spPr>
            <a:xfrm>
              <a:off x="3795625" y="1466500"/>
              <a:ext cx="657900" cy="614700"/>
            </a:xfrm>
            <a:prstGeom prst="flowChartConnector">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33" name="Shape 533"/>
          <p:cNvGrpSpPr/>
          <p:nvPr/>
        </p:nvGrpSpPr>
        <p:grpSpPr>
          <a:xfrm rot="1040975">
            <a:off x="1562495" y="350574"/>
            <a:ext cx="3930876" cy="3790779"/>
            <a:chOff x="3143547" y="711503"/>
            <a:chExt cx="3930889" cy="3790791"/>
          </a:xfrm>
        </p:grpSpPr>
        <p:cxnSp>
          <p:nvCxnSpPr>
            <p:cNvPr id="534" name="Shape 534"/>
            <p:cNvCxnSpPr/>
            <p:nvPr/>
          </p:nvCxnSpPr>
          <p:spPr>
            <a:xfrm rot="-6440815" flipH="1">
              <a:off x="4439406" y="1972023"/>
              <a:ext cx="2597963" cy="1987943"/>
            </a:xfrm>
            <a:prstGeom prst="curvedConnector3">
              <a:avLst>
                <a:gd name="adj1" fmla="val 49988"/>
              </a:avLst>
            </a:prstGeom>
            <a:noFill/>
            <a:ln w="28575" cap="flat" cmpd="sng">
              <a:solidFill>
                <a:srgbClr val="38761D"/>
              </a:solidFill>
              <a:prstDash val="solid"/>
              <a:round/>
              <a:headEnd type="none" w="lg" len="lg"/>
              <a:tailEnd type="none" w="lg" len="lg"/>
            </a:ln>
          </p:spPr>
        </p:cxnSp>
        <p:sp>
          <p:nvSpPr>
            <p:cNvPr id="535" name="Shape 535"/>
            <p:cNvSpPr/>
            <p:nvPr/>
          </p:nvSpPr>
          <p:spPr>
            <a:xfrm rot="-278678">
              <a:off x="4173084" y="1423823"/>
              <a:ext cx="959551" cy="560757"/>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6" name="Shape 536"/>
            <p:cNvSpPr/>
            <p:nvPr/>
          </p:nvSpPr>
          <p:spPr>
            <a:xfrm rot="3945992">
              <a:off x="3926416" y="2062462"/>
              <a:ext cx="959665" cy="560872"/>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7" name="Shape 537"/>
            <p:cNvSpPr/>
            <p:nvPr/>
          </p:nvSpPr>
          <p:spPr>
            <a:xfrm rot="8233003">
              <a:off x="3206375" y="1816608"/>
              <a:ext cx="959767" cy="560870"/>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8" name="Shape 538"/>
            <p:cNvSpPr/>
            <p:nvPr/>
          </p:nvSpPr>
          <p:spPr>
            <a:xfrm rot="-8652499">
              <a:off x="3216872" y="1233836"/>
              <a:ext cx="959749" cy="560922"/>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9" name="Shape 539"/>
            <p:cNvSpPr/>
            <p:nvPr/>
          </p:nvSpPr>
          <p:spPr>
            <a:xfrm rot="6027806">
              <a:off x="3559607" y="2062545"/>
              <a:ext cx="959759" cy="560700"/>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0" name="Shape 540"/>
            <p:cNvSpPr/>
            <p:nvPr/>
          </p:nvSpPr>
          <p:spPr>
            <a:xfrm rot="-5707774">
              <a:off x="3638009" y="934169"/>
              <a:ext cx="959643" cy="560869"/>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1" name="Shape 541"/>
            <p:cNvSpPr/>
            <p:nvPr/>
          </p:nvSpPr>
          <p:spPr>
            <a:xfrm rot="-3014967">
              <a:off x="3996198" y="1077530"/>
              <a:ext cx="959892" cy="560917"/>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2" name="Shape 542"/>
            <p:cNvSpPr/>
            <p:nvPr/>
          </p:nvSpPr>
          <p:spPr>
            <a:xfrm rot="1678976">
              <a:off x="4172998" y="1757667"/>
              <a:ext cx="959701" cy="560841"/>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3" name="Shape 543"/>
            <p:cNvSpPr/>
            <p:nvPr/>
          </p:nvSpPr>
          <p:spPr>
            <a:xfrm>
              <a:off x="3795625" y="1466500"/>
              <a:ext cx="657900" cy="614700"/>
            </a:xfrm>
            <a:prstGeom prst="flowChartConnector">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44" name="Shape 544"/>
          <p:cNvGrpSpPr/>
          <p:nvPr/>
        </p:nvGrpSpPr>
        <p:grpSpPr>
          <a:xfrm rot="-3343794">
            <a:off x="1090291" y="1464340"/>
            <a:ext cx="3930026" cy="3843327"/>
            <a:chOff x="3143547" y="711503"/>
            <a:chExt cx="3929989" cy="3843291"/>
          </a:xfrm>
        </p:grpSpPr>
        <p:cxnSp>
          <p:nvCxnSpPr>
            <p:cNvPr id="545" name="Shape 545"/>
            <p:cNvCxnSpPr/>
            <p:nvPr/>
          </p:nvCxnSpPr>
          <p:spPr>
            <a:xfrm rot="-7456037" flipH="1">
              <a:off x="4205847" y="2394173"/>
              <a:ext cx="3064180" cy="1144542"/>
            </a:xfrm>
            <a:prstGeom prst="curvedConnector3">
              <a:avLst>
                <a:gd name="adj1" fmla="val 49994"/>
              </a:avLst>
            </a:prstGeom>
            <a:noFill/>
            <a:ln w="28575" cap="flat" cmpd="sng">
              <a:solidFill>
                <a:srgbClr val="38761D"/>
              </a:solidFill>
              <a:prstDash val="solid"/>
              <a:round/>
              <a:headEnd type="none" w="lg" len="lg"/>
              <a:tailEnd type="none" w="lg" len="lg"/>
            </a:ln>
          </p:spPr>
        </p:cxnSp>
        <p:sp>
          <p:nvSpPr>
            <p:cNvPr id="546" name="Shape 546"/>
            <p:cNvSpPr/>
            <p:nvPr/>
          </p:nvSpPr>
          <p:spPr>
            <a:xfrm rot="-278678">
              <a:off x="4173084" y="1423823"/>
              <a:ext cx="959551" cy="560757"/>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7" name="Shape 547"/>
            <p:cNvSpPr/>
            <p:nvPr/>
          </p:nvSpPr>
          <p:spPr>
            <a:xfrm rot="3945992">
              <a:off x="3926416" y="2062462"/>
              <a:ext cx="959665" cy="560872"/>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8" name="Shape 548"/>
            <p:cNvSpPr/>
            <p:nvPr/>
          </p:nvSpPr>
          <p:spPr>
            <a:xfrm rot="8233003">
              <a:off x="3206375" y="1816608"/>
              <a:ext cx="959767" cy="560870"/>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9" name="Shape 549"/>
            <p:cNvSpPr/>
            <p:nvPr/>
          </p:nvSpPr>
          <p:spPr>
            <a:xfrm rot="-8652499">
              <a:off x="3216872" y="1233836"/>
              <a:ext cx="959749" cy="560922"/>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0" name="Shape 550"/>
            <p:cNvSpPr/>
            <p:nvPr/>
          </p:nvSpPr>
          <p:spPr>
            <a:xfrm rot="6027806">
              <a:off x="3559607" y="2062545"/>
              <a:ext cx="959759" cy="560700"/>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1" name="Shape 551"/>
            <p:cNvSpPr/>
            <p:nvPr/>
          </p:nvSpPr>
          <p:spPr>
            <a:xfrm rot="-5707774">
              <a:off x="3638009" y="934169"/>
              <a:ext cx="959643" cy="560869"/>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2" name="Shape 552"/>
            <p:cNvSpPr/>
            <p:nvPr/>
          </p:nvSpPr>
          <p:spPr>
            <a:xfrm rot="-3014967">
              <a:off x="3996198" y="1077530"/>
              <a:ext cx="959892" cy="560917"/>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3" name="Shape 553"/>
            <p:cNvSpPr/>
            <p:nvPr/>
          </p:nvSpPr>
          <p:spPr>
            <a:xfrm rot="1678976">
              <a:off x="4172998" y="1757667"/>
              <a:ext cx="959701" cy="560841"/>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4" name="Shape 554"/>
            <p:cNvSpPr/>
            <p:nvPr/>
          </p:nvSpPr>
          <p:spPr>
            <a:xfrm>
              <a:off x="3795625" y="1466500"/>
              <a:ext cx="657900" cy="614700"/>
            </a:xfrm>
            <a:prstGeom prst="flowChartConnector">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55" name="Shape 555"/>
          <p:cNvGrpSpPr/>
          <p:nvPr/>
        </p:nvGrpSpPr>
        <p:grpSpPr>
          <a:xfrm rot="4929306">
            <a:off x="2234453" y="883254"/>
            <a:ext cx="4137235" cy="3200281"/>
            <a:chOff x="3143547" y="711503"/>
            <a:chExt cx="4136989" cy="3200091"/>
          </a:xfrm>
        </p:grpSpPr>
        <p:cxnSp>
          <p:nvCxnSpPr>
            <p:cNvPr id="556" name="Shape 556"/>
            <p:cNvCxnSpPr/>
            <p:nvPr/>
          </p:nvCxnSpPr>
          <p:spPr>
            <a:xfrm rot="470738">
              <a:off x="4285989" y="2213754"/>
              <a:ext cx="2905396" cy="1506581"/>
            </a:xfrm>
            <a:prstGeom prst="curvedConnector3">
              <a:avLst>
                <a:gd name="adj1" fmla="val 49998"/>
              </a:avLst>
            </a:prstGeom>
            <a:noFill/>
            <a:ln w="28575" cap="flat" cmpd="sng">
              <a:solidFill>
                <a:srgbClr val="38761D"/>
              </a:solidFill>
              <a:prstDash val="solid"/>
              <a:round/>
              <a:headEnd type="none" w="lg" len="lg"/>
              <a:tailEnd type="none" w="lg" len="lg"/>
            </a:ln>
          </p:spPr>
        </p:cxnSp>
        <p:sp>
          <p:nvSpPr>
            <p:cNvPr id="557" name="Shape 557"/>
            <p:cNvSpPr/>
            <p:nvPr/>
          </p:nvSpPr>
          <p:spPr>
            <a:xfrm rot="-278678">
              <a:off x="4173084" y="1423823"/>
              <a:ext cx="959551" cy="560757"/>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8" name="Shape 558"/>
            <p:cNvSpPr/>
            <p:nvPr/>
          </p:nvSpPr>
          <p:spPr>
            <a:xfrm rot="3945992">
              <a:off x="3926416" y="2062462"/>
              <a:ext cx="959665" cy="560872"/>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9" name="Shape 559"/>
            <p:cNvSpPr/>
            <p:nvPr/>
          </p:nvSpPr>
          <p:spPr>
            <a:xfrm rot="8233003">
              <a:off x="3206375" y="1816608"/>
              <a:ext cx="959767" cy="560870"/>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0" name="Shape 560"/>
            <p:cNvSpPr/>
            <p:nvPr/>
          </p:nvSpPr>
          <p:spPr>
            <a:xfrm rot="-8652499">
              <a:off x="3216872" y="1233836"/>
              <a:ext cx="959749" cy="560922"/>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1" name="Shape 561"/>
            <p:cNvSpPr/>
            <p:nvPr/>
          </p:nvSpPr>
          <p:spPr>
            <a:xfrm rot="6027806">
              <a:off x="3559607" y="2062545"/>
              <a:ext cx="959759" cy="560700"/>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2" name="Shape 562"/>
            <p:cNvSpPr/>
            <p:nvPr/>
          </p:nvSpPr>
          <p:spPr>
            <a:xfrm rot="-5707774">
              <a:off x="3638009" y="934169"/>
              <a:ext cx="959643" cy="560869"/>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3" name="Shape 563"/>
            <p:cNvSpPr/>
            <p:nvPr/>
          </p:nvSpPr>
          <p:spPr>
            <a:xfrm rot="-3014967">
              <a:off x="3996198" y="1077530"/>
              <a:ext cx="959892" cy="560917"/>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4" name="Shape 564"/>
            <p:cNvSpPr/>
            <p:nvPr/>
          </p:nvSpPr>
          <p:spPr>
            <a:xfrm rot="1678976">
              <a:off x="4172998" y="1757667"/>
              <a:ext cx="959701" cy="560841"/>
            </a:xfrm>
            <a:prstGeom prst="flowChartDelay">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5" name="Shape 565"/>
            <p:cNvSpPr/>
            <p:nvPr/>
          </p:nvSpPr>
          <p:spPr>
            <a:xfrm>
              <a:off x="3795625" y="1466500"/>
              <a:ext cx="657900" cy="614700"/>
            </a:xfrm>
            <a:prstGeom prst="flowChartConnector">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66" name="Shape 566"/>
          <p:cNvSpPr/>
          <p:nvPr/>
        </p:nvSpPr>
        <p:spPr>
          <a:xfrm>
            <a:off x="5661075" y="2447750"/>
            <a:ext cx="1434000" cy="711600"/>
          </a:xfrm>
          <a:prstGeom prst="right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567" name="Shape 567"/>
          <p:cNvGrpSpPr/>
          <p:nvPr/>
        </p:nvGrpSpPr>
        <p:grpSpPr>
          <a:xfrm>
            <a:off x="7414725" y="1652387"/>
            <a:ext cx="1629750" cy="2302324"/>
            <a:chOff x="7277875" y="1754175"/>
            <a:chExt cx="1629750" cy="2302324"/>
          </a:xfrm>
        </p:grpSpPr>
        <p:sp>
          <p:nvSpPr>
            <p:cNvPr id="568" name="Shape 568"/>
            <p:cNvSpPr/>
            <p:nvPr/>
          </p:nvSpPr>
          <p:spPr>
            <a:xfrm>
              <a:off x="7277875" y="1754175"/>
              <a:ext cx="1629750" cy="2302324"/>
            </a:xfrm>
            <a:prstGeom prst="flowChartMagneticDisk">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9" name="Shape 569"/>
            <p:cNvSpPr/>
            <p:nvPr/>
          </p:nvSpPr>
          <p:spPr>
            <a:xfrm>
              <a:off x="7514250" y="2873825"/>
              <a:ext cx="1244100" cy="711600"/>
            </a:xfrm>
            <a:prstGeom prst="rect">
              <a:avLst/>
            </a:prstGeom>
            <a:no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0" name="Shape 570"/>
            <p:cNvSpPr txBox="1"/>
            <p:nvPr/>
          </p:nvSpPr>
          <p:spPr>
            <a:xfrm>
              <a:off x="7588900" y="2960925"/>
              <a:ext cx="1057500" cy="497700"/>
            </a:xfrm>
            <a:prstGeom prst="rect">
              <a:avLst/>
            </a:prstGeom>
            <a:noFill/>
            <a:ln>
              <a:noFill/>
            </a:ln>
          </p:spPr>
          <p:txBody>
            <a:bodyPr lIns="91425" tIns="91425" rIns="91425" bIns="91425" anchor="t" anchorCtr="0">
              <a:noAutofit/>
            </a:bodyPr>
            <a:lstStyle/>
            <a:p>
              <a:pPr lvl="0" algn="ctr">
                <a:spcBef>
                  <a:spcPts val="0"/>
                </a:spcBef>
                <a:buNone/>
              </a:pPr>
              <a:r>
                <a:rPr lang="en" sz="2400" b="1">
                  <a:latin typeface="Calibri"/>
                  <a:ea typeface="Calibri"/>
                  <a:cs typeface="Calibri"/>
                  <a:sym typeface="Calibri"/>
                </a:rPr>
                <a:t>Drug</a:t>
              </a:r>
            </a:p>
            <a:p>
              <a:pPr lvl="0">
                <a:spcBef>
                  <a:spcPts val="0"/>
                </a:spcBef>
                <a:buNone/>
              </a:pPr>
              <a:endParaRPr/>
            </a:p>
          </p:txBody>
        </p:sp>
      </p:grpSp>
      <p:sp>
        <p:nvSpPr>
          <p:cNvPr id="571" name="Shape 571"/>
          <p:cNvSpPr/>
          <p:nvPr/>
        </p:nvSpPr>
        <p:spPr>
          <a:xfrm>
            <a:off x="5634100" y="2119237"/>
            <a:ext cx="1244100" cy="1368600"/>
          </a:xfrm>
          <a:prstGeom prst="mathMultiply">
            <a:avLst>
              <a:gd name="adj1" fmla="val 12404"/>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2" name="Shape 572"/>
          <p:cNvSpPr txBox="1"/>
          <p:nvPr/>
        </p:nvSpPr>
        <p:spPr>
          <a:xfrm>
            <a:off x="4937350" y="3315400"/>
            <a:ext cx="2637600" cy="835500"/>
          </a:xfrm>
          <a:prstGeom prst="rect">
            <a:avLst/>
          </a:prstGeom>
          <a:noFill/>
          <a:ln>
            <a:noFill/>
          </a:ln>
        </p:spPr>
        <p:txBody>
          <a:bodyPr lIns="91425" tIns="91425" rIns="91425" bIns="91425" anchor="t" anchorCtr="0">
            <a:noAutofit/>
          </a:bodyPr>
          <a:lstStyle/>
          <a:p>
            <a:pPr lvl="0" algn="ctr">
              <a:spcBef>
                <a:spcPts val="0"/>
              </a:spcBef>
              <a:buNone/>
            </a:pPr>
            <a:r>
              <a:rPr lang="en" sz="1800">
                <a:latin typeface="Calibri"/>
                <a:ea typeface="Calibri"/>
                <a:cs typeface="Calibri"/>
                <a:sym typeface="Calibri"/>
              </a:rPr>
              <a:t>Low yield</a:t>
            </a:r>
          </a:p>
          <a:p>
            <a:pPr marL="0" lvl="0" indent="0" algn="ctr" rtl="0">
              <a:spcBef>
                <a:spcPts val="0"/>
              </a:spcBef>
              <a:buNone/>
            </a:pPr>
            <a:r>
              <a:rPr lang="en" sz="1800">
                <a:latin typeface="Calibri"/>
                <a:ea typeface="Calibri"/>
                <a:cs typeface="Calibri"/>
                <a:sym typeface="Calibri"/>
              </a:rPr>
              <a:t>Cost ineffective</a:t>
            </a:r>
          </a:p>
          <a:p>
            <a:pPr marL="0" lvl="0" indent="0" algn="ctr">
              <a:spcBef>
                <a:spcPts val="0"/>
              </a:spcBef>
              <a:buNone/>
            </a:pPr>
            <a:r>
              <a:rPr lang="en" sz="1800">
                <a:latin typeface="Calibri"/>
                <a:ea typeface="Calibri"/>
                <a:cs typeface="Calibri"/>
                <a:sym typeface="Calibri"/>
              </a:rPr>
              <a:t>Plant growth dependent</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6"/>
                                        </p:tgtEl>
                                        <p:attrNameLst>
                                          <p:attrName>style.visibility</p:attrName>
                                        </p:attrNameLst>
                                      </p:cBhvr>
                                      <p:to>
                                        <p:strVal val="visible"/>
                                      </p:to>
                                    </p:set>
                                    <p:animEffect transition="in" filter="fade">
                                      <p:cBhvr>
                                        <p:cTn id="7" dur="1000"/>
                                        <p:tgtEl>
                                          <p:spTgt spid="5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7"/>
                                        </p:tgtEl>
                                        <p:attrNameLst>
                                          <p:attrName>style.visibility</p:attrName>
                                        </p:attrNameLst>
                                      </p:cBhvr>
                                      <p:to>
                                        <p:strVal val="visible"/>
                                      </p:to>
                                    </p:set>
                                    <p:animEffect transition="in" filter="fade">
                                      <p:cBhvr>
                                        <p:cTn id="12" dur="1000"/>
                                        <p:tgtEl>
                                          <p:spTgt spid="5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1"/>
                                        </p:tgtEl>
                                        <p:attrNameLst>
                                          <p:attrName>style.visibility</p:attrName>
                                        </p:attrNameLst>
                                      </p:cBhvr>
                                      <p:to>
                                        <p:strVal val="visible"/>
                                      </p:to>
                                    </p:set>
                                    <p:animEffect transition="in" filter="fade">
                                      <p:cBhvr>
                                        <p:cTn id="17" dur="1000"/>
                                        <p:tgtEl>
                                          <p:spTgt spid="5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2"/>
                                        </p:tgtEl>
                                        <p:attrNameLst>
                                          <p:attrName>style.visibility</p:attrName>
                                        </p:attrNameLst>
                                      </p:cBhvr>
                                      <p:to>
                                        <p:strVal val="visible"/>
                                      </p:to>
                                    </p:set>
                                    <p:animEffect transition="in" filter="fade">
                                      <p:cBhvr>
                                        <p:cTn id="22" dur="1000"/>
                                        <p:tgtEl>
                                          <p:spTgt spid="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Shape 1171"/>
          <p:cNvSpPr txBox="1">
            <a:spLocks noGrp="1"/>
          </p:cNvSpPr>
          <p:nvPr>
            <p:ph type="body" idx="1"/>
          </p:nvPr>
        </p:nvSpPr>
        <p:spPr>
          <a:xfrm>
            <a:off x="457200" y="4008684"/>
            <a:ext cx="8229600" cy="519600"/>
          </a:xfrm>
          <a:prstGeom prst="rect">
            <a:avLst/>
          </a:prstGeom>
        </p:spPr>
        <p:txBody>
          <a:bodyPr lIns="91425" tIns="91425" rIns="91425" bIns="91425" anchor="t" anchorCtr="0">
            <a:noAutofit/>
          </a:bodyPr>
          <a:lstStyle/>
          <a:p>
            <a:pPr lvl="0">
              <a:spcBef>
                <a:spcPts val="0"/>
              </a:spcBef>
              <a:buNone/>
            </a:pPr>
            <a:r>
              <a:rPr lang="en" sz="4800"/>
              <a:t>The Solutions?</a:t>
            </a:r>
          </a:p>
        </p:txBody>
      </p:sp>
      <p:grpSp>
        <p:nvGrpSpPr>
          <p:cNvPr id="1172" name="Shape 1172"/>
          <p:cNvGrpSpPr/>
          <p:nvPr/>
        </p:nvGrpSpPr>
        <p:grpSpPr>
          <a:xfrm>
            <a:off x="1525252" y="572536"/>
            <a:ext cx="1532282" cy="1401994"/>
            <a:chOff x="6270175" y="1194325"/>
            <a:chExt cx="1458900" cy="1432800"/>
          </a:xfrm>
        </p:grpSpPr>
        <p:sp>
          <p:nvSpPr>
            <p:cNvPr id="1173" name="Shape 1173"/>
            <p:cNvSpPr/>
            <p:nvPr/>
          </p:nvSpPr>
          <p:spPr>
            <a:xfrm>
              <a:off x="7066375" y="1194325"/>
              <a:ext cx="662700" cy="709200"/>
            </a:xfrm>
            <a:prstGeom prst="ellipse">
              <a:avLst/>
            </a:prstGeom>
            <a:solidFill>
              <a:srgbClr val="CFE2F3"/>
            </a:solidFill>
            <a:ln>
              <a:noFill/>
            </a:ln>
          </p:spPr>
          <p:txBody>
            <a:bodyPr lIns="91425" tIns="91425" rIns="91425" bIns="91425" anchor="ctr" anchorCtr="0">
              <a:noAutofit/>
            </a:bodyPr>
            <a:lstStyle/>
            <a:p>
              <a:pPr lvl="0">
                <a:spcBef>
                  <a:spcPts val="0"/>
                </a:spcBef>
                <a:buNone/>
              </a:pPr>
              <a:endParaRPr/>
            </a:p>
          </p:txBody>
        </p:sp>
        <p:sp>
          <p:nvSpPr>
            <p:cNvPr id="1174" name="Shape 1174"/>
            <p:cNvSpPr/>
            <p:nvPr/>
          </p:nvSpPr>
          <p:spPr>
            <a:xfrm>
              <a:off x="6270175" y="1380925"/>
              <a:ext cx="1228800" cy="1246200"/>
            </a:xfrm>
            <a:prstGeom prst="ellipse">
              <a:avLst/>
            </a:prstGeom>
            <a:solidFill>
              <a:srgbClr val="CFE2F3"/>
            </a:solidFill>
            <a:ln>
              <a:noFill/>
            </a:ln>
          </p:spPr>
          <p:txBody>
            <a:bodyPr lIns="91425" tIns="91425" rIns="91425" bIns="91425" anchor="ctr" anchorCtr="0">
              <a:noAutofit/>
            </a:bodyPr>
            <a:lstStyle/>
            <a:p>
              <a:pPr lvl="0">
                <a:spcBef>
                  <a:spcPts val="0"/>
                </a:spcBef>
                <a:buNone/>
              </a:pPr>
              <a:endParaRPr/>
            </a:p>
          </p:txBody>
        </p:sp>
      </p:grpSp>
      <p:sp>
        <p:nvSpPr>
          <p:cNvPr id="1175" name="Shape 1175"/>
          <p:cNvSpPr txBox="1"/>
          <p:nvPr/>
        </p:nvSpPr>
        <p:spPr>
          <a:xfrm>
            <a:off x="2295300" y="2174100"/>
            <a:ext cx="4553400" cy="795300"/>
          </a:xfrm>
          <a:prstGeom prst="rect">
            <a:avLst/>
          </a:prstGeom>
          <a:noFill/>
          <a:ln>
            <a:noFill/>
          </a:ln>
        </p:spPr>
        <p:txBody>
          <a:bodyPr lIns="91425" tIns="91425" rIns="91425" bIns="91425" anchor="t" anchorCtr="0">
            <a:noAutofit/>
          </a:bodyPr>
          <a:lstStyle/>
          <a:p>
            <a:pPr lvl="0">
              <a:spcBef>
                <a:spcPts val="0"/>
              </a:spcBef>
              <a:buNone/>
            </a:pPr>
            <a:r>
              <a:rPr lang="en" sz="2400"/>
              <a:t>Morphine producing YEAST!!</a:t>
            </a:r>
          </a:p>
        </p:txBody>
      </p:sp>
      <p:sp>
        <p:nvSpPr>
          <p:cNvPr id="1176" name="Shape 1176"/>
          <p:cNvSpPr/>
          <p:nvPr/>
        </p:nvSpPr>
        <p:spPr>
          <a:xfrm rot="-5398789">
            <a:off x="4146299" y="322875"/>
            <a:ext cx="851400" cy="2206500"/>
          </a:xfrm>
          <a:prstGeom prst="downArrow">
            <a:avLst>
              <a:gd name="adj1" fmla="val 50000"/>
              <a:gd name="adj2" fmla="val 50000"/>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177" name="Shape 1177" descr="medicine-bottle.png"/>
          <p:cNvPicPr preferRelativeResize="0"/>
          <p:nvPr/>
        </p:nvPicPr>
        <p:blipFill>
          <a:blip r:embed="rId3">
            <a:alphaModFix/>
          </a:blip>
          <a:stretch>
            <a:fillRect/>
          </a:stretch>
        </p:blipFill>
        <p:spPr>
          <a:xfrm>
            <a:off x="6409254" y="693862"/>
            <a:ext cx="914775" cy="1280674"/>
          </a:xfrm>
          <a:prstGeom prst="rect">
            <a:avLst/>
          </a:prstGeom>
          <a:noFill/>
          <a:ln>
            <a:noFill/>
          </a:ln>
        </p:spPr>
      </p:pic>
      <p:sp>
        <p:nvSpPr>
          <p:cNvPr id="1178" name="Shape 1178"/>
          <p:cNvSpPr txBox="1"/>
          <p:nvPr/>
        </p:nvSpPr>
        <p:spPr>
          <a:xfrm>
            <a:off x="4771625" y="2841125"/>
            <a:ext cx="2552400" cy="641400"/>
          </a:xfrm>
          <a:prstGeom prst="rect">
            <a:avLst/>
          </a:prstGeom>
          <a:noFill/>
          <a:ln>
            <a:noFill/>
          </a:ln>
        </p:spPr>
        <p:txBody>
          <a:bodyPr lIns="91425" tIns="91425" rIns="91425" bIns="91425" anchor="t" anchorCtr="0">
            <a:noAutofit/>
          </a:bodyPr>
          <a:lstStyle/>
          <a:p>
            <a:pPr lvl="0">
              <a:spcBef>
                <a:spcPts val="0"/>
              </a:spcBef>
              <a:buNone/>
            </a:pPr>
            <a:r>
              <a:rPr lang="en" sz="2400"/>
              <a:t>Maybe…</a:t>
            </a:r>
          </a:p>
          <a:p>
            <a:pPr lvl="0">
              <a:spcBef>
                <a:spcPts val="0"/>
              </a:spcBef>
              <a:buNone/>
            </a:pPr>
            <a:r>
              <a:rPr lang="en" sz="2400"/>
              <a:t>Not Quite...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Shape 1183"/>
          <p:cNvSpPr txBox="1"/>
          <p:nvPr/>
        </p:nvSpPr>
        <p:spPr>
          <a:xfrm>
            <a:off x="2321650" y="3512425"/>
            <a:ext cx="4629000" cy="1820100"/>
          </a:xfrm>
          <a:prstGeom prst="rect">
            <a:avLst/>
          </a:prstGeom>
          <a:noFill/>
          <a:ln>
            <a:noFill/>
          </a:ln>
        </p:spPr>
        <p:txBody>
          <a:bodyPr lIns="91425" tIns="91425" rIns="91425" bIns="91425" anchor="ctr" anchorCtr="0">
            <a:noAutofit/>
          </a:bodyPr>
          <a:lstStyle/>
          <a:p>
            <a:pPr lvl="0" algn="ctr" rtl="0">
              <a:spcBef>
                <a:spcPts val="360"/>
              </a:spcBef>
              <a:buNone/>
            </a:pPr>
            <a:r>
              <a:rPr lang="en" sz="4800">
                <a:solidFill>
                  <a:srgbClr val="3D4965"/>
                </a:solidFill>
                <a:latin typeface="Calibri"/>
                <a:ea typeface="Calibri"/>
                <a:cs typeface="Calibri"/>
                <a:sym typeface="Calibri"/>
              </a:rPr>
              <a:t>The Solutions?</a:t>
            </a:r>
          </a:p>
        </p:txBody>
      </p:sp>
      <p:sp>
        <p:nvSpPr>
          <p:cNvPr id="1184" name="Shape 1184"/>
          <p:cNvSpPr txBox="1"/>
          <p:nvPr/>
        </p:nvSpPr>
        <p:spPr>
          <a:xfrm>
            <a:off x="768850" y="718300"/>
            <a:ext cx="7734600" cy="1090200"/>
          </a:xfrm>
          <a:prstGeom prst="rect">
            <a:avLst/>
          </a:prstGeom>
          <a:noFill/>
          <a:ln>
            <a:noFill/>
          </a:ln>
        </p:spPr>
        <p:txBody>
          <a:bodyPr lIns="91425" tIns="91425" rIns="91425" bIns="91425" anchor="t" anchorCtr="0">
            <a:noAutofit/>
          </a:bodyPr>
          <a:lstStyle/>
          <a:p>
            <a:pPr lvl="0">
              <a:spcBef>
                <a:spcPts val="0"/>
              </a:spcBef>
              <a:buNone/>
            </a:pPr>
            <a:r>
              <a:rPr lang="en" sz="3000">
                <a:latin typeface="Sniglet"/>
                <a:ea typeface="Sniglet"/>
                <a:cs typeface="Sniglet"/>
                <a:sym typeface="Sniglet"/>
              </a:rPr>
              <a:t>The CDC recommends:</a:t>
            </a:r>
          </a:p>
          <a:p>
            <a:pPr lvl="0">
              <a:spcBef>
                <a:spcPts val="0"/>
              </a:spcBef>
              <a:buNone/>
            </a:pPr>
            <a:endParaRPr sz="3000">
              <a:latin typeface="Sniglet"/>
              <a:ea typeface="Sniglet"/>
              <a:cs typeface="Sniglet"/>
              <a:sym typeface="Sniglet"/>
            </a:endParaRPr>
          </a:p>
          <a:p>
            <a:pPr marL="457200" lvl="0" indent="-419100" rtl="0">
              <a:spcBef>
                <a:spcPts val="0"/>
              </a:spcBef>
              <a:buSzPct val="100000"/>
              <a:buFont typeface="Sniglet"/>
              <a:buChar char="●"/>
            </a:pPr>
            <a:r>
              <a:rPr lang="en" sz="3000">
                <a:latin typeface="Sniglet"/>
                <a:ea typeface="Sniglet"/>
                <a:cs typeface="Sniglet"/>
                <a:sym typeface="Sniglet"/>
              </a:rPr>
              <a:t>Better allocation of current resources</a:t>
            </a:r>
          </a:p>
          <a:p>
            <a:pPr marL="457200" lvl="0" indent="-419100" rtl="0">
              <a:spcBef>
                <a:spcPts val="0"/>
              </a:spcBef>
              <a:buSzPct val="100000"/>
              <a:buFont typeface="Sniglet"/>
              <a:buChar char="●"/>
            </a:pPr>
            <a:r>
              <a:rPr lang="en" sz="3000">
                <a:latin typeface="Sniglet"/>
                <a:ea typeface="Sniglet"/>
                <a:cs typeface="Sniglet"/>
                <a:sym typeface="Sniglet"/>
              </a:rPr>
              <a:t>Use of other pain treatments first</a:t>
            </a:r>
          </a:p>
          <a:p>
            <a:pPr marL="457200" lvl="0" indent="-419100" rtl="0">
              <a:spcBef>
                <a:spcPts val="0"/>
              </a:spcBef>
              <a:buSzPct val="100000"/>
              <a:buFont typeface="Sniglet"/>
              <a:buChar char="●"/>
            </a:pPr>
            <a:r>
              <a:rPr lang="en" sz="3000">
                <a:latin typeface="Sniglet"/>
                <a:ea typeface="Sniglet"/>
                <a:cs typeface="Sniglet"/>
                <a:sym typeface="Sniglet"/>
              </a:rPr>
              <a:t>When using opioids, start low and go slow. </a:t>
            </a:r>
          </a:p>
        </p:txBody>
      </p:sp>
      <p:sp>
        <p:nvSpPr>
          <p:cNvPr id="1185" name="Shape 1185"/>
          <p:cNvSpPr txBox="1"/>
          <p:nvPr/>
        </p:nvSpPr>
        <p:spPr>
          <a:xfrm>
            <a:off x="5280825" y="3166150"/>
            <a:ext cx="3142500" cy="437100"/>
          </a:xfrm>
          <a:prstGeom prst="rect">
            <a:avLst/>
          </a:prstGeom>
          <a:noFill/>
          <a:ln>
            <a:noFill/>
          </a:ln>
        </p:spPr>
        <p:txBody>
          <a:bodyPr lIns="91425" tIns="91425" rIns="91425" bIns="91425" anchor="t" anchorCtr="0">
            <a:noAutofit/>
          </a:bodyPr>
          <a:lstStyle/>
          <a:p>
            <a:pPr lvl="0">
              <a:spcBef>
                <a:spcPts val="0"/>
              </a:spcBef>
              <a:buNone/>
            </a:pPr>
            <a:r>
              <a:rPr lang="en">
                <a:latin typeface="Calibri"/>
                <a:ea typeface="Calibri"/>
                <a:cs typeface="Calibri"/>
                <a:sym typeface="Calibri"/>
              </a:rPr>
              <a:t>~</a:t>
            </a:r>
            <a:r>
              <a:rPr lang="en" sz="1650" b="1">
                <a:solidFill>
                  <a:schemeClr val="dk1"/>
                </a:solidFill>
                <a:latin typeface="Calibri"/>
                <a:ea typeface="Calibri"/>
                <a:cs typeface="Calibri"/>
                <a:sym typeface="Calibri"/>
              </a:rPr>
              <a:t>CDC Guideline for Prescribing Opioids for Chronic Pain</a:t>
            </a:r>
          </a:p>
          <a:p>
            <a:pPr lvl="0">
              <a:spcBef>
                <a:spcPts val="0"/>
              </a:spcBef>
              <a:buNone/>
            </a:pP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Shape 1190"/>
          <p:cNvSpPr txBox="1">
            <a:spLocks noGrp="1"/>
          </p:cNvSpPr>
          <p:nvPr>
            <p:ph type="body" idx="1"/>
          </p:nvPr>
        </p:nvSpPr>
        <p:spPr>
          <a:xfrm>
            <a:off x="457200" y="3798759"/>
            <a:ext cx="8229600" cy="519600"/>
          </a:xfrm>
          <a:prstGeom prst="rect">
            <a:avLst/>
          </a:prstGeom>
        </p:spPr>
        <p:txBody>
          <a:bodyPr lIns="91425" tIns="91425" rIns="91425" bIns="91425" anchor="t" anchorCtr="0">
            <a:noAutofit/>
          </a:bodyPr>
          <a:lstStyle/>
          <a:p>
            <a:pPr lvl="0">
              <a:spcBef>
                <a:spcPts val="0"/>
              </a:spcBef>
              <a:buNone/>
            </a:pPr>
            <a:r>
              <a:rPr lang="en" sz="3600">
                <a:latin typeface="Calibri"/>
                <a:ea typeface="Calibri"/>
                <a:cs typeface="Calibri"/>
                <a:sym typeface="Calibri"/>
              </a:rPr>
              <a:t>So are Morphine Making Yeast</a:t>
            </a:r>
          </a:p>
          <a:p>
            <a:pPr lvl="0">
              <a:spcBef>
                <a:spcPts val="0"/>
              </a:spcBef>
              <a:buNone/>
            </a:pPr>
            <a:r>
              <a:rPr lang="en" sz="3600">
                <a:latin typeface="Calibri"/>
                <a:ea typeface="Calibri"/>
                <a:cs typeface="Calibri"/>
                <a:sym typeface="Calibri"/>
              </a:rPr>
              <a:t> the Answer?</a:t>
            </a:r>
          </a:p>
        </p:txBody>
      </p:sp>
      <p:sp>
        <p:nvSpPr>
          <p:cNvPr id="1191" name="Shape 1191"/>
          <p:cNvSpPr txBox="1"/>
          <p:nvPr/>
        </p:nvSpPr>
        <p:spPr>
          <a:xfrm>
            <a:off x="1191375" y="584225"/>
            <a:ext cx="3528300" cy="1798500"/>
          </a:xfrm>
          <a:prstGeom prst="rect">
            <a:avLst/>
          </a:prstGeom>
          <a:noFill/>
          <a:ln>
            <a:noFill/>
          </a:ln>
        </p:spPr>
        <p:txBody>
          <a:bodyPr lIns="91425" tIns="91425" rIns="91425" bIns="91425" anchor="t" anchorCtr="0">
            <a:noAutofit/>
          </a:bodyPr>
          <a:lstStyle/>
          <a:p>
            <a:pPr lvl="0">
              <a:spcBef>
                <a:spcPts val="0"/>
              </a:spcBef>
              <a:buNone/>
            </a:pPr>
            <a:r>
              <a:rPr lang="en" sz="2400">
                <a:latin typeface="Calibri"/>
                <a:ea typeface="Calibri"/>
                <a:cs typeface="Calibri"/>
                <a:sym typeface="Calibri"/>
              </a:rPr>
              <a:t>It’s complicated.</a:t>
            </a:r>
          </a:p>
          <a:p>
            <a:pPr lvl="0">
              <a:spcBef>
                <a:spcPts val="0"/>
              </a:spcBef>
              <a:buNone/>
            </a:pPr>
            <a:endParaRPr sz="2400">
              <a:latin typeface="Calibri"/>
              <a:ea typeface="Calibri"/>
              <a:cs typeface="Calibri"/>
              <a:sym typeface="Calibri"/>
            </a:endParaRPr>
          </a:p>
          <a:p>
            <a:pPr lvl="0">
              <a:spcBef>
                <a:spcPts val="0"/>
              </a:spcBef>
              <a:buNone/>
            </a:pPr>
            <a:endParaRPr sz="2400">
              <a:latin typeface="Calibri"/>
              <a:ea typeface="Calibri"/>
              <a:cs typeface="Calibri"/>
              <a:sym typeface="Calibri"/>
            </a:endParaRPr>
          </a:p>
        </p:txBody>
      </p:sp>
      <p:sp>
        <p:nvSpPr>
          <p:cNvPr id="1192" name="Shape 1192"/>
          <p:cNvSpPr txBox="1"/>
          <p:nvPr/>
        </p:nvSpPr>
        <p:spPr>
          <a:xfrm>
            <a:off x="4227050" y="984850"/>
            <a:ext cx="4295700" cy="519600"/>
          </a:xfrm>
          <a:prstGeom prst="rect">
            <a:avLst/>
          </a:prstGeom>
          <a:noFill/>
          <a:ln>
            <a:noFill/>
          </a:ln>
        </p:spPr>
        <p:txBody>
          <a:bodyPr lIns="91425" tIns="91425" rIns="91425" bIns="91425" anchor="t" anchorCtr="0">
            <a:noAutofit/>
          </a:bodyPr>
          <a:lstStyle/>
          <a:p>
            <a:pPr lvl="0">
              <a:spcBef>
                <a:spcPts val="0"/>
              </a:spcBef>
              <a:buNone/>
            </a:pPr>
            <a:r>
              <a:rPr lang="en" sz="2400"/>
              <a:t>As it stands, addiction and abuse leads to us saying no. </a:t>
            </a:r>
          </a:p>
        </p:txBody>
      </p:sp>
      <p:sp>
        <p:nvSpPr>
          <p:cNvPr id="1193" name="Shape 1193"/>
          <p:cNvSpPr txBox="1"/>
          <p:nvPr/>
        </p:nvSpPr>
        <p:spPr>
          <a:xfrm>
            <a:off x="1191375" y="2050525"/>
            <a:ext cx="3299100" cy="664500"/>
          </a:xfrm>
          <a:prstGeom prst="rect">
            <a:avLst/>
          </a:prstGeom>
          <a:noFill/>
          <a:ln>
            <a:noFill/>
          </a:ln>
        </p:spPr>
        <p:txBody>
          <a:bodyPr lIns="91425" tIns="91425" rIns="91425" bIns="91425" anchor="t" anchorCtr="0">
            <a:noAutofit/>
          </a:bodyPr>
          <a:lstStyle/>
          <a:p>
            <a:pPr lvl="0">
              <a:spcBef>
                <a:spcPts val="0"/>
              </a:spcBef>
              <a:buNone/>
            </a:pPr>
            <a:r>
              <a:rPr lang="en" sz="2400"/>
              <a:t>But... </a:t>
            </a:r>
          </a:p>
        </p:txBody>
      </p:sp>
      <p:sp>
        <p:nvSpPr>
          <p:cNvPr id="1194" name="Shape 1194"/>
          <p:cNvSpPr txBox="1"/>
          <p:nvPr/>
        </p:nvSpPr>
        <p:spPr>
          <a:xfrm>
            <a:off x="4227050" y="2204908"/>
            <a:ext cx="3929100" cy="1516500"/>
          </a:xfrm>
          <a:prstGeom prst="rect">
            <a:avLst/>
          </a:prstGeom>
          <a:noFill/>
          <a:ln>
            <a:noFill/>
          </a:ln>
        </p:spPr>
        <p:txBody>
          <a:bodyPr lIns="91425" tIns="91425" rIns="91425" bIns="91425" anchor="t" anchorCtr="0">
            <a:noAutofit/>
          </a:bodyPr>
          <a:lstStyle/>
          <a:p>
            <a:pPr lvl="0">
              <a:spcBef>
                <a:spcPts val="0"/>
              </a:spcBef>
              <a:buNone/>
            </a:pPr>
            <a:r>
              <a:rPr lang="en" sz="2400"/>
              <a:t>Replacement of plant based opioids could prevent shortages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Shape 1199"/>
          <p:cNvSpPr txBox="1"/>
          <p:nvPr/>
        </p:nvSpPr>
        <p:spPr>
          <a:xfrm>
            <a:off x="3122625" y="261275"/>
            <a:ext cx="5274900" cy="734100"/>
          </a:xfrm>
          <a:prstGeom prst="rect">
            <a:avLst/>
          </a:prstGeom>
          <a:noFill/>
          <a:ln>
            <a:noFill/>
          </a:ln>
        </p:spPr>
        <p:txBody>
          <a:bodyPr lIns="91425" tIns="91425" rIns="91425" bIns="91425" anchor="t" anchorCtr="0">
            <a:noAutofit/>
          </a:bodyPr>
          <a:lstStyle/>
          <a:p>
            <a:pPr lvl="0">
              <a:spcBef>
                <a:spcPts val="0"/>
              </a:spcBef>
              <a:buNone/>
            </a:pPr>
            <a:r>
              <a:rPr lang="en" sz="3000"/>
              <a:t>Future Directions</a:t>
            </a:r>
          </a:p>
        </p:txBody>
      </p:sp>
      <p:grpSp>
        <p:nvGrpSpPr>
          <p:cNvPr id="1200" name="Shape 1200"/>
          <p:cNvGrpSpPr/>
          <p:nvPr/>
        </p:nvGrpSpPr>
        <p:grpSpPr>
          <a:xfrm>
            <a:off x="634357" y="2424161"/>
            <a:ext cx="1872133" cy="734118"/>
            <a:chOff x="6369700" y="2901725"/>
            <a:chExt cx="1623425" cy="497775"/>
          </a:xfrm>
        </p:grpSpPr>
        <p:sp>
          <p:nvSpPr>
            <p:cNvPr id="1201" name="Shape 1201"/>
            <p:cNvSpPr/>
            <p:nvPr/>
          </p:nvSpPr>
          <p:spPr>
            <a:xfrm>
              <a:off x="6369700" y="2985800"/>
              <a:ext cx="883200" cy="261300"/>
            </a:xfrm>
            <a:prstGeom prst="ellipse">
              <a:avLst/>
            </a:prstGeom>
            <a:solidFill>
              <a:srgbClr val="FFD966"/>
            </a:solidFill>
            <a:ln w="9525" cap="flat" cmpd="sng">
              <a:solidFill>
                <a:srgbClr val="FFD96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2" name="Shape 1202"/>
            <p:cNvSpPr/>
            <p:nvPr/>
          </p:nvSpPr>
          <p:spPr>
            <a:xfrm>
              <a:off x="6522100" y="3138200"/>
              <a:ext cx="883200" cy="261300"/>
            </a:xfrm>
            <a:prstGeom prst="ellipse">
              <a:avLst/>
            </a:prstGeom>
            <a:solidFill>
              <a:srgbClr val="FFD966"/>
            </a:solidFill>
            <a:ln w="9525" cap="flat" cmpd="sng">
              <a:solidFill>
                <a:srgbClr val="FFD96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3" name="Shape 1203"/>
            <p:cNvSpPr/>
            <p:nvPr/>
          </p:nvSpPr>
          <p:spPr>
            <a:xfrm>
              <a:off x="7109925" y="3138200"/>
              <a:ext cx="883200" cy="261300"/>
            </a:xfrm>
            <a:prstGeom prst="ellipse">
              <a:avLst/>
            </a:prstGeom>
            <a:solidFill>
              <a:srgbClr val="FFD966"/>
            </a:solidFill>
            <a:ln w="9525" cap="flat" cmpd="sng">
              <a:solidFill>
                <a:srgbClr val="FFD96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4" name="Shape 1204"/>
            <p:cNvSpPr/>
            <p:nvPr/>
          </p:nvSpPr>
          <p:spPr>
            <a:xfrm>
              <a:off x="6864225" y="2901725"/>
              <a:ext cx="883200" cy="261300"/>
            </a:xfrm>
            <a:prstGeom prst="ellipse">
              <a:avLst/>
            </a:prstGeom>
            <a:solidFill>
              <a:srgbClr val="FFD966"/>
            </a:solidFill>
            <a:ln w="9525" cap="flat" cmpd="sng">
              <a:solidFill>
                <a:srgbClr val="FFD96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205" name="Shape 1205"/>
          <p:cNvSpPr txBox="1"/>
          <p:nvPr/>
        </p:nvSpPr>
        <p:spPr>
          <a:xfrm>
            <a:off x="820950" y="3247100"/>
            <a:ext cx="2401200" cy="646800"/>
          </a:xfrm>
          <a:prstGeom prst="rect">
            <a:avLst/>
          </a:prstGeom>
          <a:noFill/>
          <a:ln>
            <a:noFill/>
          </a:ln>
        </p:spPr>
        <p:txBody>
          <a:bodyPr lIns="91425" tIns="91425" rIns="91425" bIns="91425" anchor="t" anchorCtr="0">
            <a:noAutofit/>
          </a:bodyPr>
          <a:lstStyle/>
          <a:p>
            <a:pPr lvl="0" rtl="0">
              <a:spcBef>
                <a:spcPts val="0"/>
              </a:spcBef>
              <a:buNone/>
            </a:pPr>
            <a:r>
              <a:rPr lang="en" sz="1800"/>
              <a:t>Betaxanthin</a:t>
            </a:r>
          </a:p>
        </p:txBody>
      </p:sp>
      <p:sp>
        <p:nvSpPr>
          <p:cNvPr id="1206" name="Shape 1206"/>
          <p:cNvSpPr/>
          <p:nvPr/>
        </p:nvSpPr>
        <p:spPr>
          <a:xfrm rot="1965537">
            <a:off x="3097797" y="1181887"/>
            <a:ext cx="348175" cy="1132238"/>
          </a:xfrm>
          <a:prstGeom prst="downArrow">
            <a:avLst>
              <a:gd name="adj1" fmla="val 50000"/>
              <a:gd name="adj2" fmla="val 50000"/>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7" name="Shape 1207"/>
          <p:cNvSpPr/>
          <p:nvPr/>
        </p:nvSpPr>
        <p:spPr>
          <a:xfrm rot="-2001680">
            <a:off x="5800560" y="1181815"/>
            <a:ext cx="348052" cy="1132436"/>
          </a:xfrm>
          <a:prstGeom prst="downArrow">
            <a:avLst>
              <a:gd name="adj1" fmla="val 50000"/>
              <a:gd name="adj2" fmla="val 50000"/>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1208" name="Shape 1208"/>
          <p:cNvGrpSpPr/>
          <p:nvPr/>
        </p:nvGrpSpPr>
        <p:grpSpPr>
          <a:xfrm>
            <a:off x="6142852" y="2181461"/>
            <a:ext cx="1532282" cy="1401994"/>
            <a:chOff x="6270175" y="1194325"/>
            <a:chExt cx="1458900" cy="1432800"/>
          </a:xfrm>
        </p:grpSpPr>
        <p:sp>
          <p:nvSpPr>
            <p:cNvPr id="1209" name="Shape 1209"/>
            <p:cNvSpPr/>
            <p:nvPr/>
          </p:nvSpPr>
          <p:spPr>
            <a:xfrm>
              <a:off x="7066375" y="1194325"/>
              <a:ext cx="662700" cy="709200"/>
            </a:xfrm>
            <a:prstGeom prst="ellipse">
              <a:avLst/>
            </a:prstGeom>
            <a:solidFill>
              <a:srgbClr val="CFE2F3"/>
            </a:solidFill>
            <a:ln>
              <a:noFill/>
            </a:ln>
          </p:spPr>
          <p:txBody>
            <a:bodyPr lIns="91425" tIns="91425" rIns="91425" bIns="91425" anchor="ctr" anchorCtr="0">
              <a:noAutofit/>
            </a:bodyPr>
            <a:lstStyle/>
            <a:p>
              <a:pPr lvl="0">
                <a:spcBef>
                  <a:spcPts val="0"/>
                </a:spcBef>
                <a:buNone/>
              </a:pPr>
              <a:endParaRPr/>
            </a:p>
          </p:txBody>
        </p:sp>
        <p:sp>
          <p:nvSpPr>
            <p:cNvPr id="1210" name="Shape 1210"/>
            <p:cNvSpPr/>
            <p:nvPr/>
          </p:nvSpPr>
          <p:spPr>
            <a:xfrm>
              <a:off x="6270175" y="1380925"/>
              <a:ext cx="1228800" cy="1246200"/>
            </a:xfrm>
            <a:prstGeom prst="ellipse">
              <a:avLst/>
            </a:prstGeom>
            <a:solidFill>
              <a:srgbClr val="CFE2F3"/>
            </a:solidFill>
            <a:ln>
              <a:noFill/>
            </a:ln>
          </p:spPr>
          <p:txBody>
            <a:bodyPr lIns="91425" tIns="91425" rIns="91425" bIns="91425" anchor="ctr" anchorCtr="0">
              <a:noAutofit/>
            </a:bodyPr>
            <a:lstStyle/>
            <a:p>
              <a:pPr lvl="0">
                <a:spcBef>
                  <a:spcPts val="0"/>
                </a:spcBef>
                <a:buNone/>
              </a:pPr>
              <a:endParaRPr/>
            </a:p>
          </p:txBody>
        </p:sp>
      </p:grpSp>
      <p:sp>
        <p:nvSpPr>
          <p:cNvPr id="1211" name="Shape 1211"/>
          <p:cNvSpPr/>
          <p:nvPr/>
        </p:nvSpPr>
        <p:spPr>
          <a:xfrm>
            <a:off x="4287825" y="1243800"/>
            <a:ext cx="666600" cy="2655900"/>
          </a:xfrm>
          <a:prstGeom prst="downArrow">
            <a:avLst>
              <a:gd name="adj1" fmla="val 50000"/>
              <a:gd name="adj2" fmla="val 50000"/>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2" name="Shape 1212"/>
          <p:cNvSpPr txBox="1"/>
          <p:nvPr/>
        </p:nvSpPr>
        <p:spPr>
          <a:xfrm>
            <a:off x="3495875" y="4018375"/>
            <a:ext cx="2935500" cy="646800"/>
          </a:xfrm>
          <a:prstGeom prst="rect">
            <a:avLst/>
          </a:prstGeom>
          <a:noFill/>
          <a:ln>
            <a:noFill/>
          </a:ln>
        </p:spPr>
        <p:txBody>
          <a:bodyPr lIns="91425" tIns="91425" rIns="91425" bIns="91425" anchor="t" anchorCtr="0">
            <a:noAutofit/>
          </a:bodyPr>
          <a:lstStyle/>
          <a:p>
            <a:pPr lvl="0">
              <a:spcBef>
                <a:spcPts val="0"/>
              </a:spcBef>
              <a:buNone/>
            </a:pPr>
            <a:r>
              <a:rPr lang="en" sz="1800"/>
              <a:t>Ethical Implications</a:t>
            </a:r>
          </a:p>
        </p:txBody>
      </p:sp>
      <p:sp>
        <p:nvSpPr>
          <p:cNvPr id="1213" name="Shape 1213"/>
          <p:cNvSpPr txBox="1"/>
          <p:nvPr/>
        </p:nvSpPr>
        <p:spPr>
          <a:xfrm>
            <a:off x="6431475" y="3595375"/>
            <a:ext cx="2513400" cy="423000"/>
          </a:xfrm>
          <a:prstGeom prst="rect">
            <a:avLst/>
          </a:prstGeom>
          <a:noFill/>
          <a:ln>
            <a:noFill/>
          </a:ln>
        </p:spPr>
        <p:txBody>
          <a:bodyPr lIns="91425" tIns="91425" rIns="91425" bIns="91425" anchor="t" anchorCtr="0">
            <a:noAutofit/>
          </a:bodyPr>
          <a:lstStyle/>
          <a:p>
            <a:pPr lvl="0" algn="ctr">
              <a:spcBef>
                <a:spcPts val="0"/>
              </a:spcBef>
              <a:buNone/>
            </a:pPr>
            <a:r>
              <a:rPr lang="en" sz="1800"/>
              <a:t>S-reticuline production in yeast</a:t>
            </a:r>
          </a:p>
        </p:txBody>
      </p:sp>
      <p:sp>
        <p:nvSpPr>
          <p:cNvPr id="1214" name="Shape 1214"/>
          <p:cNvSpPr txBox="1"/>
          <p:nvPr/>
        </p:nvSpPr>
        <p:spPr>
          <a:xfrm>
            <a:off x="6554425" y="2898825"/>
            <a:ext cx="7388100" cy="8619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5"/>
                                        </p:tgtEl>
                                        <p:attrNameLst>
                                          <p:attrName>style.visibility</p:attrName>
                                        </p:attrNameLst>
                                      </p:cBhvr>
                                      <p:to>
                                        <p:strVal val="visible"/>
                                      </p:to>
                                    </p:set>
                                    <p:animEffect transition="in" filter="fade">
                                      <p:cBhvr>
                                        <p:cTn id="7" dur="1000"/>
                                        <p:tgtEl>
                                          <p:spTgt spid="1205"/>
                                        </p:tgtEl>
                                      </p:cBhvr>
                                    </p:animEffect>
                                  </p:childTnLst>
                                </p:cTn>
                              </p:par>
                              <p:par>
                                <p:cTn id="8" presetID="10" presetClass="entr" presetSubtype="0" fill="hold" nodeType="withEffect">
                                  <p:stCondLst>
                                    <p:cond delay="0"/>
                                  </p:stCondLst>
                                  <p:childTnLst>
                                    <p:set>
                                      <p:cBhvr>
                                        <p:cTn id="9" dur="1" fill="hold">
                                          <p:stCondLst>
                                            <p:cond delay="0"/>
                                          </p:stCondLst>
                                        </p:cTn>
                                        <p:tgtEl>
                                          <p:spTgt spid="1206"/>
                                        </p:tgtEl>
                                        <p:attrNameLst>
                                          <p:attrName>style.visibility</p:attrName>
                                        </p:attrNameLst>
                                      </p:cBhvr>
                                      <p:to>
                                        <p:strVal val="visible"/>
                                      </p:to>
                                    </p:set>
                                    <p:animEffect transition="in" filter="fade">
                                      <p:cBhvr>
                                        <p:cTn id="10" dur="1000"/>
                                        <p:tgtEl>
                                          <p:spTgt spid="1206"/>
                                        </p:tgtEl>
                                      </p:cBhvr>
                                    </p:animEffect>
                                  </p:childTnLst>
                                </p:cTn>
                              </p:par>
                              <p:par>
                                <p:cTn id="11" presetID="10" presetClass="entr" presetSubtype="0" fill="hold" nodeType="withEffect">
                                  <p:stCondLst>
                                    <p:cond delay="0"/>
                                  </p:stCondLst>
                                  <p:childTnLst>
                                    <p:set>
                                      <p:cBhvr>
                                        <p:cTn id="12" dur="1" fill="hold">
                                          <p:stCondLst>
                                            <p:cond delay="0"/>
                                          </p:stCondLst>
                                        </p:cTn>
                                        <p:tgtEl>
                                          <p:spTgt spid="1200"/>
                                        </p:tgtEl>
                                        <p:attrNameLst>
                                          <p:attrName>style.visibility</p:attrName>
                                        </p:attrNameLst>
                                      </p:cBhvr>
                                      <p:to>
                                        <p:strVal val="visible"/>
                                      </p:to>
                                    </p:set>
                                    <p:animEffect transition="in" filter="fade">
                                      <p:cBhvr>
                                        <p:cTn id="13" dur="1000"/>
                                        <p:tgtEl>
                                          <p:spTgt spid="120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08"/>
                                        </p:tgtEl>
                                        <p:attrNameLst>
                                          <p:attrName>style.visibility</p:attrName>
                                        </p:attrNameLst>
                                      </p:cBhvr>
                                      <p:to>
                                        <p:strVal val="visible"/>
                                      </p:to>
                                    </p:set>
                                    <p:animEffect transition="in" filter="fade">
                                      <p:cBhvr>
                                        <p:cTn id="18" dur="1000"/>
                                        <p:tgtEl>
                                          <p:spTgt spid="1208"/>
                                        </p:tgtEl>
                                      </p:cBhvr>
                                    </p:animEffect>
                                  </p:childTnLst>
                                </p:cTn>
                              </p:par>
                              <p:par>
                                <p:cTn id="19" presetID="10" presetClass="entr" presetSubtype="0" fill="hold" nodeType="withEffect">
                                  <p:stCondLst>
                                    <p:cond delay="0"/>
                                  </p:stCondLst>
                                  <p:childTnLst>
                                    <p:set>
                                      <p:cBhvr>
                                        <p:cTn id="20" dur="1" fill="hold">
                                          <p:stCondLst>
                                            <p:cond delay="0"/>
                                          </p:stCondLst>
                                        </p:cTn>
                                        <p:tgtEl>
                                          <p:spTgt spid="1207"/>
                                        </p:tgtEl>
                                        <p:attrNameLst>
                                          <p:attrName>style.visibility</p:attrName>
                                        </p:attrNameLst>
                                      </p:cBhvr>
                                      <p:to>
                                        <p:strVal val="visible"/>
                                      </p:to>
                                    </p:set>
                                    <p:animEffect transition="in" filter="fade">
                                      <p:cBhvr>
                                        <p:cTn id="21" dur="1000"/>
                                        <p:tgtEl>
                                          <p:spTgt spid="1207"/>
                                        </p:tgtEl>
                                      </p:cBhvr>
                                    </p:animEffect>
                                  </p:childTnLst>
                                </p:cTn>
                              </p:par>
                              <p:par>
                                <p:cTn id="22" presetID="10" presetClass="entr" presetSubtype="0" fill="hold" nodeType="withEffect">
                                  <p:stCondLst>
                                    <p:cond delay="0"/>
                                  </p:stCondLst>
                                  <p:childTnLst>
                                    <p:set>
                                      <p:cBhvr>
                                        <p:cTn id="23" dur="1" fill="hold">
                                          <p:stCondLst>
                                            <p:cond delay="0"/>
                                          </p:stCondLst>
                                        </p:cTn>
                                        <p:tgtEl>
                                          <p:spTgt spid="1213"/>
                                        </p:tgtEl>
                                        <p:attrNameLst>
                                          <p:attrName>style.visibility</p:attrName>
                                        </p:attrNameLst>
                                      </p:cBhvr>
                                      <p:to>
                                        <p:strVal val="visible"/>
                                      </p:to>
                                    </p:set>
                                    <p:animEffect transition="in" filter="fade">
                                      <p:cBhvr>
                                        <p:cTn id="24" dur="1000"/>
                                        <p:tgtEl>
                                          <p:spTgt spid="12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11"/>
                                        </p:tgtEl>
                                        <p:attrNameLst>
                                          <p:attrName>style.visibility</p:attrName>
                                        </p:attrNameLst>
                                      </p:cBhvr>
                                      <p:to>
                                        <p:strVal val="visible"/>
                                      </p:to>
                                    </p:set>
                                    <p:animEffect transition="in" filter="fade">
                                      <p:cBhvr>
                                        <p:cTn id="29" dur="1000"/>
                                        <p:tgtEl>
                                          <p:spTgt spid="1211"/>
                                        </p:tgtEl>
                                      </p:cBhvr>
                                    </p:animEffect>
                                  </p:childTnLst>
                                </p:cTn>
                              </p:par>
                              <p:par>
                                <p:cTn id="30" presetID="10" presetClass="entr" presetSubtype="0" fill="hold" nodeType="withEffect">
                                  <p:stCondLst>
                                    <p:cond delay="0"/>
                                  </p:stCondLst>
                                  <p:childTnLst>
                                    <p:set>
                                      <p:cBhvr>
                                        <p:cTn id="31" dur="1" fill="hold">
                                          <p:stCondLst>
                                            <p:cond delay="0"/>
                                          </p:stCondLst>
                                        </p:cTn>
                                        <p:tgtEl>
                                          <p:spTgt spid="1212"/>
                                        </p:tgtEl>
                                        <p:attrNameLst>
                                          <p:attrName>style.visibility</p:attrName>
                                        </p:attrNameLst>
                                      </p:cBhvr>
                                      <p:to>
                                        <p:strVal val="visible"/>
                                      </p:to>
                                    </p:set>
                                    <p:animEffect transition="in" filter="fade">
                                      <p:cBhvr>
                                        <p:cTn id="32" dur="1000"/>
                                        <p:tgtEl>
                                          <p:spTgt spid="1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Shape 1219"/>
          <p:cNvSpPr txBox="1">
            <a:spLocks noGrp="1"/>
          </p:cNvSpPr>
          <p:nvPr>
            <p:ph type="body" idx="1"/>
          </p:nvPr>
        </p:nvSpPr>
        <p:spPr>
          <a:xfrm>
            <a:off x="2159325" y="2161800"/>
            <a:ext cx="4825500" cy="819900"/>
          </a:xfrm>
          <a:prstGeom prst="rect">
            <a:avLst/>
          </a:prstGeom>
        </p:spPr>
        <p:txBody>
          <a:bodyPr lIns="91425" tIns="91425" rIns="91425" bIns="91425" anchor="ctr" anchorCtr="0">
            <a:noAutofit/>
          </a:bodyPr>
          <a:lstStyle/>
          <a:p>
            <a:pPr lvl="0">
              <a:spcBef>
                <a:spcPts val="0"/>
              </a:spcBef>
              <a:buNone/>
            </a:pPr>
            <a:r>
              <a:rPr lang="en" sz="4800">
                <a:solidFill>
                  <a:srgbClr val="1C4587"/>
                </a:solidFill>
                <a:latin typeface="Calibri"/>
                <a:ea typeface="Calibri"/>
                <a:cs typeface="Calibri"/>
                <a:sym typeface="Calibri"/>
              </a:rPr>
              <a:t>Questions?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Shape 1224"/>
          <p:cNvSpPr txBox="1"/>
          <p:nvPr/>
        </p:nvSpPr>
        <p:spPr>
          <a:xfrm>
            <a:off x="2826100" y="169575"/>
            <a:ext cx="5736900" cy="960900"/>
          </a:xfrm>
          <a:prstGeom prst="rect">
            <a:avLst/>
          </a:prstGeom>
          <a:noFill/>
          <a:ln>
            <a:noFill/>
          </a:ln>
        </p:spPr>
        <p:txBody>
          <a:bodyPr lIns="91425" tIns="91425" rIns="91425" bIns="91425" anchor="t" anchorCtr="0">
            <a:noAutofit/>
          </a:bodyPr>
          <a:lstStyle/>
          <a:p>
            <a:pPr lvl="0">
              <a:spcBef>
                <a:spcPts val="0"/>
              </a:spcBef>
              <a:buNone/>
            </a:pPr>
            <a:r>
              <a:rPr lang="en" sz="3000"/>
              <a:t>Sanger Sequencing</a:t>
            </a:r>
          </a:p>
        </p:txBody>
      </p:sp>
      <p:sp>
        <p:nvSpPr>
          <p:cNvPr id="1225" name="Shape 1225"/>
          <p:cNvSpPr txBox="1"/>
          <p:nvPr/>
        </p:nvSpPr>
        <p:spPr>
          <a:xfrm>
            <a:off x="1215375" y="3419600"/>
            <a:ext cx="706500" cy="452100"/>
          </a:xfrm>
          <a:prstGeom prst="rect">
            <a:avLst/>
          </a:prstGeom>
          <a:noFill/>
          <a:ln>
            <a:noFill/>
          </a:ln>
        </p:spPr>
        <p:txBody>
          <a:bodyPr lIns="91425" tIns="91425" rIns="91425" bIns="91425" anchor="t" anchorCtr="0">
            <a:noAutofit/>
          </a:bodyPr>
          <a:lstStyle/>
          <a:p>
            <a:pPr lvl="0" rtl="0">
              <a:spcBef>
                <a:spcPts val="0"/>
              </a:spcBef>
              <a:buNone/>
            </a:pPr>
            <a:r>
              <a:rPr lang="en"/>
              <a:t>OH</a:t>
            </a:r>
          </a:p>
        </p:txBody>
      </p:sp>
      <p:grpSp>
        <p:nvGrpSpPr>
          <p:cNvPr id="1226" name="Shape 1226"/>
          <p:cNvGrpSpPr/>
          <p:nvPr/>
        </p:nvGrpSpPr>
        <p:grpSpPr>
          <a:xfrm>
            <a:off x="271750" y="1370675"/>
            <a:ext cx="3161925" cy="2501025"/>
            <a:chOff x="271750" y="1370675"/>
            <a:chExt cx="3161925" cy="2501025"/>
          </a:xfrm>
        </p:grpSpPr>
        <p:sp>
          <p:nvSpPr>
            <p:cNvPr id="1227" name="Shape 1227"/>
            <p:cNvSpPr/>
            <p:nvPr/>
          </p:nvSpPr>
          <p:spPr>
            <a:xfrm>
              <a:off x="1130450" y="1695650"/>
              <a:ext cx="1625100" cy="1469700"/>
            </a:xfrm>
            <a:prstGeom prst="pentagon">
              <a:avLst>
                <a:gd name="hf" fmla="val 105146"/>
                <a:gd name="vf" fmla="val 110557"/>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8" name="Shape 1228"/>
            <p:cNvSpPr txBox="1"/>
            <p:nvPr/>
          </p:nvSpPr>
          <p:spPr>
            <a:xfrm>
              <a:off x="1780450" y="1370675"/>
              <a:ext cx="480300" cy="452100"/>
            </a:xfrm>
            <a:prstGeom prst="rect">
              <a:avLst/>
            </a:prstGeom>
            <a:noFill/>
            <a:ln>
              <a:noFill/>
            </a:ln>
          </p:spPr>
          <p:txBody>
            <a:bodyPr lIns="91425" tIns="91425" rIns="91425" bIns="91425" anchor="t" anchorCtr="0">
              <a:noAutofit/>
            </a:bodyPr>
            <a:lstStyle/>
            <a:p>
              <a:pPr lvl="0">
                <a:spcBef>
                  <a:spcPts val="0"/>
                </a:spcBef>
                <a:buNone/>
              </a:pPr>
              <a:r>
                <a:rPr lang="en"/>
                <a:t>O</a:t>
              </a:r>
            </a:p>
          </p:txBody>
        </p:sp>
        <p:cxnSp>
          <p:nvCxnSpPr>
            <p:cNvPr id="1229" name="Shape 1229"/>
            <p:cNvCxnSpPr/>
            <p:nvPr/>
          </p:nvCxnSpPr>
          <p:spPr>
            <a:xfrm>
              <a:off x="1455425" y="2783725"/>
              <a:ext cx="0" cy="692400"/>
            </a:xfrm>
            <a:prstGeom prst="straightConnector1">
              <a:avLst/>
            </a:prstGeom>
            <a:noFill/>
            <a:ln w="28575" cap="flat" cmpd="sng">
              <a:solidFill>
                <a:srgbClr val="000000"/>
              </a:solidFill>
              <a:prstDash val="solid"/>
              <a:round/>
              <a:headEnd type="none" w="lg" len="lg"/>
              <a:tailEnd type="none" w="lg" len="lg"/>
            </a:ln>
          </p:spPr>
        </p:cxnSp>
        <p:cxnSp>
          <p:nvCxnSpPr>
            <p:cNvPr id="1230" name="Shape 1230"/>
            <p:cNvCxnSpPr/>
            <p:nvPr/>
          </p:nvCxnSpPr>
          <p:spPr>
            <a:xfrm>
              <a:off x="1130450" y="1943950"/>
              <a:ext cx="0" cy="692400"/>
            </a:xfrm>
            <a:prstGeom prst="straightConnector1">
              <a:avLst/>
            </a:prstGeom>
            <a:noFill/>
            <a:ln w="28575" cap="flat" cmpd="sng">
              <a:solidFill>
                <a:srgbClr val="000000"/>
              </a:solidFill>
              <a:prstDash val="solid"/>
              <a:round/>
              <a:headEnd type="none" w="lg" len="lg"/>
              <a:tailEnd type="none" w="lg" len="lg"/>
            </a:ln>
          </p:spPr>
        </p:cxnSp>
        <p:cxnSp>
          <p:nvCxnSpPr>
            <p:cNvPr id="1231" name="Shape 1231"/>
            <p:cNvCxnSpPr/>
            <p:nvPr/>
          </p:nvCxnSpPr>
          <p:spPr>
            <a:xfrm>
              <a:off x="2755550" y="1943950"/>
              <a:ext cx="0" cy="692400"/>
            </a:xfrm>
            <a:prstGeom prst="straightConnector1">
              <a:avLst/>
            </a:prstGeom>
            <a:noFill/>
            <a:ln w="28575" cap="flat" cmpd="sng">
              <a:solidFill>
                <a:srgbClr val="000000"/>
              </a:solidFill>
              <a:prstDash val="solid"/>
              <a:round/>
              <a:headEnd type="none" w="lg" len="lg"/>
              <a:tailEnd type="none" w="lg" len="lg"/>
            </a:ln>
          </p:spPr>
        </p:cxnSp>
        <p:sp>
          <p:nvSpPr>
            <p:cNvPr id="1232" name="Shape 1232"/>
            <p:cNvSpPr txBox="1"/>
            <p:nvPr/>
          </p:nvSpPr>
          <p:spPr>
            <a:xfrm>
              <a:off x="2543575" y="1568500"/>
              <a:ext cx="890100" cy="310800"/>
            </a:xfrm>
            <a:prstGeom prst="rect">
              <a:avLst/>
            </a:prstGeom>
            <a:noFill/>
            <a:ln>
              <a:noFill/>
            </a:ln>
          </p:spPr>
          <p:txBody>
            <a:bodyPr lIns="91425" tIns="91425" rIns="91425" bIns="91425" anchor="t" anchorCtr="0">
              <a:noAutofit/>
            </a:bodyPr>
            <a:lstStyle/>
            <a:p>
              <a:pPr lvl="0">
                <a:spcBef>
                  <a:spcPts val="0"/>
                </a:spcBef>
                <a:buNone/>
              </a:pPr>
              <a:r>
                <a:rPr lang="en"/>
                <a:t>BASE</a:t>
              </a:r>
            </a:p>
          </p:txBody>
        </p:sp>
        <p:sp>
          <p:nvSpPr>
            <p:cNvPr id="1233" name="Shape 1233"/>
            <p:cNvSpPr txBox="1"/>
            <p:nvPr/>
          </p:nvSpPr>
          <p:spPr>
            <a:xfrm>
              <a:off x="271750" y="1568500"/>
              <a:ext cx="1508700" cy="310800"/>
            </a:xfrm>
            <a:prstGeom prst="rect">
              <a:avLst/>
            </a:prstGeom>
            <a:noFill/>
            <a:ln>
              <a:noFill/>
            </a:ln>
          </p:spPr>
          <p:txBody>
            <a:bodyPr lIns="91425" tIns="91425" rIns="91425" bIns="91425" anchor="t" anchorCtr="0">
              <a:noAutofit/>
            </a:bodyPr>
            <a:lstStyle/>
            <a:p>
              <a:pPr lvl="0">
                <a:spcBef>
                  <a:spcPts val="0"/>
                </a:spcBef>
                <a:buNone/>
              </a:pPr>
              <a:r>
                <a:rPr lang="en"/>
                <a:t>Tri-phosphate</a:t>
              </a:r>
            </a:p>
            <a:p>
              <a:pPr lvl="0" rtl="0">
                <a:spcBef>
                  <a:spcPts val="0"/>
                </a:spcBef>
                <a:buNone/>
              </a:pPr>
              <a:endParaRPr/>
            </a:p>
          </p:txBody>
        </p:sp>
        <p:cxnSp>
          <p:nvCxnSpPr>
            <p:cNvPr id="1234" name="Shape 1234"/>
            <p:cNvCxnSpPr/>
            <p:nvPr/>
          </p:nvCxnSpPr>
          <p:spPr>
            <a:xfrm>
              <a:off x="2441525" y="2783725"/>
              <a:ext cx="0" cy="692400"/>
            </a:xfrm>
            <a:prstGeom prst="straightConnector1">
              <a:avLst/>
            </a:prstGeom>
            <a:noFill/>
            <a:ln w="28575" cap="flat" cmpd="sng">
              <a:solidFill>
                <a:srgbClr val="000000"/>
              </a:solidFill>
              <a:prstDash val="solid"/>
              <a:round/>
              <a:headEnd type="none" w="lg" len="lg"/>
              <a:tailEnd type="none" w="lg" len="lg"/>
            </a:ln>
          </p:spPr>
        </p:cxnSp>
        <p:sp>
          <p:nvSpPr>
            <p:cNvPr id="1235" name="Shape 1235"/>
            <p:cNvSpPr txBox="1"/>
            <p:nvPr/>
          </p:nvSpPr>
          <p:spPr>
            <a:xfrm>
              <a:off x="2260750" y="3419600"/>
              <a:ext cx="706500" cy="452100"/>
            </a:xfrm>
            <a:prstGeom prst="rect">
              <a:avLst/>
            </a:prstGeom>
            <a:noFill/>
            <a:ln>
              <a:noFill/>
            </a:ln>
          </p:spPr>
          <p:txBody>
            <a:bodyPr lIns="91425" tIns="91425" rIns="91425" bIns="91425" anchor="t" anchorCtr="0">
              <a:noAutofit/>
            </a:bodyPr>
            <a:lstStyle/>
            <a:p>
              <a:pPr lvl="0" rtl="0">
                <a:spcBef>
                  <a:spcPts val="0"/>
                </a:spcBef>
                <a:buNone/>
              </a:pPr>
              <a:r>
                <a:rPr lang="en"/>
                <a:t>H</a:t>
              </a:r>
            </a:p>
          </p:txBody>
        </p:sp>
      </p:grpSp>
      <p:sp>
        <p:nvSpPr>
          <p:cNvPr id="1236" name="Shape 1236"/>
          <p:cNvSpPr txBox="1"/>
          <p:nvPr/>
        </p:nvSpPr>
        <p:spPr>
          <a:xfrm>
            <a:off x="632200" y="3871700"/>
            <a:ext cx="2776800" cy="508800"/>
          </a:xfrm>
          <a:prstGeom prst="rect">
            <a:avLst/>
          </a:prstGeom>
          <a:noFill/>
          <a:ln>
            <a:noFill/>
          </a:ln>
        </p:spPr>
        <p:txBody>
          <a:bodyPr lIns="91425" tIns="91425" rIns="91425" bIns="91425" anchor="t" anchorCtr="0">
            <a:noAutofit/>
          </a:bodyPr>
          <a:lstStyle/>
          <a:p>
            <a:pPr lvl="0">
              <a:spcBef>
                <a:spcPts val="0"/>
              </a:spcBef>
              <a:buNone/>
            </a:pPr>
            <a:r>
              <a:rPr lang="en" sz="1800"/>
              <a:t>Deoxynucleotide (dNTP)</a:t>
            </a:r>
          </a:p>
        </p:txBody>
      </p:sp>
      <p:grpSp>
        <p:nvGrpSpPr>
          <p:cNvPr id="1237" name="Shape 1237"/>
          <p:cNvGrpSpPr/>
          <p:nvPr/>
        </p:nvGrpSpPr>
        <p:grpSpPr>
          <a:xfrm>
            <a:off x="5002450" y="1480675"/>
            <a:ext cx="3161925" cy="2501025"/>
            <a:chOff x="5002450" y="1480675"/>
            <a:chExt cx="3161925" cy="2501025"/>
          </a:xfrm>
        </p:grpSpPr>
        <p:grpSp>
          <p:nvGrpSpPr>
            <p:cNvPr id="1238" name="Shape 1238"/>
            <p:cNvGrpSpPr/>
            <p:nvPr/>
          </p:nvGrpSpPr>
          <p:grpSpPr>
            <a:xfrm>
              <a:off x="5002450" y="1480675"/>
              <a:ext cx="3161925" cy="2501025"/>
              <a:chOff x="271750" y="1370675"/>
              <a:chExt cx="3161925" cy="2501025"/>
            </a:xfrm>
          </p:grpSpPr>
          <p:sp>
            <p:nvSpPr>
              <p:cNvPr id="1239" name="Shape 1239"/>
              <p:cNvSpPr/>
              <p:nvPr/>
            </p:nvSpPr>
            <p:spPr>
              <a:xfrm>
                <a:off x="1130450" y="1695650"/>
                <a:ext cx="1625100" cy="1469700"/>
              </a:xfrm>
              <a:prstGeom prst="pentagon">
                <a:avLst>
                  <a:gd name="hf" fmla="val 105146"/>
                  <a:gd name="vf" fmla="val 110557"/>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0" name="Shape 1240"/>
              <p:cNvSpPr txBox="1"/>
              <p:nvPr/>
            </p:nvSpPr>
            <p:spPr>
              <a:xfrm>
                <a:off x="1780450" y="1370675"/>
                <a:ext cx="480300" cy="452100"/>
              </a:xfrm>
              <a:prstGeom prst="rect">
                <a:avLst/>
              </a:prstGeom>
              <a:noFill/>
              <a:ln>
                <a:noFill/>
              </a:ln>
            </p:spPr>
            <p:txBody>
              <a:bodyPr lIns="91425" tIns="91425" rIns="91425" bIns="91425" anchor="t" anchorCtr="0">
                <a:noAutofit/>
              </a:bodyPr>
              <a:lstStyle/>
              <a:p>
                <a:pPr lvl="0" rtl="0">
                  <a:spcBef>
                    <a:spcPts val="0"/>
                  </a:spcBef>
                  <a:buNone/>
                </a:pPr>
                <a:r>
                  <a:rPr lang="en"/>
                  <a:t>O</a:t>
                </a:r>
              </a:p>
            </p:txBody>
          </p:sp>
          <p:cxnSp>
            <p:nvCxnSpPr>
              <p:cNvPr id="1241" name="Shape 1241"/>
              <p:cNvCxnSpPr/>
              <p:nvPr/>
            </p:nvCxnSpPr>
            <p:spPr>
              <a:xfrm>
                <a:off x="1455425" y="2783725"/>
                <a:ext cx="0" cy="692400"/>
              </a:xfrm>
              <a:prstGeom prst="straightConnector1">
                <a:avLst/>
              </a:prstGeom>
              <a:noFill/>
              <a:ln w="28575" cap="flat" cmpd="sng">
                <a:solidFill>
                  <a:srgbClr val="000000"/>
                </a:solidFill>
                <a:prstDash val="solid"/>
                <a:round/>
                <a:headEnd type="none" w="lg" len="lg"/>
                <a:tailEnd type="none" w="lg" len="lg"/>
              </a:ln>
            </p:spPr>
          </p:cxnSp>
          <p:cxnSp>
            <p:nvCxnSpPr>
              <p:cNvPr id="1242" name="Shape 1242"/>
              <p:cNvCxnSpPr/>
              <p:nvPr/>
            </p:nvCxnSpPr>
            <p:spPr>
              <a:xfrm>
                <a:off x="1130450" y="1943950"/>
                <a:ext cx="0" cy="692400"/>
              </a:xfrm>
              <a:prstGeom prst="straightConnector1">
                <a:avLst/>
              </a:prstGeom>
              <a:noFill/>
              <a:ln w="28575" cap="flat" cmpd="sng">
                <a:solidFill>
                  <a:srgbClr val="000000"/>
                </a:solidFill>
                <a:prstDash val="solid"/>
                <a:round/>
                <a:headEnd type="none" w="lg" len="lg"/>
                <a:tailEnd type="none" w="lg" len="lg"/>
              </a:ln>
            </p:spPr>
          </p:cxnSp>
          <p:cxnSp>
            <p:nvCxnSpPr>
              <p:cNvPr id="1243" name="Shape 1243"/>
              <p:cNvCxnSpPr/>
              <p:nvPr/>
            </p:nvCxnSpPr>
            <p:spPr>
              <a:xfrm>
                <a:off x="2755550" y="1943950"/>
                <a:ext cx="0" cy="692400"/>
              </a:xfrm>
              <a:prstGeom prst="straightConnector1">
                <a:avLst/>
              </a:prstGeom>
              <a:noFill/>
              <a:ln w="28575" cap="flat" cmpd="sng">
                <a:solidFill>
                  <a:srgbClr val="000000"/>
                </a:solidFill>
                <a:prstDash val="solid"/>
                <a:round/>
                <a:headEnd type="none" w="lg" len="lg"/>
                <a:tailEnd type="none" w="lg" len="lg"/>
              </a:ln>
            </p:spPr>
          </p:cxnSp>
          <p:sp>
            <p:nvSpPr>
              <p:cNvPr id="1244" name="Shape 1244"/>
              <p:cNvSpPr txBox="1"/>
              <p:nvPr/>
            </p:nvSpPr>
            <p:spPr>
              <a:xfrm>
                <a:off x="2543575" y="1568500"/>
                <a:ext cx="890100" cy="310800"/>
              </a:xfrm>
              <a:prstGeom prst="rect">
                <a:avLst/>
              </a:prstGeom>
              <a:noFill/>
              <a:ln>
                <a:noFill/>
              </a:ln>
            </p:spPr>
            <p:txBody>
              <a:bodyPr lIns="91425" tIns="91425" rIns="91425" bIns="91425" anchor="t" anchorCtr="0">
                <a:noAutofit/>
              </a:bodyPr>
              <a:lstStyle/>
              <a:p>
                <a:pPr lvl="0" rtl="0">
                  <a:spcBef>
                    <a:spcPts val="0"/>
                  </a:spcBef>
                  <a:buNone/>
                </a:pPr>
                <a:r>
                  <a:rPr lang="en"/>
                  <a:t>BASE</a:t>
                </a:r>
              </a:p>
            </p:txBody>
          </p:sp>
          <p:sp>
            <p:nvSpPr>
              <p:cNvPr id="1245" name="Shape 1245"/>
              <p:cNvSpPr txBox="1"/>
              <p:nvPr/>
            </p:nvSpPr>
            <p:spPr>
              <a:xfrm>
                <a:off x="271750" y="1568500"/>
                <a:ext cx="1508700" cy="310800"/>
              </a:xfrm>
              <a:prstGeom prst="rect">
                <a:avLst/>
              </a:prstGeom>
              <a:noFill/>
              <a:ln>
                <a:noFill/>
              </a:ln>
            </p:spPr>
            <p:txBody>
              <a:bodyPr lIns="91425" tIns="91425" rIns="91425" bIns="91425" anchor="t" anchorCtr="0">
                <a:noAutofit/>
              </a:bodyPr>
              <a:lstStyle/>
              <a:p>
                <a:pPr lvl="0" rtl="0">
                  <a:spcBef>
                    <a:spcPts val="0"/>
                  </a:spcBef>
                  <a:buNone/>
                </a:pPr>
                <a:r>
                  <a:rPr lang="en"/>
                  <a:t>Tri-phosphate</a:t>
                </a:r>
              </a:p>
              <a:p>
                <a:pPr lvl="0" rtl="0">
                  <a:spcBef>
                    <a:spcPts val="0"/>
                  </a:spcBef>
                  <a:buNone/>
                </a:pPr>
                <a:endParaRPr/>
              </a:p>
            </p:txBody>
          </p:sp>
          <p:cxnSp>
            <p:nvCxnSpPr>
              <p:cNvPr id="1246" name="Shape 1246"/>
              <p:cNvCxnSpPr/>
              <p:nvPr/>
            </p:nvCxnSpPr>
            <p:spPr>
              <a:xfrm>
                <a:off x="2441525" y="2783725"/>
                <a:ext cx="0" cy="692400"/>
              </a:xfrm>
              <a:prstGeom prst="straightConnector1">
                <a:avLst/>
              </a:prstGeom>
              <a:noFill/>
              <a:ln w="28575" cap="flat" cmpd="sng">
                <a:solidFill>
                  <a:srgbClr val="000000"/>
                </a:solidFill>
                <a:prstDash val="solid"/>
                <a:round/>
                <a:headEnd type="none" w="lg" len="lg"/>
                <a:tailEnd type="none" w="lg" len="lg"/>
              </a:ln>
            </p:spPr>
          </p:cxnSp>
          <p:sp>
            <p:nvSpPr>
              <p:cNvPr id="1247" name="Shape 1247"/>
              <p:cNvSpPr txBox="1"/>
              <p:nvPr/>
            </p:nvSpPr>
            <p:spPr>
              <a:xfrm>
                <a:off x="2260750" y="3419600"/>
                <a:ext cx="706500" cy="452100"/>
              </a:xfrm>
              <a:prstGeom prst="rect">
                <a:avLst/>
              </a:prstGeom>
              <a:noFill/>
              <a:ln>
                <a:noFill/>
              </a:ln>
            </p:spPr>
            <p:txBody>
              <a:bodyPr lIns="91425" tIns="91425" rIns="91425" bIns="91425" anchor="t" anchorCtr="0">
                <a:noAutofit/>
              </a:bodyPr>
              <a:lstStyle/>
              <a:p>
                <a:pPr lvl="0" rtl="0">
                  <a:spcBef>
                    <a:spcPts val="0"/>
                  </a:spcBef>
                  <a:buNone/>
                </a:pPr>
                <a:r>
                  <a:rPr lang="en"/>
                  <a:t>H</a:t>
                </a:r>
              </a:p>
            </p:txBody>
          </p:sp>
        </p:grpSp>
        <p:sp>
          <p:nvSpPr>
            <p:cNvPr id="1248" name="Shape 1248"/>
            <p:cNvSpPr txBox="1"/>
            <p:nvPr/>
          </p:nvSpPr>
          <p:spPr>
            <a:xfrm>
              <a:off x="6027525" y="3529600"/>
              <a:ext cx="706500" cy="452100"/>
            </a:xfrm>
            <a:prstGeom prst="rect">
              <a:avLst/>
            </a:prstGeom>
            <a:noFill/>
            <a:ln>
              <a:noFill/>
            </a:ln>
          </p:spPr>
          <p:txBody>
            <a:bodyPr lIns="91425" tIns="91425" rIns="91425" bIns="91425" anchor="t" anchorCtr="0">
              <a:noAutofit/>
            </a:bodyPr>
            <a:lstStyle/>
            <a:p>
              <a:pPr lvl="0" rtl="0">
                <a:spcBef>
                  <a:spcPts val="0"/>
                </a:spcBef>
                <a:buNone/>
              </a:pPr>
              <a:r>
                <a:rPr lang="en"/>
                <a:t>H</a:t>
              </a:r>
            </a:p>
          </p:txBody>
        </p:sp>
      </p:grpSp>
      <p:sp>
        <p:nvSpPr>
          <p:cNvPr id="1249" name="Shape 1249"/>
          <p:cNvSpPr txBox="1"/>
          <p:nvPr/>
        </p:nvSpPr>
        <p:spPr>
          <a:xfrm>
            <a:off x="5277400" y="3871700"/>
            <a:ext cx="3285600" cy="508800"/>
          </a:xfrm>
          <a:prstGeom prst="rect">
            <a:avLst/>
          </a:prstGeom>
          <a:noFill/>
          <a:ln>
            <a:noFill/>
          </a:ln>
        </p:spPr>
        <p:txBody>
          <a:bodyPr lIns="91425" tIns="91425" rIns="91425" bIns="91425" anchor="t" anchorCtr="0">
            <a:noAutofit/>
          </a:bodyPr>
          <a:lstStyle/>
          <a:p>
            <a:pPr lvl="0" rtl="0">
              <a:spcBef>
                <a:spcPts val="0"/>
              </a:spcBef>
              <a:buNone/>
            </a:pPr>
            <a:r>
              <a:rPr lang="en" sz="1800"/>
              <a:t>Dideoxynucleotide (ddNTP)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grpSp>
        <p:nvGrpSpPr>
          <p:cNvPr id="577" name="Shape 577"/>
          <p:cNvGrpSpPr/>
          <p:nvPr/>
        </p:nvGrpSpPr>
        <p:grpSpPr>
          <a:xfrm>
            <a:off x="670166" y="1437426"/>
            <a:ext cx="1729200" cy="2854400"/>
            <a:chOff x="584725" y="709125"/>
            <a:chExt cx="1729200" cy="2854400"/>
          </a:xfrm>
        </p:grpSpPr>
        <p:sp>
          <p:nvSpPr>
            <p:cNvPr id="578" name="Shape 578"/>
            <p:cNvSpPr txBox="1"/>
            <p:nvPr/>
          </p:nvSpPr>
          <p:spPr>
            <a:xfrm>
              <a:off x="584725" y="709125"/>
              <a:ext cx="1729200" cy="547500"/>
            </a:xfrm>
            <a:prstGeom prst="rect">
              <a:avLst/>
            </a:prstGeom>
            <a:noFill/>
            <a:ln>
              <a:noFill/>
            </a:ln>
          </p:spPr>
          <p:txBody>
            <a:bodyPr lIns="91425" tIns="91425" rIns="91425" bIns="91425" anchor="t" anchorCtr="0">
              <a:noAutofit/>
            </a:bodyPr>
            <a:lstStyle/>
            <a:p>
              <a:pPr lvl="0">
                <a:spcBef>
                  <a:spcPts val="0"/>
                </a:spcBef>
                <a:buNone/>
              </a:pPr>
              <a:r>
                <a:rPr lang="en" sz="2400" dirty="0"/>
                <a:t>????????</a:t>
              </a:r>
            </a:p>
          </p:txBody>
        </p:sp>
        <p:sp>
          <p:nvSpPr>
            <p:cNvPr id="579" name="Shape 579"/>
            <p:cNvSpPr txBox="1"/>
            <p:nvPr/>
          </p:nvSpPr>
          <p:spPr>
            <a:xfrm>
              <a:off x="584725" y="1862575"/>
              <a:ext cx="1729200" cy="547500"/>
            </a:xfrm>
            <a:prstGeom prst="rect">
              <a:avLst/>
            </a:prstGeom>
            <a:noFill/>
            <a:ln>
              <a:noFill/>
            </a:ln>
          </p:spPr>
          <p:txBody>
            <a:bodyPr lIns="91425" tIns="91425" rIns="91425" bIns="91425" anchor="t" anchorCtr="0">
              <a:noAutofit/>
            </a:bodyPr>
            <a:lstStyle/>
            <a:p>
              <a:pPr lvl="0" rtl="0">
                <a:spcBef>
                  <a:spcPts val="0"/>
                </a:spcBef>
                <a:buNone/>
              </a:pPr>
              <a:r>
                <a:rPr lang="en" sz="2400"/>
                <a:t>????????</a:t>
              </a:r>
            </a:p>
          </p:txBody>
        </p:sp>
        <p:sp>
          <p:nvSpPr>
            <p:cNvPr id="580" name="Shape 580"/>
            <p:cNvSpPr txBox="1"/>
            <p:nvPr/>
          </p:nvSpPr>
          <p:spPr>
            <a:xfrm>
              <a:off x="584725" y="3016025"/>
              <a:ext cx="1729200" cy="547500"/>
            </a:xfrm>
            <a:prstGeom prst="rect">
              <a:avLst/>
            </a:prstGeom>
            <a:noFill/>
            <a:ln>
              <a:noFill/>
            </a:ln>
          </p:spPr>
          <p:txBody>
            <a:bodyPr lIns="91425" tIns="91425" rIns="91425" bIns="91425" anchor="t" anchorCtr="0">
              <a:noAutofit/>
            </a:bodyPr>
            <a:lstStyle/>
            <a:p>
              <a:pPr lvl="0" rtl="0">
                <a:spcBef>
                  <a:spcPts val="0"/>
                </a:spcBef>
                <a:buNone/>
              </a:pPr>
              <a:r>
                <a:rPr lang="en" sz="2400"/>
                <a:t>????????</a:t>
              </a:r>
            </a:p>
          </p:txBody>
        </p:sp>
        <p:sp>
          <p:nvSpPr>
            <p:cNvPr id="581" name="Shape 581"/>
            <p:cNvSpPr/>
            <p:nvPr/>
          </p:nvSpPr>
          <p:spPr>
            <a:xfrm rot="5400000">
              <a:off x="1065925" y="1307750"/>
              <a:ext cx="591000" cy="384300"/>
            </a:xfrm>
            <a:prstGeom prst="rightArrow">
              <a:avLst>
                <a:gd name="adj1" fmla="val 36043"/>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2" name="Shape 582"/>
            <p:cNvSpPr/>
            <p:nvPr/>
          </p:nvSpPr>
          <p:spPr>
            <a:xfrm rot="5400000">
              <a:off x="1065925" y="2430525"/>
              <a:ext cx="591000" cy="384300"/>
            </a:xfrm>
            <a:prstGeom prst="rightArrow">
              <a:avLst>
                <a:gd name="adj1" fmla="val 36043"/>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83" name="Shape 583"/>
          <p:cNvSpPr/>
          <p:nvPr/>
        </p:nvSpPr>
        <p:spPr>
          <a:xfrm>
            <a:off x="3510116" y="2034634"/>
            <a:ext cx="1816343" cy="1380887"/>
          </a:xfrm>
          <a:prstGeom prst="lightningBolt">
            <a:avLst/>
          </a:prstGeom>
          <a:solidFill>
            <a:srgbClr val="F1C232"/>
          </a:solidFill>
          <a:ln w="9525" cap="flat" cmpd="sng">
            <a:solidFill>
              <a:srgbClr val="F1C23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4" name="Shape 584"/>
          <p:cNvSpPr txBox="1"/>
          <p:nvPr/>
        </p:nvSpPr>
        <p:spPr>
          <a:xfrm rot="-1632402">
            <a:off x="1979929" y="2138706"/>
            <a:ext cx="5151552" cy="1032592"/>
          </a:xfrm>
          <a:prstGeom prst="rect">
            <a:avLst/>
          </a:prstGeom>
          <a:noFill/>
          <a:ln>
            <a:noFill/>
          </a:ln>
        </p:spPr>
        <p:txBody>
          <a:bodyPr lIns="91425" tIns="91425" rIns="91425" bIns="91425" anchor="t" anchorCtr="0">
            <a:noAutofit/>
          </a:bodyPr>
          <a:lstStyle/>
          <a:p>
            <a:pPr lvl="0">
              <a:spcBef>
                <a:spcPts val="0"/>
              </a:spcBef>
              <a:buNone/>
            </a:pPr>
            <a:r>
              <a:rPr lang="en" sz="3000" dirty="0">
                <a:latin typeface="Calibri"/>
                <a:ea typeface="Calibri"/>
                <a:cs typeface="Calibri"/>
                <a:sym typeface="Calibri"/>
              </a:rPr>
              <a:t>Next Generation Sequencing</a:t>
            </a:r>
            <a:r>
              <a:rPr lang="en" dirty="0">
                <a:latin typeface="Calibri"/>
                <a:ea typeface="Calibri"/>
                <a:cs typeface="Calibri"/>
                <a:sym typeface="Calibri"/>
              </a:rPr>
              <a:t> </a:t>
            </a:r>
          </a:p>
        </p:txBody>
      </p:sp>
      <p:sp>
        <p:nvSpPr>
          <p:cNvPr id="598" name="Shape 598"/>
          <p:cNvSpPr txBox="1"/>
          <p:nvPr/>
        </p:nvSpPr>
        <p:spPr>
          <a:xfrm>
            <a:off x="229893" y="159316"/>
            <a:ext cx="3597920" cy="671700"/>
          </a:xfrm>
          <a:prstGeom prst="rect">
            <a:avLst/>
          </a:prstGeom>
          <a:noFill/>
          <a:ln>
            <a:noFill/>
          </a:ln>
        </p:spPr>
        <p:txBody>
          <a:bodyPr lIns="91425" tIns="91425" rIns="91425" bIns="91425" anchor="t" anchorCtr="0">
            <a:noAutofit/>
          </a:bodyPr>
          <a:lstStyle/>
          <a:p>
            <a:pPr lvl="0">
              <a:spcBef>
                <a:spcPts val="0"/>
              </a:spcBef>
              <a:buNone/>
            </a:pPr>
            <a:r>
              <a:rPr lang="en" sz="3000" dirty="0">
                <a:latin typeface="Calibri"/>
                <a:ea typeface="Calibri"/>
                <a:cs typeface="Calibri"/>
                <a:sym typeface="Calibri"/>
              </a:rPr>
              <a:t>Complex Biochemical Pathway</a:t>
            </a:r>
          </a:p>
        </p:txBody>
      </p:sp>
      <p:sp>
        <p:nvSpPr>
          <p:cNvPr id="599" name="Shape 599"/>
          <p:cNvSpPr txBox="1"/>
          <p:nvPr/>
        </p:nvSpPr>
        <p:spPr>
          <a:xfrm>
            <a:off x="5477514" y="171352"/>
            <a:ext cx="3669900" cy="833400"/>
          </a:xfrm>
          <a:prstGeom prst="rect">
            <a:avLst/>
          </a:prstGeom>
          <a:noFill/>
          <a:ln>
            <a:noFill/>
          </a:ln>
        </p:spPr>
        <p:txBody>
          <a:bodyPr lIns="91425" tIns="91425" rIns="91425" bIns="91425" anchor="t" anchorCtr="0">
            <a:noAutofit/>
          </a:bodyPr>
          <a:lstStyle/>
          <a:p>
            <a:pPr lvl="0">
              <a:spcBef>
                <a:spcPts val="0"/>
              </a:spcBef>
              <a:buNone/>
            </a:pPr>
            <a:r>
              <a:rPr lang="en" sz="3000" dirty="0">
                <a:latin typeface="Calibri"/>
                <a:ea typeface="Calibri"/>
                <a:cs typeface="Calibri"/>
                <a:sym typeface="Calibri"/>
              </a:rPr>
              <a:t>Elucidated </a:t>
            </a:r>
            <a:r>
              <a:rPr lang="en" sz="3000" dirty="0" err="1" smtClean="0">
                <a:latin typeface="Calibri"/>
                <a:ea typeface="Calibri"/>
                <a:cs typeface="Calibri"/>
                <a:sym typeface="Calibri"/>
              </a:rPr>
              <a:t>Pathw</a:t>
            </a:r>
            <a:r>
              <a:rPr lang="en-CA" sz="3000" dirty="0" smtClean="0">
                <a:latin typeface="Calibri"/>
                <a:ea typeface="Calibri"/>
                <a:cs typeface="Calibri"/>
                <a:sym typeface="Calibri"/>
              </a:rPr>
              <a:t>a</a:t>
            </a:r>
            <a:r>
              <a:rPr lang="en" sz="3000" dirty="0" smtClean="0">
                <a:latin typeface="Calibri"/>
                <a:ea typeface="Calibri"/>
                <a:cs typeface="Calibri"/>
                <a:sym typeface="Calibri"/>
              </a:rPr>
              <a:t>y</a:t>
            </a:r>
            <a:endParaRPr lang="en" sz="3000" dirty="0">
              <a:latin typeface="Calibri"/>
              <a:ea typeface="Calibri"/>
              <a:cs typeface="Calibri"/>
              <a:sym typeface="Calibri"/>
            </a:endParaRPr>
          </a:p>
        </p:txBody>
      </p:sp>
      <p:grpSp>
        <p:nvGrpSpPr>
          <p:cNvPr id="609" name="Shape 609"/>
          <p:cNvGrpSpPr/>
          <p:nvPr/>
        </p:nvGrpSpPr>
        <p:grpSpPr>
          <a:xfrm>
            <a:off x="6026112" y="895476"/>
            <a:ext cx="2537708" cy="3938300"/>
            <a:chOff x="4360073" y="1115199"/>
            <a:chExt cx="2537708" cy="3938300"/>
          </a:xfrm>
        </p:grpSpPr>
        <p:grpSp>
          <p:nvGrpSpPr>
            <p:cNvPr id="610" name="Shape 610"/>
            <p:cNvGrpSpPr/>
            <p:nvPr/>
          </p:nvGrpSpPr>
          <p:grpSpPr>
            <a:xfrm>
              <a:off x="4360073" y="1115199"/>
              <a:ext cx="2537708" cy="3938300"/>
              <a:chOff x="6210073" y="1144549"/>
              <a:chExt cx="2537708" cy="3938300"/>
            </a:xfrm>
          </p:grpSpPr>
          <p:grpSp>
            <p:nvGrpSpPr>
              <p:cNvPr id="611" name="Shape 611"/>
              <p:cNvGrpSpPr/>
              <p:nvPr/>
            </p:nvGrpSpPr>
            <p:grpSpPr>
              <a:xfrm>
                <a:off x="6210073" y="1144549"/>
                <a:ext cx="2537708" cy="3001894"/>
                <a:chOff x="4945412" y="1231375"/>
                <a:chExt cx="2115462" cy="2753526"/>
              </a:xfrm>
            </p:grpSpPr>
            <p:sp>
              <p:nvSpPr>
                <p:cNvPr id="612" name="Shape 612"/>
                <p:cNvSpPr txBox="1"/>
                <p:nvPr/>
              </p:nvSpPr>
              <p:spPr>
                <a:xfrm>
                  <a:off x="4945412" y="1231375"/>
                  <a:ext cx="1729200" cy="547500"/>
                </a:xfrm>
                <a:prstGeom prst="rect">
                  <a:avLst/>
                </a:prstGeom>
                <a:noFill/>
                <a:ln>
                  <a:noFill/>
                </a:ln>
              </p:spPr>
              <p:txBody>
                <a:bodyPr lIns="91425" tIns="91425" rIns="91425" bIns="91425" anchor="t" anchorCtr="0">
                  <a:noAutofit/>
                </a:bodyPr>
                <a:lstStyle/>
                <a:p>
                  <a:pPr lvl="0" algn="ctr">
                    <a:spcBef>
                      <a:spcPts val="0"/>
                    </a:spcBef>
                    <a:buNone/>
                  </a:pPr>
                  <a:r>
                    <a:rPr lang="en" sz="2400" dirty="0">
                      <a:latin typeface="Calibri"/>
                      <a:ea typeface="Calibri"/>
                      <a:cs typeface="Calibri"/>
                      <a:sym typeface="Calibri"/>
                    </a:rPr>
                    <a:t>L-Tyrosine</a:t>
                  </a:r>
                </a:p>
                <a:p>
                  <a:pPr lvl="0" rtl="0">
                    <a:spcBef>
                      <a:spcPts val="0"/>
                    </a:spcBef>
                    <a:buNone/>
                  </a:pPr>
                  <a:endParaRPr sz="2400" dirty="0">
                    <a:latin typeface="Calibri"/>
                    <a:ea typeface="Calibri"/>
                    <a:cs typeface="Calibri"/>
                    <a:sym typeface="Calibri"/>
                  </a:endParaRPr>
                </a:p>
              </p:txBody>
            </p:sp>
            <p:sp>
              <p:nvSpPr>
                <p:cNvPr id="613" name="Shape 613"/>
                <p:cNvSpPr txBox="1"/>
                <p:nvPr/>
              </p:nvSpPr>
              <p:spPr>
                <a:xfrm>
                  <a:off x="5207487" y="2410825"/>
                  <a:ext cx="1729200" cy="547500"/>
                </a:xfrm>
                <a:prstGeom prst="rect">
                  <a:avLst/>
                </a:prstGeom>
                <a:noFill/>
                <a:ln>
                  <a:noFill/>
                </a:ln>
              </p:spPr>
              <p:txBody>
                <a:bodyPr lIns="91425" tIns="91425" rIns="91425" bIns="91425" anchor="t" anchorCtr="0">
                  <a:noAutofit/>
                </a:bodyPr>
                <a:lstStyle/>
                <a:p>
                  <a:pPr lvl="0" rtl="0">
                    <a:spcBef>
                      <a:spcPts val="0"/>
                    </a:spcBef>
                    <a:buNone/>
                  </a:pPr>
                  <a:r>
                    <a:rPr lang="en" sz="2400">
                      <a:latin typeface="Calibri"/>
                      <a:ea typeface="Calibri"/>
                      <a:cs typeface="Calibri"/>
                      <a:sym typeface="Calibri"/>
                    </a:rPr>
                    <a:t>L-DOPA</a:t>
                  </a:r>
                </a:p>
              </p:txBody>
            </p:sp>
            <p:sp>
              <p:nvSpPr>
                <p:cNvPr id="614" name="Shape 614"/>
                <p:cNvSpPr txBox="1"/>
                <p:nvPr/>
              </p:nvSpPr>
              <p:spPr>
                <a:xfrm>
                  <a:off x="5207474" y="3437401"/>
                  <a:ext cx="1853400" cy="547500"/>
                </a:xfrm>
                <a:prstGeom prst="rect">
                  <a:avLst/>
                </a:prstGeom>
                <a:noFill/>
                <a:ln>
                  <a:noFill/>
                </a:ln>
              </p:spPr>
              <p:txBody>
                <a:bodyPr lIns="91425" tIns="91425" rIns="91425" bIns="91425" anchor="t" anchorCtr="0">
                  <a:noAutofit/>
                </a:bodyPr>
                <a:lstStyle/>
                <a:p>
                  <a:pPr lvl="0" rtl="0">
                    <a:spcBef>
                      <a:spcPts val="0"/>
                    </a:spcBef>
                    <a:buNone/>
                  </a:pPr>
                  <a:r>
                    <a:rPr lang="en" sz="2400">
                      <a:latin typeface="Calibri"/>
                      <a:ea typeface="Calibri"/>
                      <a:cs typeface="Calibri"/>
                      <a:sym typeface="Calibri"/>
                    </a:rPr>
                    <a:t>Dopamine</a:t>
                  </a:r>
                </a:p>
              </p:txBody>
            </p:sp>
            <p:sp>
              <p:nvSpPr>
                <p:cNvPr id="615" name="Shape 615"/>
                <p:cNvSpPr/>
                <p:nvPr/>
              </p:nvSpPr>
              <p:spPr>
                <a:xfrm rot="5400000">
                  <a:off x="5514512" y="1882000"/>
                  <a:ext cx="591000" cy="384300"/>
                </a:xfrm>
                <a:prstGeom prst="rightArrow">
                  <a:avLst>
                    <a:gd name="adj1" fmla="val 36043"/>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alibri"/>
                    <a:ea typeface="Calibri"/>
                    <a:cs typeface="Calibri"/>
                    <a:sym typeface="Calibri"/>
                  </a:endParaRPr>
                </a:p>
              </p:txBody>
            </p:sp>
            <p:sp>
              <p:nvSpPr>
                <p:cNvPr id="616" name="Shape 616"/>
                <p:cNvSpPr/>
                <p:nvPr/>
              </p:nvSpPr>
              <p:spPr>
                <a:xfrm rot="5400000">
                  <a:off x="5514512" y="3004775"/>
                  <a:ext cx="591000" cy="384300"/>
                </a:xfrm>
                <a:prstGeom prst="rightArrow">
                  <a:avLst>
                    <a:gd name="adj1" fmla="val 36043"/>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alibri"/>
                    <a:ea typeface="Calibri"/>
                    <a:cs typeface="Calibri"/>
                    <a:sym typeface="Calibri"/>
                  </a:endParaRPr>
                </a:p>
              </p:txBody>
            </p:sp>
          </p:grpSp>
          <p:sp>
            <p:nvSpPr>
              <p:cNvPr id="617" name="Shape 617"/>
              <p:cNvSpPr txBox="1"/>
              <p:nvPr/>
            </p:nvSpPr>
            <p:spPr>
              <a:xfrm>
                <a:off x="6524475" y="4485850"/>
                <a:ext cx="1612500" cy="597000"/>
              </a:xfrm>
              <a:prstGeom prst="rect">
                <a:avLst/>
              </a:prstGeom>
              <a:noFill/>
              <a:ln>
                <a:noFill/>
              </a:ln>
            </p:spPr>
            <p:txBody>
              <a:bodyPr lIns="91425" tIns="91425" rIns="91425" bIns="91425" anchor="t" anchorCtr="0">
                <a:noAutofit/>
              </a:bodyPr>
              <a:lstStyle/>
              <a:p>
                <a:pPr lvl="0" rtl="0">
                  <a:spcBef>
                    <a:spcPts val="0"/>
                  </a:spcBef>
                  <a:buNone/>
                </a:pPr>
                <a:r>
                  <a:rPr lang="en" sz="2400">
                    <a:latin typeface="Calibri"/>
                    <a:ea typeface="Calibri"/>
                    <a:cs typeface="Calibri"/>
                    <a:sym typeface="Calibri"/>
                  </a:rPr>
                  <a:t>S-reticuline</a:t>
                </a:r>
              </a:p>
            </p:txBody>
          </p:sp>
        </p:grpSp>
        <p:sp>
          <p:nvSpPr>
            <p:cNvPr id="618" name="Shape 618"/>
            <p:cNvSpPr/>
            <p:nvPr/>
          </p:nvSpPr>
          <p:spPr>
            <a:xfrm rot="5400000">
              <a:off x="5093675" y="4090912"/>
              <a:ext cx="644400" cy="461100"/>
            </a:xfrm>
            <a:prstGeom prst="rightArrow">
              <a:avLst>
                <a:gd name="adj1" fmla="val 36043"/>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latin typeface="Calibri"/>
                <a:ea typeface="Calibri"/>
                <a:cs typeface="Calibri"/>
                <a:sym typeface="Calibri"/>
              </a:endParaRPr>
            </a:p>
          </p:txBody>
        </p:sp>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 grpId="0" animBg="1"/>
      <p:bldP spid="584" grpId="0"/>
      <p:bldP spid="598" grpId="0"/>
      <p:bldP spid="5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4" name="Shape 624"/>
          <p:cNvSpPr txBox="1"/>
          <p:nvPr/>
        </p:nvSpPr>
        <p:spPr>
          <a:xfrm>
            <a:off x="1654650" y="254600"/>
            <a:ext cx="5946600" cy="1182000"/>
          </a:xfrm>
          <a:prstGeom prst="rect">
            <a:avLst/>
          </a:prstGeom>
          <a:noFill/>
          <a:ln>
            <a:noFill/>
          </a:ln>
        </p:spPr>
        <p:txBody>
          <a:bodyPr lIns="91425" tIns="91425" rIns="91425" bIns="91425" anchor="t" anchorCtr="0">
            <a:noAutofit/>
          </a:bodyPr>
          <a:lstStyle/>
          <a:p>
            <a:pPr lvl="0" algn="ctr" rtl="0">
              <a:spcBef>
                <a:spcPts val="0"/>
              </a:spcBef>
              <a:buNone/>
            </a:pPr>
            <a:r>
              <a:rPr lang="en" sz="2400">
                <a:latin typeface="Calibri"/>
                <a:ea typeface="Calibri"/>
                <a:cs typeface="Calibri"/>
                <a:sym typeface="Calibri"/>
              </a:rPr>
              <a:t>Benzylisoquinoline alkaloids</a:t>
            </a:r>
          </a:p>
          <a:p>
            <a:pPr lvl="0" algn="ctr" rtl="0">
              <a:spcBef>
                <a:spcPts val="0"/>
              </a:spcBef>
              <a:buNone/>
            </a:pPr>
            <a:r>
              <a:rPr lang="en" sz="2400">
                <a:latin typeface="Calibri"/>
                <a:ea typeface="Calibri"/>
                <a:cs typeface="Calibri"/>
                <a:sym typeface="Calibri"/>
              </a:rPr>
              <a:t>(BIAs)</a:t>
            </a:r>
          </a:p>
        </p:txBody>
      </p:sp>
      <p:grpSp>
        <p:nvGrpSpPr>
          <p:cNvPr id="625" name="Shape 625"/>
          <p:cNvGrpSpPr/>
          <p:nvPr/>
        </p:nvGrpSpPr>
        <p:grpSpPr>
          <a:xfrm>
            <a:off x="849199" y="1235303"/>
            <a:ext cx="2261942" cy="2443296"/>
            <a:chOff x="849200" y="1235303"/>
            <a:chExt cx="2261942" cy="2443296"/>
          </a:xfrm>
        </p:grpSpPr>
        <p:sp>
          <p:nvSpPr>
            <p:cNvPr id="626" name="Shape 626"/>
            <p:cNvSpPr/>
            <p:nvPr/>
          </p:nvSpPr>
          <p:spPr>
            <a:xfrm rot="2026711">
              <a:off x="2251799" y="1244011"/>
              <a:ext cx="485085" cy="1492784"/>
            </a:xfrm>
            <a:prstGeom prst="down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627" name="Shape 627"/>
            <p:cNvGrpSpPr/>
            <p:nvPr/>
          </p:nvGrpSpPr>
          <p:grpSpPr>
            <a:xfrm>
              <a:off x="849200" y="2745500"/>
              <a:ext cx="1517700" cy="933100"/>
              <a:chOff x="451075" y="3744675"/>
              <a:chExt cx="1517700" cy="933100"/>
            </a:xfrm>
          </p:grpSpPr>
          <p:sp>
            <p:nvSpPr>
              <p:cNvPr id="628" name="Shape 628"/>
              <p:cNvSpPr/>
              <p:nvPr/>
            </p:nvSpPr>
            <p:spPr>
              <a:xfrm>
                <a:off x="746450" y="3744675"/>
                <a:ext cx="522600" cy="186600"/>
              </a:xfrm>
              <a:prstGeom prst="ellipse">
                <a:avLst/>
              </a:prstGeom>
              <a:solidFill>
                <a:srgbClr val="A64D79"/>
              </a:solidFill>
              <a:ln w="9525" cap="flat" cmpd="sng">
                <a:solidFill>
                  <a:srgbClr val="741B4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9" name="Shape 629"/>
              <p:cNvSpPr/>
              <p:nvPr/>
            </p:nvSpPr>
            <p:spPr>
              <a:xfrm>
                <a:off x="898850" y="3897075"/>
                <a:ext cx="522600" cy="186600"/>
              </a:xfrm>
              <a:prstGeom prst="ellipse">
                <a:avLst/>
              </a:prstGeom>
              <a:solidFill>
                <a:srgbClr val="A64D79"/>
              </a:solidFill>
              <a:ln w="9525" cap="flat" cmpd="sng">
                <a:solidFill>
                  <a:srgbClr val="741B4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0" name="Shape 630"/>
              <p:cNvSpPr/>
              <p:nvPr/>
            </p:nvSpPr>
            <p:spPr>
              <a:xfrm>
                <a:off x="1051250" y="3800675"/>
                <a:ext cx="522600" cy="186600"/>
              </a:xfrm>
              <a:prstGeom prst="ellipse">
                <a:avLst/>
              </a:prstGeom>
              <a:solidFill>
                <a:srgbClr val="A64D79"/>
              </a:solidFill>
              <a:ln w="9525" cap="flat" cmpd="sng">
                <a:solidFill>
                  <a:srgbClr val="741B4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1" name="Shape 631"/>
              <p:cNvSpPr/>
              <p:nvPr/>
            </p:nvSpPr>
            <p:spPr>
              <a:xfrm>
                <a:off x="528650" y="3897075"/>
                <a:ext cx="522600" cy="186600"/>
              </a:xfrm>
              <a:prstGeom prst="ellipse">
                <a:avLst/>
              </a:prstGeom>
              <a:solidFill>
                <a:srgbClr val="A64D79"/>
              </a:solidFill>
              <a:ln w="9525" cap="flat" cmpd="sng">
                <a:solidFill>
                  <a:srgbClr val="741B4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2" name="Shape 632"/>
              <p:cNvSpPr/>
              <p:nvPr/>
            </p:nvSpPr>
            <p:spPr>
              <a:xfrm>
                <a:off x="1206750" y="3987275"/>
                <a:ext cx="522600" cy="186600"/>
              </a:xfrm>
              <a:prstGeom prst="ellipse">
                <a:avLst/>
              </a:prstGeom>
              <a:solidFill>
                <a:srgbClr val="A64D79"/>
              </a:solidFill>
              <a:ln w="9525" cap="flat" cmpd="sng">
                <a:solidFill>
                  <a:srgbClr val="741B4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3" name="Shape 633"/>
              <p:cNvSpPr/>
              <p:nvPr/>
            </p:nvSpPr>
            <p:spPr>
              <a:xfrm>
                <a:off x="528650" y="3744675"/>
                <a:ext cx="522600" cy="186600"/>
              </a:xfrm>
              <a:prstGeom prst="ellipse">
                <a:avLst/>
              </a:prstGeom>
              <a:solidFill>
                <a:srgbClr val="A64D79"/>
              </a:solidFill>
              <a:ln w="9525" cap="flat" cmpd="sng">
                <a:solidFill>
                  <a:srgbClr val="741B4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4" name="Shape 634"/>
              <p:cNvSpPr/>
              <p:nvPr/>
            </p:nvSpPr>
            <p:spPr>
              <a:xfrm>
                <a:off x="1354950" y="3897075"/>
                <a:ext cx="522600" cy="186600"/>
              </a:xfrm>
              <a:prstGeom prst="ellipse">
                <a:avLst/>
              </a:prstGeom>
              <a:solidFill>
                <a:srgbClr val="A64D79"/>
              </a:solidFill>
              <a:ln w="9525" cap="flat" cmpd="sng">
                <a:solidFill>
                  <a:srgbClr val="741B4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5" name="Shape 635"/>
              <p:cNvSpPr txBox="1"/>
              <p:nvPr/>
            </p:nvSpPr>
            <p:spPr>
              <a:xfrm>
                <a:off x="451075" y="4229875"/>
                <a:ext cx="1517700" cy="447900"/>
              </a:xfrm>
              <a:prstGeom prst="rect">
                <a:avLst/>
              </a:prstGeom>
              <a:noFill/>
              <a:ln>
                <a:noFill/>
              </a:ln>
            </p:spPr>
            <p:txBody>
              <a:bodyPr lIns="91425" tIns="91425" rIns="91425" bIns="91425" anchor="t" anchorCtr="0">
                <a:noAutofit/>
              </a:bodyPr>
              <a:lstStyle/>
              <a:p>
                <a:pPr lvl="0">
                  <a:spcBef>
                    <a:spcPts val="0"/>
                  </a:spcBef>
                  <a:buNone/>
                </a:pPr>
                <a:r>
                  <a:rPr lang="en" sz="1800">
                    <a:latin typeface="Calibri"/>
                    <a:ea typeface="Calibri"/>
                    <a:cs typeface="Calibri"/>
                    <a:sym typeface="Calibri"/>
                  </a:rPr>
                  <a:t>Morphine</a:t>
                </a:r>
              </a:p>
            </p:txBody>
          </p:sp>
        </p:grpSp>
      </p:grpSp>
      <p:grpSp>
        <p:nvGrpSpPr>
          <p:cNvPr id="636" name="Shape 636"/>
          <p:cNvGrpSpPr/>
          <p:nvPr/>
        </p:nvGrpSpPr>
        <p:grpSpPr>
          <a:xfrm>
            <a:off x="2237150" y="1905978"/>
            <a:ext cx="1822592" cy="2503896"/>
            <a:chOff x="2237150" y="1905978"/>
            <a:chExt cx="1822592" cy="2503896"/>
          </a:xfrm>
        </p:grpSpPr>
        <p:sp>
          <p:nvSpPr>
            <p:cNvPr id="637" name="Shape 637"/>
            <p:cNvSpPr/>
            <p:nvPr/>
          </p:nvSpPr>
          <p:spPr>
            <a:xfrm rot="2026711">
              <a:off x="3200399" y="1914686"/>
              <a:ext cx="485085" cy="1492784"/>
            </a:xfrm>
            <a:prstGeom prst="down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638" name="Shape 638"/>
            <p:cNvGrpSpPr/>
            <p:nvPr/>
          </p:nvGrpSpPr>
          <p:grpSpPr>
            <a:xfrm>
              <a:off x="2237150" y="3507850"/>
              <a:ext cx="1148850" cy="462050"/>
              <a:chOff x="2251800" y="3845450"/>
              <a:chExt cx="1148850" cy="462050"/>
            </a:xfrm>
          </p:grpSpPr>
          <p:sp>
            <p:nvSpPr>
              <p:cNvPr id="639" name="Shape 639"/>
              <p:cNvSpPr/>
              <p:nvPr/>
            </p:nvSpPr>
            <p:spPr>
              <a:xfrm>
                <a:off x="2404200" y="4083700"/>
                <a:ext cx="574500" cy="223800"/>
              </a:xfrm>
              <a:prstGeom prst="ellipse">
                <a:avLst/>
              </a:prstGeom>
              <a:solidFill>
                <a:srgbClr val="F3F3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0" name="Shape 640"/>
              <p:cNvSpPr/>
              <p:nvPr/>
            </p:nvSpPr>
            <p:spPr>
              <a:xfrm>
                <a:off x="2251800" y="3931300"/>
                <a:ext cx="574500" cy="223800"/>
              </a:xfrm>
              <a:prstGeom prst="ellipse">
                <a:avLst/>
              </a:prstGeom>
              <a:solidFill>
                <a:srgbClr val="F3F3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1" name="Shape 641"/>
              <p:cNvSpPr/>
              <p:nvPr/>
            </p:nvSpPr>
            <p:spPr>
              <a:xfrm>
                <a:off x="2826150" y="3999725"/>
                <a:ext cx="574500" cy="223800"/>
              </a:xfrm>
              <a:prstGeom prst="ellipse">
                <a:avLst/>
              </a:prstGeom>
              <a:solidFill>
                <a:srgbClr val="F3F3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2" name="Shape 642"/>
              <p:cNvSpPr/>
              <p:nvPr/>
            </p:nvSpPr>
            <p:spPr>
              <a:xfrm>
                <a:off x="2671675" y="3845450"/>
                <a:ext cx="574500" cy="223800"/>
              </a:xfrm>
              <a:prstGeom prst="ellipse">
                <a:avLst/>
              </a:prstGeom>
              <a:solidFill>
                <a:srgbClr val="F3F3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643" name="Shape 643"/>
            <p:cNvSpPr txBox="1"/>
            <p:nvPr/>
          </p:nvSpPr>
          <p:spPr>
            <a:xfrm>
              <a:off x="2276675" y="4061575"/>
              <a:ext cx="1069800" cy="348300"/>
            </a:xfrm>
            <a:prstGeom prst="rect">
              <a:avLst/>
            </a:prstGeom>
            <a:noFill/>
            <a:ln>
              <a:noFill/>
            </a:ln>
          </p:spPr>
          <p:txBody>
            <a:bodyPr lIns="91425" tIns="91425" rIns="91425" bIns="91425" anchor="t" anchorCtr="0">
              <a:noAutofit/>
            </a:bodyPr>
            <a:lstStyle/>
            <a:p>
              <a:pPr lvl="0">
                <a:spcBef>
                  <a:spcPts val="0"/>
                </a:spcBef>
                <a:buNone/>
              </a:pPr>
              <a:r>
                <a:rPr lang="en" sz="1800">
                  <a:latin typeface="Calibri"/>
                  <a:ea typeface="Calibri"/>
                  <a:cs typeface="Calibri"/>
                  <a:sym typeface="Calibri"/>
                </a:rPr>
                <a:t>Codeine</a:t>
              </a:r>
            </a:p>
          </p:txBody>
        </p:sp>
      </p:grpSp>
      <p:grpSp>
        <p:nvGrpSpPr>
          <p:cNvPr id="644" name="Shape 644"/>
          <p:cNvGrpSpPr/>
          <p:nvPr/>
        </p:nvGrpSpPr>
        <p:grpSpPr>
          <a:xfrm>
            <a:off x="5052562" y="1905978"/>
            <a:ext cx="1782187" cy="2643096"/>
            <a:chOff x="5052562" y="1905978"/>
            <a:chExt cx="1782187" cy="2643096"/>
          </a:xfrm>
        </p:grpSpPr>
        <p:sp>
          <p:nvSpPr>
            <p:cNvPr id="645" name="Shape 645"/>
            <p:cNvSpPr/>
            <p:nvPr/>
          </p:nvSpPr>
          <p:spPr>
            <a:xfrm>
              <a:off x="5461525" y="3707375"/>
              <a:ext cx="544500" cy="199200"/>
            </a:xfrm>
            <a:prstGeom prst="ellipse">
              <a:avLst/>
            </a:prstGeom>
            <a:solidFill>
              <a:srgbClr val="9FC5E8"/>
            </a:solidFill>
            <a:ln w="9525" cap="flat" cmpd="sng">
              <a:solidFill>
                <a:srgbClr val="6D9EE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6" name="Shape 646"/>
            <p:cNvSpPr/>
            <p:nvPr/>
          </p:nvSpPr>
          <p:spPr>
            <a:xfrm>
              <a:off x="5613925" y="3859775"/>
              <a:ext cx="544500" cy="199200"/>
            </a:xfrm>
            <a:prstGeom prst="ellipse">
              <a:avLst/>
            </a:prstGeom>
            <a:solidFill>
              <a:srgbClr val="9FC5E8"/>
            </a:solidFill>
            <a:ln w="9525" cap="flat" cmpd="sng">
              <a:solidFill>
                <a:srgbClr val="6D9EE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7" name="Shape 647"/>
            <p:cNvSpPr/>
            <p:nvPr/>
          </p:nvSpPr>
          <p:spPr>
            <a:xfrm>
              <a:off x="6005950" y="3843325"/>
              <a:ext cx="544500" cy="199200"/>
            </a:xfrm>
            <a:prstGeom prst="ellipse">
              <a:avLst/>
            </a:prstGeom>
            <a:solidFill>
              <a:srgbClr val="9FC5E8"/>
            </a:solidFill>
            <a:ln w="9525" cap="flat" cmpd="sng">
              <a:solidFill>
                <a:srgbClr val="6D9EE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648" name="Shape 648"/>
            <p:cNvGrpSpPr/>
            <p:nvPr/>
          </p:nvGrpSpPr>
          <p:grpSpPr>
            <a:xfrm>
              <a:off x="5052562" y="1905978"/>
              <a:ext cx="1782187" cy="2643096"/>
              <a:chOff x="5052562" y="1905978"/>
              <a:chExt cx="1782187" cy="2643096"/>
            </a:xfrm>
          </p:grpSpPr>
          <p:sp>
            <p:nvSpPr>
              <p:cNvPr id="649" name="Shape 649"/>
              <p:cNvSpPr/>
              <p:nvPr/>
            </p:nvSpPr>
            <p:spPr>
              <a:xfrm rot="-1165930">
                <a:off x="5286694" y="1944287"/>
                <a:ext cx="485135" cy="1492681"/>
              </a:xfrm>
              <a:prstGeom prst="down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0" name="Shape 650"/>
              <p:cNvSpPr/>
              <p:nvPr/>
            </p:nvSpPr>
            <p:spPr>
              <a:xfrm>
                <a:off x="5828550" y="3707375"/>
                <a:ext cx="544500" cy="199200"/>
              </a:xfrm>
              <a:prstGeom prst="ellipse">
                <a:avLst/>
              </a:prstGeom>
              <a:solidFill>
                <a:srgbClr val="9FC5E8"/>
              </a:solidFill>
              <a:ln w="9525" cap="flat" cmpd="sng">
                <a:solidFill>
                  <a:srgbClr val="6D9EE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1" name="Shape 651"/>
              <p:cNvSpPr txBox="1"/>
              <p:nvPr/>
            </p:nvSpPr>
            <p:spPr>
              <a:xfrm>
                <a:off x="5366850" y="4138675"/>
                <a:ext cx="1467900" cy="410400"/>
              </a:xfrm>
              <a:prstGeom prst="rect">
                <a:avLst/>
              </a:prstGeom>
              <a:noFill/>
              <a:ln>
                <a:noFill/>
              </a:ln>
            </p:spPr>
            <p:txBody>
              <a:bodyPr lIns="91425" tIns="91425" rIns="91425" bIns="91425" anchor="t" anchorCtr="0">
                <a:noAutofit/>
              </a:bodyPr>
              <a:lstStyle/>
              <a:p>
                <a:pPr lvl="0">
                  <a:spcBef>
                    <a:spcPts val="0"/>
                  </a:spcBef>
                  <a:buNone/>
                </a:pPr>
                <a:r>
                  <a:rPr lang="en" sz="1800">
                    <a:latin typeface="Calibri"/>
                    <a:ea typeface="Calibri"/>
                    <a:cs typeface="Calibri"/>
                    <a:sym typeface="Calibri"/>
                  </a:rPr>
                  <a:t>Papaverine</a:t>
                </a:r>
              </a:p>
            </p:txBody>
          </p:sp>
        </p:grpSp>
      </p:grpSp>
      <p:grpSp>
        <p:nvGrpSpPr>
          <p:cNvPr id="652" name="Shape 652"/>
          <p:cNvGrpSpPr/>
          <p:nvPr/>
        </p:nvGrpSpPr>
        <p:grpSpPr>
          <a:xfrm>
            <a:off x="5969346" y="1240759"/>
            <a:ext cx="2400678" cy="2432390"/>
            <a:chOff x="5994221" y="1235309"/>
            <a:chExt cx="2400678" cy="2432390"/>
          </a:xfrm>
        </p:grpSpPr>
        <p:sp>
          <p:nvSpPr>
            <p:cNvPr id="653" name="Shape 653"/>
            <p:cNvSpPr/>
            <p:nvPr/>
          </p:nvSpPr>
          <p:spPr>
            <a:xfrm rot="-2127565">
              <a:off x="6382288" y="1237544"/>
              <a:ext cx="485066" cy="1492830"/>
            </a:xfrm>
            <a:prstGeom prst="down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4" name="Shape 654"/>
            <p:cNvSpPr/>
            <p:nvPr/>
          </p:nvSpPr>
          <p:spPr>
            <a:xfrm>
              <a:off x="7111525" y="2843900"/>
              <a:ext cx="544500" cy="199200"/>
            </a:xfrm>
            <a:prstGeom prst="ellipse">
              <a:avLst/>
            </a:prstGeom>
            <a:solidFill>
              <a:srgbClr val="F1C232"/>
            </a:solidFill>
            <a:ln w="9525" cap="flat" cmpd="sng">
              <a:solidFill>
                <a:srgbClr val="BF9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5" name="Shape 655"/>
            <p:cNvSpPr/>
            <p:nvPr/>
          </p:nvSpPr>
          <p:spPr>
            <a:xfrm>
              <a:off x="7248475" y="2996300"/>
              <a:ext cx="544500" cy="199200"/>
            </a:xfrm>
            <a:prstGeom prst="ellipse">
              <a:avLst/>
            </a:prstGeom>
            <a:solidFill>
              <a:srgbClr val="F1C232"/>
            </a:solidFill>
            <a:ln w="9525" cap="flat" cmpd="sng">
              <a:solidFill>
                <a:srgbClr val="BF9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6" name="Shape 656"/>
            <p:cNvSpPr/>
            <p:nvPr/>
          </p:nvSpPr>
          <p:spPr>
            <a:xfrm>
              <a:off x="6859625" y="2967850"/>
              <a:ext cx="544500" cy="199200"/>
            </a:xfrm>
            <a:prstGeom prst="ellipse">
              <a:avLst/>
            </a:prstGeom>
            <a:solidFill>
              <a:srgbClr val="F1C232"/>
            </a:solidFill>
            <a:ln w="9525" cap="flat" cmpd="sng">
              <a:solidFill>
                <a:srgbClr val="BF9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7" name="Shape 657"/>
            <p:cNvSpPr/>
            <p:nvPr/>
          </p:nvSpPr>
          <p:spPr>
            <a:xfrm>
              <a:off x="7491075" y="2843900"/>
              <a:ext cx="544500" cy="199200"/>
            </a:xfrm>
            <a:prstGeom prst="ellipse">
              <a:avLst/>
            </a:prstGeom>
            <a:solidFill>
              <a:srgbClr val="F1C232"/>
            </a:solidFill>
            <a:ln w="9525" cap="flat" cmpd="sng">
              <a:solidFill>
                <a:srgbClr val="BF9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8" name="Shape 658"/>
            <p:cNvSpPr txBox="1"/>
            <p:nvPr/>
          </p:nvSpPr>
          <p:spPr>
            <a:xfrm>
              <a:off x="6939300" y="3306800"/>
              <a:ext cx="1455600" cy="360900"/>
            </a:xfrm>
            <a:prstGeom prst="rect">
              <a:avLst/>
            </a:prstGeom>
            <a:noFill/>
            <a:ln>
              <a:noFill/>
            </a:ln>
          </p:spPr>
          <p:txBody>
            <a:bodyPr lIns="91425" tIns="91425" rIns="91425" bIns="91425" anchor="t" anchorCtr="0">
              <a:noAutofit/>
            </a:bodyPr>
            <a:lstStyle/>
            <a:p>
              <a:pPr lvl="0">
                <a:spcBef>
                  <a:spcPts val="0"/>
                </a:spcBef>
                <a:buNone/>
              </a:pPr>
              <a:r>
                <a:rPr lang="en" sz="1800">
                  <a:latin typeface="Calibri"/>
                  <a:ea typeface="Calibri"/>
                  <a:cs typeface="Calibri"/>
                  <a:sym typeface="Calibri"/>
                </a:rPr>
                <a:t>Noscapine</a:t>
              </a:r>
            </a:p>
          </p:txBody>
        </p:sp>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4"/>
                                        </p:tgtEl>
                                        <p:attrNameLst>
                                          <p:attrName>style.visibility</p:attrName>
                                        </p:attrNameLst>
                                      </p:cBhvr>
                                      <p:to>
                                        <p:strVal val="visible"/>
                                      </p:to>
                                    </p:set>
                                    <p:animEffect transition="in" filter="fade">
                                      <p:cBhvr>
                                        <p:cTn id="7" dur="1000"/>
                                        <p:tgtEl>
                                          <p:spTgt spid="6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5"/>
                                        </p:tgtEl>
                                        <p:attrNameLst>
                                          <p:attrName>style.visibility</p:attrName>
                                        </p:attrNameLst>
                                      </p:cBhvr>
                                      <p:to>
                                        <p:strVal val="visible"/>
                                      </p:to>
                                    </p:set>
                                    <p:animEffect transition="in" filter="fade">
                                      <p:cBhvr>
                                        <p:cTn id="12" dur="1000"/>
                                        <p:tgtEl>
                                          <p:spTgt spid="6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6"/>
                                        </p:tgtEl>
                                        <p:attrNameLst>
                                          <p:attrName>style.visibility</p:attrName>
                                        </p:attrNameLst>
                                      </p:cBhvr>
                                      <p:to>
                                        <p:strVal val="visible"/>
                                      </p:to>
                                    </p:set>
                                    <p:animEffect transition="in" filter="fade">
                                      <p:cBhvr>
                                        <p:cTn id="17" dur="1000"/>
                                        <p:tgtEl>
                                          <p:spTgt spid="6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4"/>
                                        </p:tgtEl>
                                        <p:attrNameLst>
                                          <p:attrName>style.visibility</p:attrName>
                                        </p:attrNameLst>
                                      </p:cBhvr>
                                      <p:to>
                                        <p:strVal val="visible"/>
                                      </p:to>
                                    </p:set>
                                    <p:animEffect transition="in" filter="fade">
                                      <p:cBhvr>
                                        <p:cTn id="22" dur="1000"/>
                                        <p:tgtEl>
                                          <p:spTgt spid="6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2"/>
                                        </p:tgtEl>
                                        <p:attrNameLst>
                                          <p:attrName>style.visibility</p:attrName>
                                        </p:attrNameLst>
                                      </p:cBhvr>
                                      <p:to>
                                        <p:strVal val="visible"/>
                                      </p:to>
                                    </p:set>
                                    <p:animEffect transition="in" filter="fade">
                                      <p:cBhvr>
                                        <p:cTn id="27" dur="1000"/>
                                        <p:tgtEl>
                                          <p:spTgt spid="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grpSp>
        <p:nvGrpSpPr>
          <p:cNvPr id="663" name="Shape 663"/>
          <p:cNvGrpSpPr/>
          <p:nvPr/>
        </p:nvGrpSpPr>
        <p:grpSpPr>
          <a:xfrm rot="2264238">
            <a:off x="-593774" y="1219133"/>
            <a:ext cx="4942614" cy="4479098"/>
            <a:chOff x="-618596" y="970400"/>
            <a:chExt cx="4942146" cy="4478675"/>
          </a:xfrm>
        </p:grpSpPr>
        <p:sp>
          <p:nvSpPr>
            <p:cNvPr id="664" name="Shape 664"/>
            <p:cNvSpPr/>
            <p:nvPr/>
          </p:nvSpPr>
          <p:spPr>
            <a:xfrm>
              <a:off x="3072900" y="2687225"/>
              <a:ext cx="1250650" cy="2164700"/>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665" name="Shape 665"/>
            <p:cNvSpPr/>
            <p:nvPr/>
          </p:nvSpPr>
          <p:spPr>
            <a:xfrm>
              <a:off x="3072900" y="1929675"/>
              <a:ext cx="1250650" cy="2164700"/>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666" name="Shape 666"/>
            <p:cNvSpPr/>
            <p:nvPr/>
          </p:nvSpPr>
          <p:spPr>
            <a:xfrm rot="-7684529">
              <a:off x="-6258" y="3091523"/>
              <a:ext cx="1250651" cy="2164702"/>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667" name="Shape 667"/>
            <p:cNvSpPr/>
            <p:nvPr/>
          </p:nvSpPr>
          <p:spPr>
            <a:xfrm rot="-7870121">
              <a:off x="188383" y="1828738"/>
              <a:ext cx="1250691" cy="2164772"/>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668" name="Shape 668"/>
            <p:cNvSpPr/>
            <p:nvPr/>
          </p:nvSpPr>
          <p:spPr>
            <a:xfrm rot="-7914199">
              <a:off x="-6295" y="2553684"/>
              <a:ext cx="1250695" cy="2164778"/>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669" name="Shape 669"/>
            <p:cNvSpPr/>
            <p:nvPr/>
          </p:nvSpPr>
          <p:spPr>
            <a:xfrm>
              <a:off x="3072900" y="3243950"/>
              <a:ext cx="1250650" cy="2164700"/>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670" name="Shape 670"/>
            <p:cNvSpPr/>
            <p:nvPr/>
          </p:nvSpPr>
          <p:spPr>
            <a:xfrm>
              <a:off x="2948475" y="3819325"/>
              <a:ext cx="382550" cy="1629750"/>
            </a:xfrm>
            <a:custGeom>
              <a:avLst/>
              <a:gdLst/>
              <a:ahLst/>
              <a:cxnLst/>
              <a:rect l="0" t="0" r="0" b="0"/>
              <a:pathLst>
                <a:path w="15302" h="65190" extrusionOk="0">
                  <a:moveTo>
                    <a:pt x="0" y="0"/>
                  </a:moveTo>
                  <a:cubicBezTo>
                    <a:pt x="1658" y="2405"/>
                    <a:pt x="9870" y="9123"/>
                    <a:pt x="9953" y="14432"/>
                  </a:cubicBezTo>
                  <a:cubicBezTo>
                    <a:pt x="10036" y="19740"/>
                    <a:pt x="-331" y="27702"/>
                    <a:pt x="498" y="31849"/>
                  </a:cubicBezTo>
                  <a:cubicBezTo>
                    <a:pt x="1327" y="35995"/>
                    <a:pt x="13436" y="33756"/>
                    <a:pt x="14929" y="39313"/>
                  </a:cubicBezTo>
                  <a:cubicBezTo>
                    <a:pt x="16421" y="44869"/>
                    <a:pt x="10367" y="60877"/>
                    <a:pt x="9455" y="65190"/>
                  </a:cubicBezTo>
                </a:path>
              </a:pathLst>
            </a:custGeom>
            <a:noFill/>
            <a:ln w="28575" cap="flat" cmpd="sng">
              <a:solidFill>
                <a:srgbClr val="FF0000"/>
              </a:solidFill>
              <a:prstDash val="solid"/>
              <a:round/>
              <a:headEnd type="none" w="lg" len="lg"/>
              <a:tailEnd type="none" w="lg" len="lg"/>
            </a:ln>
          </p:spPr>
        </p:sp>
        <p:sp>
          <p:nvSpPr>
            <p:cNvPr id="671" name="Shape 671"/>
            <p:cNvSpPr/>
            <p:nvPr/>
          </p:nvSpPr>
          <p:spPr>
            <a:xfrm>
              <a:off x="1380912" y="4286800"/>
              <a:ext cx="451775" cy="970400"/>
            </a:xfrm>
            <a:custGeom>
              <a:avLst/>
              <a:gdLst/>
              <a:ahLst/>
              <a:cxnLst/>
              <a:rect l="0" t="0" r="0" b="0"/>
              <a:pathLst>
                <a:path w="18071" h="38816" extrusionOk="0">
                  <a:moveTo>
                    <a:pt x="18071" y="0"/>
                  </a:moveTo>
                  <a:cubicBezTo>
                    <a:pt x="15085" y="3068"/>
                    <a:pt x="1400" y="11943"/>
                    <a:pt x="156" y="18413"/>
                  </a:cubicBezTo>
                  <a:cubicBezTo>
                    <a:pt x="-1088" y="24882"/>
                    <a:pt x="8865" y="35415"/>
                    <a:pt x="10607" y="38816"/>
                  </a:cubicBezTo>
                </a:path>
              </a:pathLst>
            </a:custGeom>
            <a:noFill/>
            <a:ln w="28575" cap="flat" cmpd="sng">
              <a:solidFill>
                <a:srgbClr val="FF0000"/>
              </a:solidFill>
              <a:prstDash val="solid"/>
              <a:round/>
              <a:headEnd type="none" w="lg" len="lg"/>
              <a:tailEnd type="none" w="lg" len="lg"/>
            </a:ln>
          </p:spPr>
        </p:sp>
        <p:sp>
          <p:nvSpPr>
            <p:cNvPr id="672" name="Shape 672"/>
            <p:cNvSpPr/>
            <p:nvPr/>
          </p:nvSpPr>
          <p:spPr>
            <a:xfrm>
              <a:off x="746450" y="3943750"/>
              <a:ext cx="634475" cy="1455575"/>
            </a:xfrm>
            <a:custGeom>
              <a:avLst/>
              <a:gdLst/>
              <a:ahLst/>
              <a:cxnLst/>
              <a:rect l="0" t="0" r="0" b="0"/>
              <a:pathLst>
                <a:path w="25379" h="58223" extrusionOk="0">
                  <a:moveTo>
                    <a:pt x="25379" y="0"/>
                  </a:moveTo>
                  <a:cubicBezTo>
                    <a:pt x="21978" y="4976"/>
                    <a:pt x="6551" y="22144"/>
                    <a:pt x="4976" y="29858"/>
                  </a:cubicBezTo>
                  <a:cubicBezTo>
                    <a:pt x="3400" y="37571"/>
                    <a:pt x="16753" y="41551"/>
                    <a:pt x="15924" y="46279"/>
                  </a:cubicBezTo>
                  <a:cubicBezTo>
                    <a:pt x="15094" y="51006"/>
                    <a:pt x="2654" y="56232"/>
                    <a:pt x="0" y="58223"/>
                  </a:cubicBezTo>
                </a:path>
              </a:pathLst>
            </a:custGeom>
            <a:noFill/>
            <a:ln w="28575" cap="flat" cmpd="sng">
              <a:solidFill>
                <a:srgbClr val="FF0000"/>
              </a:solidFill>
              <a:prstDash val="solid"/>
              <a:round/>
              <a:headEnd type="none" w="lg" len="lg"/>
              <a:tailEnd type="none" w="lg" len="lg"/>
            </a:ln>
          </p:spPr>
        </p:sp>
        <p:sp>
          <p:nvSpPr>
            <p:cNvPr id="673" name="Shape 673"/>
            <p:cNvSpPr/>
            <p:nvPr/>
          </p:nvSpPr>
          <p:spPr>
            <a:xfrm>
              <a:off x="2025521" y="4310737"/>
              <a:ext cx="402800" cy="1007725"/>
            </a:xfrm>
            <a:custGeom>
              <a:avLst/>
              <a:gdLst/>
              <a:ahLst/>
              <a:cxnLst/>
              <a:rect l="0" t="0" r="0" b="0"/>
              <a:pathLst>
                <a:path w="16112" h="40309" extrusionOk="0">
                  <a:moveTo>
                    <a:pt x="10140" y="0"/>
                  </a:moveTo>
                  <a:cubicBezTo>
                    <a:pt x="8481" y="2571"/>
                    <a:pt x="-559" y="11777"/>
                    <a:pt x="187" y="15427"/>
                  </a:cubicBezTo>
                  <a:cubicBezTo>
                    <a:pt x="933" y="19076"/>
                    <a:pt x="13209" y="18495"/>
                    <a:pt x="14619" y="21896"/>
                  </a:cubicBezTo>
                  <a:cubicBezTo>
                    <a:pt x="16029" y="25296"/>
                    <a:pt x="8398" y="32761"/>
                    <a:pt x="8647" y="35830"/>
                  </a:cubicBezTo>
                  <a:cubicBezTo>
                    <a:pt x="8895" y="38898"/>
                    <a:pt x="14867" y="39562"/>
                    <a:pt x="16112" y="40309"/>
                  </a:cubicBezTo>
                </a:path>
              </a:pathLst>
            </a:custGeom>
            <a:noFill/>
            <a:ln w="28575" cap="flat" cmpd="sng">
              <a:solidFill>
                <a:srgbClr val="FF0000"/>
              </a:solidFill>
              <a:prstDash val="solid"/>
              <a:round/>
              <a:headEnd type="none" w="lg" len="lg"/>
              <a:tailEnd type="none" w="lg" len="lg"/>
            </a:ln>
          </p:spPr>
        </p:sp>
        <p:sp>
          <p:nvSpPr>
            <p:cNvPr id="674" name="Shape 674"/>
            <p:cNvSpPr/>
            <p:nvPr/>
          </p:nvSpPr>
          <p:spPr>
            <a:xfrm rot="10298387">
              <a:off x="2521963" y="4310721"/>
              <a:ext cx="402810" cy="1007751"/>
            </a:xfrm>
            <a:custGeom>
              <a:avLst/>
              <a:gdLst/>
              <a:ahLst/>
              <a:cxnLst/>
              <a:rect l="0" t="0" r="0" b="0"/>
              <a:pathLst>
                <a:path w="16112" h="40309" extrusionOk="0">
                  <a:moveTo>
                    <a:pt x="10140" y="0"/>
                  </a:moveTo>
                  <a:cubicBezTo>
                    <a:pt x="8481" y="2571"/>
                    <a:pt x="-559" y="11777"/>
                    <a:pt x="187" y="15427"/>
                  </a:cubicBezTo>
                  <a:cubicBezTo>
                    <a:pt x="933" y="19076"/>
                    <a:pt x="13209" y="18495"/>
                    <a:pt x="14619" y="21896"/>
                  </a:cubicBezTo>
                  <a:cubicBezTo>
                    <a:pt x="16029" y="25296"/>
                    <a:pt x="8398" y="32761"/>
                    <a:pt x="8647" y="35830"/>
                  </a:cubicBezTo>
                  <a:cubicBezTo>
                    <a:pt x="8895" y="38898"/>
                    <a:pt x="14867" y="39562"/>
                    <a:pt x="16112" y="40309"/>
                  </a:cubicBezTo>
                </a:path>
              </a:pathLst>
            </a:custGeom>
            <a:noFill/>
            <a:ln w="28575" cap="flat" cmpd="sng">
              <a:solidFill>
                <a:srgbClr val="FF0000"/>
              </a:solidFill>
              <a:prstDash val="solid"/>
              <a:round/>
              <a:headEnd type="none" w="lg" len="lg"/>
              <a:tailEnd type="none" w="lg" len="lg"/>
            </a:ln>
          </p:spPr>
        </p:sp>
        <p:sp>
          <p:nvSpPr>
            <p:cNvPr id="675" name="Shape 675"/>
            <p:cNvSpPr/>
            <p:nvPr/>
          </p:nvSpPr>
          <p:spPr>
            <a:xfrm>
              <a:off x="1107250" y="970400"/>
              <a:ext cx="2065200" cy="3483300"/>
            </a:xfrm>
            <a:prstGeom prst="flowChartConnector">
              <a:avLst/>
            </a:prstGeom>
            <a:solidFill>
              <a:srgbClr val="E06666"/>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676" name="Shape 676"/>
          <p:cNvSpPr txBox="1"/>
          <p:nvPr/>
        </p:nvSpPr>
        <p:spPr>
          <a:xfrm>
            <a:off x="1940700" y="2852750"/>
            <a:ext cx="2177100" cy="846000"/>
          </a:xfrm>
          <a:prstGeom prst="rect">
            <a:avLst/>
          </a:prstGeom>
          <a:noFill/>
          <a:ln>
            <a:noFill/>
          </a:ln>
        </p:spPr>
        <p:txBody>
          <a:bodyPr lIns="91425" tIns="91425" rIns="91425" bIns="91425" anchor="t" anchorCtr="0">
            <a:noAutofit/>
          </a:bodyPr>
          <a:lstStyle/>
          <a:p>
            <a:pPr lvl="0">
              <a:spcBef>
                <a:spcPts val="0"/>
              </a:spcBef>
              <a:buNone/>
            </a:pPr>
            <a:r>
              <a:rPr lang="en" sz="2400">
                <a:latin typeface="Calibri"/>
                <a:ea typeface="Calibri"/>
                <a:cs typeface="Calibri"/>
                <a:sym typeface="Calibri"/>
              </a:rPr>
              <a:t>Glucose</a:t>
            </a:r>
          </a:p>
        </p:txBody>
      </p:sp>
      <p:sp>
        <p:nvSpPr>
          <p:cNvPr id="677" name="Shape 677"/>
          <p:cNvSpPr txBox="1"/>
          <p:nvPr/>
        </p:nvSpPr>
        <p:spPr>
          <a:xfrm>
            <a:off x="5024125" y="2852750"/>
            <a:ext cx="2003100" cy="846000"/>
          </a:xfrm>
          <a:prstGeom prst="rect">
            <a:avLst/>
          </a:prstGeom>
          <a:noFill/>
          <a:ln>
            <a:noFill/>
          </a:ln>
        </p:spPr>
        <p:txBody>
          <a:bodyPr lIns="91425" tIns="91425" rIns="91425" bIns="91425" anchor="t" anchorCtr="0">
            <a:noAutofit/>
          </a:bodyPr>
          <a:lstStyle/>
          <a:p>
            <a:pPr lvl="0">
              <a:spcBef>
                <a:spcPts val="0"/>
              </a:spcBef>
              <a:buNone/>
            </a:pPr>
            <a:r>
              <a:rPr lang="en" sz="2400">
                <a:latin typeface="Calibri"/>
                <a:ea typeface="Calibri"/>
                <a:cs typeface="Calibri"/>
                <a:sym typeface="Calibri"/>
              </a:rPr>
              <a:t>S-reticuline</a:t>
            </a:r>
          </a:p>
        </p:txBody>
      </p:sp>
      <p:sp>
        <p:nvSpPr>
          <p:cNvPr id="678" name="Shape 678"/>
          <p:cNvSpPr txBox="1"/>
          <p:nvPr/>
        </p:nvSpPr>
        <p:spPr>
          <a:xfrm>
            <a:off x="2799175" y="124500"/>
            <a:ext cx="4491000" cy="817200"/>
          </a:xfrm>
          <a:prstGeom prst="rect">
            <a:avLst/>
          </a:prstGeom>
          <a:noFill/>
          <a:ln>
            <a:noFill/>
          </a:ln>
        </p:spPr>
        <p:txBody>
          <a:bodyPr lIns="91425" tIns="91425" rIns="91425" bIns="91425" anchor="t" anchorCtr="0">
            <a:noAutofit/>
          </a:bodyPr>
          <a:lstStyle/>
          <a:p>
            <a:pPr lvl="0">
              <a:spcBef>
                <a:spcPts val="0"/>
              </a:spcBef>
              <a:buNone/>
            </a:pPr>
            <a:r>
              <a:rPr lang="en" sz="3000">
                <a:latin typeface="Calibri"/>
                <a:ea typeface="Calibri"/>
                <a:cs typeface="Calibri"/>
                <a:sym typeface="Calibri"/>
              </a:rPr>
              <a:t>Previous Experiments</a:t>
            </a:r>
          </a:p>
        </p:txBody>
      </p:sp>
      <p:sp>
        <p:nvSpPr>
          <p:cNvPr id="679" name="Shape 679"/>
          <p:cNvSpPr/>
          <p:nvPr/>
        </p:nvSpPr>
        <p:spPr>
          <a:xfrm>
            <a:off x="3931300" y="2998225"/>
            <a:ext cx="920700" cy="398100"/>
          </a:xfrm>
          <a:prstGeom prst="right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0" name="Shape 680"/>
          <p:cNvSpPr/>
          <p:nvPr/>
        </p:nvSpPr>
        <p:spPr>
          <a:xfrm>
            <a:off x="6808250" y="2998225"/>
            <a:ext cx="920700" cy="398100"/>
          </a:xfrm>
          <a:prstGeom prst="right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1" name="Shape 681"/>
          <p:cNvSpPr/>
          <p:nvPr/>
        </p:nvSpPr>
        <p:spPr>
          <a:xfrm>
            <a:off x="6579600" y="2512962"/>
            <a:ext cx="1244100" cy="1368600"/>
          </a:xfrm>
          <a:prstGeom prst="mathMultiply">
            <a:avLst>
              <a:gd name="adj1" fmla="val 12404"/>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682" name="Shape 682"/>
          <p:cNvGrpSpPr/>
          <p:nvPr/>
        </p:nvGrpSpPr>
        <p:grpSpPr>
          <a:xfrm rot="2263195">
            <a:off x="7926998" y="2809954"/>
            <a:ext cx="832843" cy="931580"/>
            <a:chOff x="-618596" y="970400"/>
            <a:chExt cx="4942146" cy="4478675"/>
          </a:xfrm>
        </p:grpSpPr>
        <p:sp>
          <p:nvSpPr>
            <p:cNvPr id="683" name="Shape 683"/>
            <p:cNvSpPr/>
            <p:nvPr/>
          </p:nvSpPr>
          <p:spPr>
            <a:xfrm>
              <a:off x="3072900" y="2687225"/>
              <a:ext cx="1250650" cy="2164700"/>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684" name="Shape 684"/>
            <p:cNvSpPr/>
            <p:nvPr/>
          </p:nvSpPr>
          <p:spPr>
            <a:xfrm rot="-7684529">
              <a:off x="-6258" y="3091523"/>
              <a:ext cx="1250651" cy="2164702"/>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685" name="Shape 685"/>
            <p:cNvSpPr/>
            <p:nvPr/>
          </p:nvSpPr>
          <p:spPr>
            <a:xfrm rot="-7870121">
              <a:off x="188383" y="1828738"/>
              <a:ext cx="1250691" cy="2164772"/>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686" name="Shape 686"/>
            <p:cNvSpPr/>
            <p:nvPr/>
          </p:nvSpPr>
          <p:spPr>
            <a:xfrm rot="-7914199">
              <a:off x="-6295" y="2553684"/>
              <a:ext cx="1250695" cy="2164778"/>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687" name="Shape 687"/>
            <p:cNvSpPr/>
            <p:nvPr/>
          </p:nvSpPr>
          <p:spPr>
            <a:xfrm>
              <a:off x="3072900" y="3243950"/>
              <a:ext cx="1250650" cy="2164700"/>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688" name="Shape 688"/>
            <p:cNvSpPr/>
            <p:nvPr/>
          </p:nvSpPr>
          <p:spPr>
            <a:xfrm>
              <a:off x="2948475" y="3819325"/>
              <a:ext cx="382550" cy="1629750"/>
            </a:xfrm>
            <a:custGeom>
              <a:avLst/>
              <a:gdLst/>
              <a:ahLst/>
              <a:cxnLst/>
              <a:rect l="0" t="0" r="0" b="0"/>
              <a:pathLst>
                <a:path w="15302" h="65190" extrusionOk="0">
                  <a:moveTo>
                    <a:pt x="0" y="0"/>
                  </a:moveTo>
                  <a:cubicBezTo>
                    <a:pt x="1658" y="2405"/>
                    <a:pt x="9870" y="9123"/>
                    <a:pt x="9953" y="14432"/>
                  </a:cubicBezTo>
                  <a:cubicBezTo>
                    <a:pt x="10036" y="19740"/>
                    <a:pt x="-331" y="27702"/>
                    <a:pt x="498" y="31849"/>
                  </a:cubicBezTo>
                  <a:cubicBezTo>
                    <a:pt x="1327" y="35995"/>
                    <a:pt x="13436" y="33756"/>
                    <a:pt x="14929" y="39313"/>
                  </a:cubicBezTo>
                  <a:cubicBezTo>
                    <a:pt x="16421" y="44869"/>
                    <a:pt x="10367" y="60877"/>
                    <a:pt x="9455" y="65190"/>
                  </a:cubicBezTo>
                </a:path>
              </a:pathLst>
            </a:custGeom>
            <a:noFill/>
            <a:ln w="28575" cap="flat" cmpd="sng">
              <a:solidFill>
                <a:srgbClr val="FF0000"/>
              </a:solidFill>
              <a:prstDash val="solid"/>
              <a:round/>
              <a:headEnd type="none" w="lg" len="lg"/>
              <a:tailEnd type="none" w="lg" len="lg"/>
            </a:ln>
          </p:spPr>
        </p:sp>
        <p:sp>
          <p:nvSpPr>
            <p:cNvPr id="689" name="Shape 689"/>
            <p:cNvSpPr/>
            <p:nvPr/>
          </p:nvSpPr>
          <p:spPr>
            <a:xfrm>
              <a:off x="1380912" y="4286800"/>
              <a:ext cx="451775" cy="970400"/>
            </a:xfrm>
            <a:custGeom>
              <a:avLst/>
              <a:gdLst/>
              <a:ahLst/>
              <a:cxnLst/>
              <a:rect l="0" t="0" r="0" b="0"/>
              <a:pathLst>
                <a:path w="18071" h="38816" extrusionOk="0">
                  <a:moveTo>
                    <a:pt x="18071" y="0"/>
                  </a:moveTo>
                  <a:cubicBezTo>
                    <a:pt x="15085" y="3068"/>
                    <a:pt x="1400" y="11943"/>
                    <a:pt x="156" y="18413"/>
                  </a:cubicBezTo>
                  <a:cubicBezTo>
                    <a:pt x="-1088" y="24882"/>
                    <a:pt x="8865" y="35415"/>
                    <a:pt x="10607" y="38816"/>
                  </a:cubicBezTo>
                </a:path>
              </a:pathLst>
            </a:custGeom>
            <a:noFill/>
            <a:ln w="28575" cap="flat" cmpd="sng">
              <a:solidFill>
                <a:srgbClr val="FF0000"/>
              </a:solidFill>
              <a:prstDash val="solid"/>
              <a:round/>
              <a:headEnd type="none" w="lg" len="lg"/>
              <a:tailEnd type="none" w="lg" len="lg"/>
            </a:ln>
          </p:spPr>
        </p:sp>
        <p:sp>
          <p:nvSpPr>
            <p:cNvPr id="690" name="Shape 690"/>
            <p:cNvSpPr/>
            <p:nvPr/>
          </p:nvSpPr>
          <p:spPr>
            <a:xfrm>
              <a:off x="746450" y="3943750"/>
              <a:ext cx="634475" cy="1455575"/>
            </a:xfrm>
            <a:custGeom>
              <a:avLst/>
              <a:gdLst/>
              <a:ahLst/>
              <a:cxnLst/>
              <a:rect l="0" t="0" r="0" b="0"/>
              <a:pathLst>
                <a:path w="25379" h="58223" extrusionOk="0">
                  <a:moveTo>
                    <a:pt x="25379" y="0"/>
                  </a:moveTo>
                  <a:cubicBezTo>
                    <a:pt x="21978" y="4976"/>
                    <a:pt x="6551" y="22144"/>
                    <a:pt x="4976" y="29858"/>
                  </a:cubicBezTo>
                  <a:cubicBezTo>
                    <a:pt x="3400" y="37571"/>
                    <a:pt x="16753" y="41551"/>
                    <a:pt x="15924" y="46279"/>
                  </a:cubicBezTo>
                  <a:cubicBezTo>
                    <a:pt x="15094" y="51006"/>
                    <a:pt x="2654" y="56232"/>
                    <a:pt x="0" y="58223"/>
                  </a:cubicBezTo>
                </a:path>
              </a:pathLst>
            </a:custGeom>
            <a:noFill/>
            <a:ln w="28575" cap="flat" cmpd="sng">
              <a:solidFill>
                <a:srgbClr val="FF0000"/>
              </a:solidFill>
              <a:prstDash val="solid"/>
              <a:round/>
              <a:headEnd type="none" w="lg" len="lg"/>
              <a:tailEnd type="none" w="lg" len="lg"/>
            </a:ln>
          </p:spPr>
        </p:sp>
        <p:sp>
          <p:nvSpPr>
            <p:cNvPr id="691" name="Shape 691"/>
            <p:cNvSpPr/>
            <p:nvPr/>
          </p:nvSpPr>
          <p:spPr>
            <a:xfrm>
              <a:off x="2025521" y="4310737"/>
              <a:ext cx="402800" cy="1007725"/>
            </a:xfrm>
            <a:custGeom>
              <a:avLst/>
              <a:gdLst/>
              <a:ahLst/>
              <a:cxnLst/>
              <a:rect l="0" t="0" r="0" b="0"/>
              <a:pathLst>
                <a:path w="16112" h="40309" extrusionOk="0">
                  <a:moveTo>
                    <a:pt x="10140" y="0"/>
                  </a:moveTo>
                  <a:cubicBezTo>
                    <a:pt x="8481" y="2571"/>
                    <a:pt x="-559" y="11777"/>
                    <a:pt x="187" y="15427"/>
                  </a:cubicBezTo>
                  <a:cubicBezTo>
                    <a:pt x="933" y="19076"/>
                    <a:pt x="13209" y="18495"/>
                    <a:pt x="14619" y="21896"/>
                  </a:cubicBezTo>
                  <a:cubicBezTo>
                    <a:pt x="16029" y="25296"/>
                    <a:pt x="8398" y="32761"/>
                    <a:pt x="8647" y="35830"/>
                  </a:cubicBezTo>
                  <a:cubicBezTo>
                    <a:pt x="8895" y="38898"/>
                    <a:pt x="14867" y="39562"/>
                    <a:pt x="16112" y="40309"/>
                  </a:cubicBezTo>
                </a:path>
              </a:pathLst>
            </a:custGeom>
            <a:noFill/>
            <a:ln w="28575" cap="flat" cmpd="sng">
              <a:solidFill>
                <a:srgbClr val="FF0000"/>
              </a:solidFill>
              <a:prstDash val="solid"/>
              <a:round/>
              <a:headEnd type="none" w="lg" len="lg"/>
              <a:tailEnd type="none" w="lg" len="lg"/>
            </a:ln>
          </p:spPr>
        </p:sp>
        <p:sp>
          <p:nvSpPr>
            <p:cNvPr id="692" name="Shape 692"/>
            <p:cNvSpPr/>
            <p:nvPr/>
          </p:nvSpPr>
          <p:spPr>
            <a:xfrm rot="10298387">
              <a:off x="2521963" y="4310721"/>
              <a:ext cx="402810" cy="1007751"/>
            </a:xfrm>
            <a:custGeom>
              <a:avLst/>
              <a:gdLst/>
              <a:ahLst/>
              <a:cxnLst/>
              <a:rect l="0" t="0" r="0" b="0"/>
              <a:pathLst>
                <a:path w="16112" h="40309" extrusionOk="0">
                  <a:moveTo>
                    <a:pt x="10140" y="0"/>
                  </a:moveTo>
                  <a:cubicBezTo>
                    <a:pt x="8481" y="2571"/>
                    <a:pt x="-559" y="11777"/>
                    <a:pt x="187" y="15427"/>
                  </a:cubicBezTo>
                  <a:cubicBezTo>
                    <a:pt x="933" y="19076"/>
                    <a:pt x="13209" y="18495"/>
                    <a:pt x="14619" y="21896"/>
                  </a:cubicBezTo>
                  <a:cubicBezTo>
                    <a:pt x="16029" y="25296"/>
                    <a:pt x="8398" y="32761"/>
                    <a:pt x="8647" y="35830"/>
                  </a:cubicBezTo>
                  <a:cubicBezTo>
                    <a:pt x="8895" y="38898"/>
                    <a:pt x="14867" y="39562"/>
                    <a:pt x="16112" y="40309"/>
                  </a:cubicBezTo>
                </a:path>
              </a:pathLst>
            </a:custGeom>
            <a:noFill/>
            <a:ln w="28575" cap="flat" cmpd="sng">
              <a:solidFill>
                <a:srgbClr val="FF0000"/>
              </a:solidFill>
              <a:prstDash val="solid"/>
              <a:round/>
              <a:headEnd type="none" w="lg" len="lg"/>
              <a:tailEnd type="none" w="lg" len="lg"/>
            </a:ln>
          </p:spPr>
        </p:sp>
        <p:sp>
          <p:nvSpPr>
            <p:cNvPr id="693" name="Shape 693"/>
            <p:cNvSpPr/>
            <p:nvPr/>
          </p:nvSpPr>
          <p:spPr>
            <a:xfrm>
              <a:off x="1107250" y="970400"/>
              <a:ext cx="2065200" cy="3483300"/>
            </a:xfrm>
            <a:prstGeom prst="flowChartConnector">
              <a:avLst/>
            </a:prstGeom>
            <a:solidFill>
              <a:srgbClr val="E06666"/>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94" name="Shape 694"/>
          <p:cNvGrpSpPr/>
          <p:nvPr/>
        </p:nvGrpSpPr>
        <p:grpSpPr>
          <a:xfrm>
            <a:off x="7825238" y="2632192"/>
            <a:ext cx="1194109" cy="1387666"/>
            <a:chOff x="6270175" y="1194325"/>
            <a:chExt cx="1458900" cy="1432800"/>
          </a:xfrm>
        </p:grpSpPr>
        <p:sp>
          <p:nvSpPr>
            <p:cNvPr id="695" name="Shape 695"/>
            <p:cNvSpPr/>
            <p:nvPr/>
          </p:nvSpPr>
          <p:spPr>
            <a:xfrm>
              <a:off x="7066375" y="1194325"/>
              <a:ext cx="662700" cy="709200"/>
            </a:xfrm>
            <a:prstGeom prst="ellipse">
              <a:avLst/>
            </a:prstGeom>
            <a:solidFill>
              <a:srgbClr val="CFE2F3"/>
            </a:solidFill>
            <a:ln>
              <a:noFill/>
            </a:ln>
          </p:spPr>
          <p:txBody>
            <a:bodyPr lIns="91425" tIns="91425" rIns="91425" bIns="91425" anchor="ctr" anchorCtr="0">
              <a:noAutofit/>
            </a:bodyPr>
            <a:lstStyle/>
            <a:p>
              <a:pPr lvl="0">
                <a:spcBef>
                  <a:spcPts val="0"/>
                </a:spcBef>
                <a:buNone/>
              </a:pPr>
              <a:endParaRPr/>
            </a:p>
          </p:txBody>
        </p:sp>
        <p:sp>
          <p:nvSpPr>
            <p:cNvPr id="696" name="Shape 696"/>
            <p:cNvSpPr/>
            <p:nvPr/>
          </p:nvSpPr>
          <p:spPr>
            <a:xfrm>
              <a:off x="6270175" y="1380925"/>
              <a:ext cx="1228800" cy="1246200"/>
            </a:xfrm>
            <a:prstGeom prst="ellipse">
              <a:avLst/>
            </a:prstGeom>
            <a:solidFill>
              <a:srgbClr val="CFE2F3"/>
            </a:solidFill>
            <a:ln>
              <a:noFill/>
            </a:ln>
          </p:spPr>
          <p:txBody>
            <a:bodyPr lIns="91425" tIns="91425" rIns="91425" bIns="91425" anchor="ctr" anchorCtr="0">
              <a:noAutofit/>
            </a:bodyPr>
            <a:lstStyle/>
            <a:p>
              <a:pPr lvl="0">
                <a:spcBef>
                  <a:spcPts val="0"/>
                </a:spcBef>
                <a:buNone/>
              </a:pPr>
              <a:endParaRPr/>
            </a:p>
          </p:txBody>
        </p:sp>
      </p:grpSp>
      <p:grpSp>
        <p:nvGrpSpPr>
          <p:cNvPr id="697" name="Shape 697"/>
          <p:cNvGrpSpPr/>
          <p:nvPr/>
        </p:nvGrpSpPr>
        <p:grpSpPr>
          <a:xfrm>
            <a:off x="1069900" y="717775"/>
            <a:ext cx="7277650" cy="522600"/>
            <a:chOff x="1032600" y="970375"/>
            <a:chExt cx="7277650" cy="522600"/>
          </a:xfrm>
        </p:grpSpPr>
        <p:sp>
          <p:nvSpPr>
            <p:cNvPr id="698" name="Shape 698"/>
            <p:cNvSpPr txBox="1"/>
            <p:nvPr/>
          </p:nvSpPr>
          <p:spPr>
            <a:xfrm>
              <a:off x="1032600" y="970375"/>
              <a:ext cx="1228800" cy="522600"/>
            </a:xfrm>
            <a:prstGeom prst="rect">
              <a:avLst/>
            </a:prstGeom>
            <a:noFill/>
            <a:ln>
              <a:noFill/>
            </a:ln>
          </p:spPr>
          <p:txBody>
            <a:bodyPr lIns="91425" tIns="91425" rIns="91425" bIns="91425" anchor="t" anchorCtr="0">
              <a:noAutofit/>
            </a:bodyPr>
            <a:lstStyle/>
            <a:p>
              <a:pPr lvl="0">
                <a:spcBef>
                  <a:spcPts val="0"/>
                </a:spcBef>
                <a:buNone/>
              </a:pPr>
              <a:r>
                <a:rPr lang="en"/>
                <a:t>L- Tyrosine</a:t>
              </a:r>
            </a:p>
          </p:txBody>
        </p:sp>
        <p:sp>
          <p:nvSpPr>
            <p:cNvPr id="699" name="Shape 699"/>
            <p:cNvSpPr/>
            <p:nvPr/>
          </p:nvSpPr>
          <p:spPr>
            <a:xfrm>
              <a:off x="2068300" y="970375"/>
              <a:ext cx="482100" cy="398100"/>
            </a:xfrm>
            <a:prstGeom prst="rightArrow">
              <a:avLst>
                <a:gd name="adj1" fmla="val 12496"/>
                <a:gd name="adj2" fmla="val 46885"/>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0" name="Shape 700"/>
            <p:cNvSpPr txBox="1"/>
            <p:nvPr/>
          </p:nvSpPr>
          <p:spPr>
            <a:xfrm>
              <a:off x="2550400" y="970375"/>
              <a:ext cx="1228800" cy="522600"/>
            </a:xfrm>
            <a:prstGeom prst="rect">
              <a:avLst/>
            </a:prstGeom>
            <a:noFill/>
            <a:ln>
              <a:noFill/>
            </a:ln>
          </p:spPr>
          <p:txBody>
            <a:bodyPr lIns="91425" tIns="91425" rIns="91425" bIns="91425" anchor="t" anchorCtr="0">
              <a:noAutofit/>
            </a:bodyPr>
            <a:lstStyle/>
            <a:p>
              <a:pPr lvl="0" rtl="0">
                <a:spcBef>
                  <a:spcPts val="0"/>
                </a:spcBef>
                <a:buNone/>
              </a:pPr>
              <a:r>
                <a:rPr lang="en"/>
                <a:t>L-DOPA</a:t>
              </a:r>
            </a:p>
          </p:txBody>
        </p:sp>
        <p:sp>
          <p:nvSpPr>
            <p:cNvPr id="701" name="Shape 701"/>
            <p:cNvSpPr/>
            <p:nvPr/>
          </p:nvSpPr>
          <p:spPr>
            <a:xfrm>
              <a:off x="3384200" y="970375"/>
              <a:ext cx="482100" cy="398100"/>
            </a:xfrm>
            <a:prstGeom prst="rightArrow">
              <a:avLst>
                <a:gd name="adj1" fmla="val 12496"/>
                <a:gd name="adj2" fmla="val 46885"/>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2" name="Shape 702"/>
            <p:cNvSpPr/>
            <p:nvPr/>
          </p:nvSpPr>
          <p:spPr>
            <a:xfrm>
              <a:off x="4852000" y="970375"/>
              <a:ext cx="482100" cy="398100"/>
            </a:xfrm>
            <a:prstGeom prst="rightArrow">
              <a:avLst>
                <a:gd name="adj1" fmla="val 12496"/>
                <a:gd name="adj2" fmla="val 46885"/>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3" name="Shape 703"/>
            <p:cNvSpPr txBox="1"/>
            <p:nvPr/>
          </p:nvSpPr>
          <p:spPr>
            <a:xfrm>
              <a:off x="3866300" y="970375"/>
              <a:ext cx="1228800" cy="522600"/>
            </a:xfrm>
            <a:prstGeom prst="rect">
              <a:avLst/>
            </a:prstGeom>
            <a:noFill/>
            <a:ln>
              <a:noFill/>
            </a:ln>
          </p:spPr>
          <p:txBody>
            <a:bodyPr lIns="91425" tIns="91425" rIns="91425" bIns="91425" anchor="t" anchorCtr="0">
              <a:noAutofit/>
            </a:bodyPr>
            <a:lstStyle/>
            <a:p>
              <a:pPr lvl="0" rtl="0">
                <a:spcBef>
                  <a:spcPts val="0"/>
                </a:spcBef>
                <a:buNone/>
              </a:pPr>
              <a:r>
                <a:rPr lang="en"/>
                <a:t>Dopamine</a:t>
              </a:r>
            </a:p>
          </p:txBody>
        </p:sp>
        <p:sp>
          <p:nvSpPr>
            <p:cNvPr id="704" name="Shape 704"/>
            <p:cNvSpPr txBox="1"/>
            <p:nvPr/>
          </p:nvSpPr>
          <p:spPr>
            <a:xfrm>
              <a:off x="5411275" y="970375"/>
              <a:ext cx="1228800" cy="522600"/>
            </a:xfrm>
            <a:prstGeom prst="rect">
              <a:avLst/>
            </a:prstGeom>
            <a:noFill/>
            <a:ln>
              <a:noFill/>
            </a:ln>
          </p:spPr>
          <p:txBody>
            <a:bodyPr lIns="91425" tIns="91425" rIns="91425" bIns="91425" anchor="t" anchorCtr="0">
              <a:noAutofit/>
            </a:bodyPr>
            <a:lstStyle/>
            <a:p>
              <a:pPr lvl="0" rtl="0">
                <a:spcBef>
                  <a:spcPts val="0"/>
                </a:spcBef>
                <a:buNone/>
              </a:pPr>
              <a:r>
                <a:rPr lang="en"/>
                <a:t>S-Reticuline</a:t>
              </a:r>
            </a:p>
          </p:txBody>
        </p:sp>
        <p:sp>
          <p:nvSpPr>
            <p:cNvPr id="705" name="Shape 705"/>
            <p:cNvSpPr/>
            <p:nvPr/>
          </p:nvSpPr>
          <p:spPr>
            <a:xfrm>
              <a:off x="6545125" y="970375"/>
              <a:ext cx="482100" cy="398100"/>
            </a:xfrm>
            <a:prstGeom prst="rightArrow">
              <a:avLst>
                <a:gd name="adj1" fmla="val 12496"/>
                <a:gd name="adj2" fmla="val 46885"/>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6" name="Shape 706"/>
            <p:cNvSpPr txBox="1"/>
            <p:nvPr/>
          </p:nvSpPr>
          <p:spPr>
            <a:xfrm>
              <a:off x="7081450" y="970375"/>
              <a:ext cx="1228800" cy="522600"/>
            </a:xfrm>
            <a:prstGeom prst="rect">
              <a:avLst/>
            </a:prstGeom>
            <a:noFill/>
            <a:ln>
              <a:noFill/>
            </a:ln>
          </p:spPr>
          <p:txBody>
            <a:bodyPr lIns="91425" tIns="91425" rIns="91425" bIns="91425" anchor="t" anchorCtr="0">
              <a:noAutofit/>
            </a:bodyPr>
            <a:lstStyle/>
            <a:p>
              <a:pPr lvl="0" rtl="0">
                <a:spcBef>
                  <a:spcPts val="0"/>
                </a:spcBef>
                <a:buNone/>
              </a:pPr>
              <a:r>
                <a:rPr lang="en"/>
                <a:t>BIAs</a:t>
              </a:r>
            </a:p>
          </p:txBody>
        </p:sp>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6"/>
                                        </p:tgtEl>
                                        <p:attrNameLst>
                                          <p:attrName>style.visibility</p:attrName>
                                        </p:attrNameLst>
                                      </p:cBhvr>
                                      <p:to>
                                        <p:strVal val="visible"/>
                                      </p:to>
                                    </p:set>
                                    <p:animEffect transition="in" filter="fade">
                                      <p:cBhvr>
                                        <p:cTn id="7" dur="1000"/>
                                        <p:tgtEl>
                                          <p:spTgt spid="676"/>
                                        </p:tgtEl>
                                      </p:cBhvr>
                                    </p:animEffect>
                                  </p:childTnLst>
                                </p:cTn>
                              </p:par>
                              <p:par>
                                <p:cTn id="8" presetID="10" presetClass="entr" presetSubtype="0" fill="hold" nodeType="withEffect">
                                  <p:stCondLst>
                                    <p:cond delay="0"/>
                                  </p:stCondLst>
                                  <p:childTnLst>
                                    <p:set>
                                      <p:cBhvr>
                                        <p:cTn id="9" dur="1" fill="hold">
                                          <p:stCondLst>
                                            <p:cond delay="0"/>
                                          </p:stCondLst>
                                        </p:cTn>
                                        <p:tgtEl>
                                          <p:spTgt spid="679"/>
                                        </p:tgtEl>
                                        <p:attrNameLst>
                                          <p:attrName>style.visibility</p:attrName>
                                        </p:attrNameLst>
                                      </p:cBhvr>
                                      <p:to>
                                        <p:strVal val="visible"/>
                                      </p:to>
                                    </p:set>
                                    <p:animEffect transition="in" filter="fade">
                                      <p:cBhvr>
                                        <p:cTn id="10" dur="1000"/>
                                        <p:tgtEl>
                                          <p:spTgt spid="679"/>
                                        </p:tgtEl>
                                      </p:cBhvr>
                                    </p:animEffect>
                                  </p:childTnLst>
                                </p:cTn>
                              </p:par>
                              <p:par>
                                <p:cTn id="11" presetID="10" presetClass="entr" presetSubtype="0" fill="hold" nodeType="withEffect">
                                  <p:stCondLst>
                                    <p:cond delay="0"/>
                                  </p:stCondLst>
                                  <p:childTnLst>
                                    <p:set>
                                      <p:cBhvr>
                                        <p:cTn id="12" dur="1" fill="hold">
                                          <p:stCondLst>
                                            <p:cond delay="0"/>
                                          </p:stCondLst>
                                        </p:cTn>
                                        <p:tgtEl>
                                          <p:spTgt spid="677"/>
                                        </p:tgtEl>
                                        <p:attrNameLst>
                                          <p:attrName>style.visibility</p:attrName>
                                        </p:attrNameLst>
                                      </p:cBhvr>
                                      <p:to>
                                        <p:strVal val="visible"/>
                                      </p:to>
                                    </p:set>
                                    <p:animEffect transition="in" filter="fade">
                                      <p:cBhvr>
                                        <p:cTn id="13" dur="1000"/>
                                        <p:tgtEl>
                                          <p:spTgt spid="67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80"/>
                                        </p:tgtEl>
                                        <p:attrNameLst>
                                          <p:attrName>style.visibility</p:attrName>
                                        </p:attrNameLst>
                                      </p:cBhvr>
                                      <p:to>
                                        <p:strVal val="visible"/>
                                      </p:to>
                                    </p:set>
                                    <p:animEffect transition="in" filter="fade">
                                      <p:cBhvr>
                                        <p:cTn id="18" dur="1000"/>
                                        <p:tgtEl>
                                          <p:spTgt spid="680"/>
                                        </p:tgtEl>
                                      </p:cBhvr>
                                    </p:animEffect>
                                  </p:childTnLst>
                                </p:cTn>
                              </p:par>
                              <p:par>
                                <p:cTn id="19" presetID="10" presetClass="entr" presetSubtype="0" fill="hold" nodeType="withEffect">
                                  <p:stCondLst>
                                    <p:cond delay="0"/>
                                  </p:stCondLst>
                                  <p:childTnLst>
                                    <p:set>
                                      <p:cBhvr>
                                        <p:cTn id="20" dur="1" fill="hold">
                                          <p:stCondLst>
                                            <p:cond delay="0"/>
                                          </p:stCondLst>
                                        </p:cTn>
                                        <p:tgtEl>
                                          <p:spTgt spid="681"/>
                                        </p:tgtEl>
                                        <p:attrNameLst>
                                          <p:attrName>style.visibility</p:attrName>
                                        </p:attrNameLst>
                                      </p:cBhvr>
                                      <p:to>
                                        <p:strVal val="visible"/>
                                      </p:to>
                                    </p:set>
                                    <p:animEffect transition="in" filter="fade">
                                      <p:cBhvr>
                                        <p:cTn id="21" dur="1000"/>
                                        <p:tgtEl>
                                          <p:spTgt spid="68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82"/>
                                        </p:tgtEl>
                                        <p:attrNameLst>
                                          <p:attrName>style.visibility</p:attrName>
                                        </p:attrNameLst>
                                      </p:cBhvr>
                                      <p:to>
                                        <p:strVal val="visible"/>
                                      </p:to>
                                    </p:set>
                                    <p:animEffect transition="in" filter="fade">
                                      <p:cBhvr>
                                        <p:cTn id="26" dur="1000"/>
                                        <p:tgtEl>
                                          <p:spTgt spid="682"/>
                                        </p:tgtEl>
                                      </p:cBhvr>
                                    </p:animEffect>
                                  </p:childTnLst>
                                </p:cTn>
                              </p:par>
                              <p:par>
                                <p:cTn id="27" presetID="10" presetClass="entr" presetSubtype="0" fill="hold" nodeType="withEffect">
                                  <p:stCondLst>
                                    <p:cond delay="0"/>
                                  </p:stCondLst>
                                  <p:childTnLst>
                                    <p:set>
                                      <p:cBhvr>
                                        <p:cTn id="28" dur="1" fill="hold">
                                          <p:stCondLst>
                                            <p:cond delay="0"/>
                                          </p:stCondLst>
                                        </p:cTn>
                                        <p:tgtEl>
                                          <p:spTgt spid="694"/>
                                        </p:tgtEl>
                                        <p:attrNameLst>
                                          <p:attrName>style.visibility</p:attrName>
                                        </p:attrNameLst>
                                      </p:cBhvr>
                                      <p:to>
                                        <p:strVal val="visible"/>
                                      </p:to>
                                    </p:set>
                                    <p:animEffect transition="in" filter="fade">
                                      <p:cBhvr>
                                        <p:cTn id="29" dur="10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Shape 711"/>
          <p:cNvSpPr txBox="1"/>
          <p:nvPr/>
        </p:nvSpPr>
        <p:spPr>
          <a:xfrm>
            <a:off x="3072875" y="236375"/>
            <a:ext cx="3620400" cy="1219200"/>
          </a:xfrm>
          <a:prstGeom prst="rect">
            <a:avLst/>
          </a:prstGeom>
          <a:noFill/>
          <a:ln>
            <a:noFill/>
          </a:ln>
        </p:spPr>
        <p:txBody>
          <a:bodyPr lIns="91425" tIns="91425" rIns="91425" bIns="91425" anchor="t" anchorCtr="0">
            <a:noAutofit/>
          </a:bodyPr>
          <a:lstStyle/>
          <a:p>
            <a:pPr lvl="0">
              <a:spcBef>
                <a:spcPts val="0"/>
              </a:spcBef>
              <a:buNone/>
            </a:pPr>
            <a:endParaRPr sz="3000"/>
          </a:p>
        </p:txBody>
      </p:sp>
      <p:sp>
        <p:nvSpPr>
          <p:cNvPr id="712" name="Shape 712"/>
          <p:cNvSpPr txBox="1"/>
          <p:nvPr/>
        </p:nvSpPr>
        <p:spPr>
          <a:xfrm>
            <a:off x="2802300" y="236375"/>
            <a:ext cx="4491000" cy="817200"/>
          </a:xfrm>
          <a:prstGeom prst="rect">
            <a:avLst/>
          </a:prstGeom>
          <a:noFill/>
          <a:ln>
            <a:noFill/>
          </a:ln>
        </p:spPr>
        <p:txBody>
          <a:bodyPr lIns="91425" tIns="91425" rIns="91425" bIns="91425" anchor="t" anchorCtr="0">
            <a:noAutofit/>
          </a:bodyPr>
          <a:lstStyle/>
          <a:p>
            <a:pPr lvl="0" rtl="0">
              <a:spcBef>
                <a:spcPts val="0"/>
              </a:spcBef>
              <a:buNone/>
            </a:pPr>
            <a:r>
              <a:rPr lang="en" sz="3000">
                <a:latin typeface="Calibri"/>
                <a:ea typeface="Calibri"/>
                <a:cs typeface="Calibri"/>
                <a:sym typeface="Calibri"/>
              </a:rPr>
              <a:t>Previous Experiments</a:t>
            </a:r>
          </a:p>
        </p:txBody>
      </p:sp>
      <p:grpSp>
        <p:nvGrpSpPr>
          <p:cNvPr id="713" name="Shape 713"/>
          <p:cNvGrpSpPr/>
          <p:nvPr/>
        </p:nvGrpSpPr>
        <p:grpSpPr>
          <a:xfrm>
            <a:off x="424466" y="1406409"/>
            <a:ext cx="3819300" cy="1219203"/>
            <a:chOff x="2562800" y="2625021"/>
            <a:chExt cx="3819300" cy="1219203"/>
          </a:xfrm>
        </p:grpSpPr>
        <p:sp>
          <p:nvSpPr>
            <p:cNvPr id="714" name="Shape 714"/>
            <p:cNvSpPr/>
            <p:nvPr/>
          </p:nvSpPr>
          <p:spPr>
            <a:xfrm>
              <a:off x="2562800" y="2625025"/>
              <a:ext cx="3819300" cy="1219200"/>
            </a:xfrm>
            <a:prstGeom prst="can">
              <a:avLst>
                <a:gd name="adj" fmla="val 50000"/>
              </a:avLst>
            </a:prstGeom>
            <a:solidFill>
              <a:srgbClr val="FFFFF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715" name="Shape 715"/>
            <p:cNvGrpSpPr/>
            <p:nvPr/>
          </p:nvGrpSpPr>
          <p:grpSpPr>
            <a:xfrm>
              <a:off x="2820559" y="2625021"/>
              <a:ext cx="3377663" cy="621586"/>
              <a:chOff x="2820559" y="2625021"/>
              <a:chExt cx="3377663" cy="621586"/>
            </a:xfrm>
          </p:grpSpPr>
          <p:grpSp>
            <p:nvGrpSpPr>
              <p:cNvPr id="716" name="Shape 716"/>
              <p:cNvGrpSpPr/>
              <p:nvPr/>
            </p:nvGrpSpPr>
            <p:grpSpPr>
              <a:xfrm rot="5142106">
                <a:off x="4036741" y="2693202"/>
                <a:ext cx="389052" cy="485089"/>
                <a:chOff x="-618596" y="970400"/>
                <a:chExt cx="4942146" cy="4478675"/>
              </a:xfrm>
            </p:grpSpPr>
            <p:sp>
              <p:nvSpPr>
                <p:cNvPr id="717" name="Shape 717"/>
                <p:cNvSpPr/>
                <p:nvPr/>
              </p:nvSpPr>
              <p:spPr>
                <a:xfrm>
                  <a:off x="3072900" y="2687225"/>
                  <a:ext cx="1250650" cy="2164700"/>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718" name="Shape 718"/>
                <p:cNvSpPr/>
                <p:nvPr/>
              </p:nvSpPr>
              <p:spPr>
                <a:xfrm>
                  <a:off x="3072900" y="1929675"/>
                  <a:ext cx="1250650" cy="2164700"/>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719" name="Shape 719"/>
                <p:cNvSpPr/>
                <p:nvPr/>
              </p:nvSpPr>
              <p:spPr>
                <a:xfrm rot="-7684529">
                  <a:off x="-6258" y="3091523"/>
                  <a:ext cx="1250651" cy="2164702"/>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720" name="Shape 720"/>
                <p:cNvSpPr/>
                <p:nvPr/>
              </p:nvSpPr>
              <p:spPr>
                <a:xfrm rot="-7870121">
                  <a:off x="188383" y="1828738"/>
                  <a:ext cx="1250691" cy="2164772"/>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721" name="Shape 721"/>
                <p:cNvSpPr/>
                <p:nvPr/>
              </p:nvSpPr>
              <p:spPr>
                <a:xfrm rot="-7914199">
                  <a:off x="-6295" y="2553684"/>
                  <a:ext cx="1250695" cy="2164778"/>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722" name="Shape 722"/>
                <p:cNvSpPr/>
                <p:nvPr/>
              </p:nvSpPr>
              <p:spPr>
                <a:xfrm>
                  <a:off x="3072900" y="3243950"/>
                  <a:ext cx="1250650" cy="2164700"/>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723" name="Shape 723"/>
                <p:cNvSpPr/>
                <p:nvPr/>
              </p:nvSpPr>
              <p:spPr>
                <a:xfrm>
                  <a:off x="2948475" y="3819325"/>
                  <a:ext cx="382550" cy="1629750"/>
                </a:xfrm>
                <a:custGeom>
                  <a:avLst/>
                  <a:gdLst/>
                  <a:ahLst/>
                  <a:cxnLst/>
                  <a:rect l="0" t="0" r="0" b="0"/>
                  <a:pathLst>
                    <a:path w="15302" h="65190" extrusionOk="0">
                      <a:moveTo>
                        <a:pt x="0" y="0"/>
                      </a:moveTo>
                      <a:cubicBezTo>
                        <a:pt x="1658" y="2405"/>
                        <a:pt x="9870" y="9123"/>
                        <a:pt x="9953" y="14432"/>
                      </a:cubicBezTo>
                      <a:cubicBezTo>
                        <a:pt x="10036" y="19740"/>
                        <a:pt x="-331" y="27702"/>
                        <a:pt x="498" y="31849"/>
                      </a:cubicBezTo>
                      <a:cubicBezTo>
                        <a:pt x="1327" y="35995"/>
                        <a:pt x="13436" y="33756"/>
                        <a:pt x="14929" y="39313"/>
                      </a:cubicBezTo>
                      <a:cubicBezTo>
                        <a:pt x="16421" y="44869"/>
                        <a:pt x="10367" y="60877"/>
                        <a:pt x="9455" y="65190"/>
                      </a:cubicBezTo>
                    </a:path>
                  </a:pathLst>
                </a:custGeom>
                <a:noFill/>
                <a:ln w="28575" cap="flat" cmpd="sng">
                  <a:solidFill>
                    <a:srgbClr val="FF0000"/>
                  </a:solidFill>
                  <a:prstDash val="solid"/>
                  <a:round/>
                  <a:headEnd type="none" w="lg" len="lg"/>
                  <a:tailEnd type="none" w="lg" len="lg"/>
                </a:ln>
              </p:spPr>
            </p:sp>
            <p:sp>
              <p:nvSpPr>
                <p:cNvPr id="724" name="Shape 724"/>
                <p:cNvSpPr/>
                <p:nvPr/>
              </p:nvSpPr>
              <p:spPr>
                <a:xfrm>
                  <a:off x="1380912" y="4286800"/>
                  <a:ext cx="451775" cy="970400"/>
                </a:xfrm>
                <a:custGeom>
                  <a:avLst/>
                  <a:gdLst/>
                  <a:ahLst/>
                  <a:cxnLst/>
                  <a:rect l="0" t="0" r="0" b="0"/>
                  <a:pathLst>
                    <a:path w="18071" h="38816" extrusionOk="0">
                      <a:moveTo>
                        <a:pt x="18071" y="0"/>
                      </a:moveTo>
                      <a:cubicBezTo>
                        <a:pt x="15085" y="3068"/>
                        <a:pt x="1400" y="11943"/>
                        <a:pt x="156" y="18413"/>
                      </a:cubicBezTo>
                      <a:cubicBezTo>
                        <a:pt x="-1088" y="24882"/>
                        <a:pt x="8865" y="35415"/>
                        <a:pt x="10607" y="38816"/>
                      </a:cubicBezTo>
                    </a:path>
                  </a:pathLst>
                </a:custGeom>
                <a:noFill/>
                <a:ln w="28575" cap="flat" cmpd="sng">
                  <a:solidFill>
                    <a:srgbClr val="FF0000"/>
                  </a:solidFill>
                  <a:prstDash val="solid"/>
                  <a:round/>
                  <a:headEnd type="none" w="lg" len="lg"/>
                  <a:tailEnd type="none" w="lg" len="lg"/>
                </a:ln>
              </p:spPr>
            </p:sp>
            <p:sp>
              <p:nvSpPr>
                <p:cNvPr id="725" name="Shape 725"/>
                <p:cNvSpPr/>
                <p:nvPr/>
              </p:nvSpPr>
              <p:spPr>
                <a:xfrm>
                  <a:off x="746450" y="3943750"/>
                  <a:ext cx="634475" cy="1455575"/>
                </a:xfrm>
                <a:custGeom>
                  <a:avLst/>
                  <a:gdLst/>
                  <a:ahLst/>
                  <a:cxnLst/>
                  <a:rect l="0" t="0" r="0" b="0"/>
                  <a:pathLst>
                    <a:path w="25379" h="58223" extrusionOk="0">
                      <a:moveTo>
                        <a:pt x="25379" y="0"/>
                      </a:moveTo>
                      <a:cubicBezTo>
                        <a:pt x="21978" y="4976"/>
                        <a:pt x="6551" y="22144"/>
                        <a:pt x="4976" y="29858"/>
                      </a:cubicBezTo>
                      <a:cubicBezTo>
                        <a:pt x="3400" y="37571"/>
                        <a:pt x="16753" y="41551"/>
                        <a:pt x="15924" y="46279"/>
                      </a:cubicBezTo>
                      <a:cubicBezTo>
                        <a:pt x="15094" y="51006"/>
                        <a:pt x="2654" y="56232"/>
                        <a:pt x="0" y="58223"/>
                      </a:cubicBezTo>
                    </a:path>
                  </a:pathLst>
                </a:custGeom>
                <a:noFill/>
                <a:ln w="28575" cap="flat" cmpd="sng">
                  <a:solidFill>
                    <a:srgbClr val="FF0000"/>
                  </a:solidFill>
                  <a:prstDash val="solid"/>
                  <a:round/>
                  <a:headEnd type="none" w="lg" len="lg"/>
                  <a:tailEnd type="none" w="lg" len="lg"/>
                </a:ln>
              </p:spPr>
            </p:sp>
            <p:sp>
              <p:nvSpPr>
                <p:cNvPr id="726" name="Shape 726"/>
                <p:cNvSpPr/>
                <p:nvPr/>
              </p:nvSpPr>
              <p:spPr>
                <a:xfrm>
                  <a:off x="2025521" y="4310737"/>
                  <a:ext cx="402800" cy="1007725"/>
                </a:xfrm>
                <a:custGeom>
                  <a:avLst/>
                  <a:gdLst/>
                  <a:ahLst/>
                  <a:cxnLst/>
                  <a:rect l="0" t="0" r="0" b="0"/>
                  <a:pathLst>
                    <a:path w="16112" h="40309" extrusionOk="0">
                      <a:moveTo>
                        <a:pt x="10140" y="0"/>
                      </a:moveTo>
                      <a:cubicBezTo>
                        <a:pt x="8481" y="2571"/>
                        <a:pt x="-559" y="11777"/>
                        <a:pt x="187" y="15427"/>
                      </a:cubicBezTo>
                      <a:cubicBezTo>
                        <a:pt x="933" y="19076"/>
                        <a:pt x="13209" y="18495"/>
                        <a:pt x="14619" y="21896"/>
                      </a:cubicBezTo>
                      <a:cubicBezTo>
                        <a:pt x="16029" y="25296"/>
                        <a:pt x="8398" y="32761"/>
                        <a:pt x="8647" y="35830"/>
                      </a:cubicBezTo>
                      <a:cubicBezTo>
                        <a:pt x="8895" y="38898"/>
                        <a:pt x="14867" y="39562"/>
                        <a:pt x="16112" y="40309"/>
                      </a:cubicBezTo>
                    </a:path>
                  </a:pathLst>
                </a:custGeom>
                <a:noFill/>
                <a:ln w="28575" cap="flat" cmpd="sng">
                  <a:solidFill>
                    <a:srgbClr val="FF0000"/>
                  </a:solidFill>
                  <a:prstDash val="solid"/>
                  <a:round/>
                  <a:headEnd type="none" w="lg" len="lg"/>
                  <a:tailEnd type="none" w="lg" len="lg"/>
                </a:ln>
              </p:spPr>
            </p:sp>
            <p:sp>
              <p:nvSpPr>
                <p:cNvPr id="727" name="Shape 727"/>
                <p:cNvSpPr/>
                <p:nvPr/>
              </p:nvSpPr>
              <p:spPr>
                <a:xfrm rot="10298387">
                  <a:off x="2521963" y="4310721"/>
                  <a:ext cx="402810" cy="1007751"/>
                </a:xfrm>
                <a:custGeom>
                  <a:avLst/>
                  <a:gdLst/>
                  <a:ahLst/>
                  <a:cxnLst/>
                  <a:rect l="0" t="0" r="0" b="0"/>
                  <a:pathLst>
                    <a:path w="16112" h="40309" extrusionOk="0">
                      <a:moveTo>
                        <a:pt x="10140" y="0"/>
                      </a:moveTo>
                      <a:cubicBezTo>
                        <a:pt x="8481" y="2571"/>
                        <a:pt x="-559" y="11777"/>
                        <a:pt x="187" y="15427"/>
                      </a:cubicBezTo>
                      <a:cubicBezTo>
                        <a:pt x="933" y="19076"/>
                        <a:pt x="13209" y="18495"/>
                        <a:pt x="14619" y="21896"/>
                      </a:cubicBezTo>
                      <a:cubicBezTo>
                        <a:pt x="16029" y="25296"/>
                        <a:pt x="8398" y="32761"/>
                        <a:pt x="8647" y="35830"/>
                      </a:cubicBezTo>
                      <a:cubicBezTo>
                        <a:pt x="8895" y="38898"/>
                        <a:pt x="14867" y="39562"/>
                        <a:pt x="16112" y="40309"/>
                      </a:cubicBezTo>
                    </a:path>
                  </a:pathLst>
                </a:custGeom>
                <a:noFill/>
                <a:ln w="28575" cap="flat" cmpd="sng">
                  <a:solidFill>
                    <a:srgbClr val="FF0000"/>
                  </a:solidFill>
                  <a:prstDash val="solid"/>
                  <a:round/>
                  <a:headEnd type="none" w="lg" len="lg"/>
                  <a:tailEnd type="none" w="lg" len="lg"/>
                </a:ln>
              </p:spPr>
            </p:sp>
            <p:sp>
              <p:nvSpPr>
                <p:cNvPr id="728" name="Shape 728"/>
                <p:cNvSpPr/>
                <p:nvPr/>
              </p:nvSpPr>
              <p:spPr>
                <a:xfrm>
                  <a:off x="1107250" y="970400"/>
                  <a:ext cx="2065200" cy="3483300"/>
                </a:xfrm>
                <a:prstGeom prst="flowChartConnector">
                  <a:avLst/>
                </a:prstGeom>
                <a:solidFill>
                  <a:srgbClr val="E06666"/>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29" name="Shape 729"/>
              <p:cNvGrpSpPr/>
              <p:nvPr/>
            </p:nvGrpSpPr>
            <p:grpSpPr>
              <a:xfrm rot="-2081985">
                <a:off x="5287804" y="2693302"/>
                <a:ext cx="388929" cy="485019"/>
                <a:chOff x="-618596" y="970400"/>
                <a:chExt cx="4942146" cy="4478675"/>
              </a:xfrm>
            </p:grpSpPr>
            <p:sp>
              <p:nvSpPr>
                <p:cNvPr id="730" name="Shape 730"/>
                <p:cNvSpPr/>
                <p:nvPr/>
              </p:nvSpPr>
              <p:spPr>
                <a:xfrm>
                  <a:off x="3072900" y="2687225"/>
                  <a:ext cx="1250650" cy="2164700"/>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731" name="Shape 731"/>
                <p:cNvSpPr/>
                <p:nvPr/>
              </p:nvSpPr>
              <p:spPr>
                <a:xfrm>
                  <a:off x="3072900" y="1929675"/>
                  <a:ext cx="1250650" cy="2164700"/>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732" name="Shape 732"/>
                <p:cNvSpPr/>
                <p:nvPr/>
              </p:nvSpPr>
              <p:spPr>
                <a:xfrm rot="-7684529">
                  <a:off x="-6258" y="3091523"/>
                  <a:ext cx="1250651" cy="2164702"/>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733" name="Shape 733"/>
                <p:cNvSpPr/>
                <p:nvPr/>
              </p:nvSpPr>
              <p:spPr>
                <a:xfrm rot="-7870121">
                  <a:off x="188383" y="1828738"/>
                  <a:ext cx="1250691" cy="2164772"/>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734" name="Shape 734"/>
                <p:cNvSpPr/>
                <p:nvPr/>
              </p:nvSpPr>
              <p:spPr>
                <a:xfrm rot="-7914199">
                  <a:off x="-6295" y="2553684"/>
                  <a:ext cx="1250695" cy="2164778"/>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735" name="Shape 735"/>
                <p:cNvSpPr/>
                <p:nvPr/>
              </p:nvSpPr>
              <p:spPr>
                <a:xfrm>
                  <a:off x="3072900" y="3243950"/>
                  <a:ext cx="1250650" cy="2164700"/>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736" name="Shape 736"/>
                <p:cNvSpPr/>
                <p:nvPr/>
              </p:nvSpPr>
              <p:spPr>
                <a:xfrm>
                  <a:off x="2948475" y="3819325"/>
                  <a:ext cx="382550" cy="1629750"/>
                </a:xfrm>
                <a:custGeom>
                  <a:avLst/>
                  <a:gdLst/>
                  <a:ahLst/>
                  <a:cxnLst/>
                  <a:rect l="0" t="0" r="0" b="0"/>
                  <a:pathLst>
                    <a:path w="15302" h="65190" extrusionOk="0">
                      <a:moveTo>
                        <a:pt x="0" y="0"/>
                      </a:moveTo>
                      <a:cubicBezTo>
                        <a:pt x="1658" y="2405"/>
                        <a:pt x="9870" y="9123"/>
                        <a:pt x="9953" y="14432"/>
                      </a:cubicBezTo>
                      <a:cubicBezTo>
                        <a:pt x="10036" y="19740"/>
                        <a:pt x="-331" y="27702"/>
                        <a:pt x="498" y="31849"/>
                      </a:cubicBezTo>
                      <a:cubicBezTo>
                        <a:pt x="1327" y="35995"/>
                        <a:pt x="13436" y="33756"/>
                        <a:pt x="14929" y="39313"/>
                      </a:cubicBezTo>
                      <a:cubicBezTo>
                        <a:pt x="16421" y="44869"/>
                        <a:pt x="10367" y="60877"/>
                        <a:pt x="9455" y="65190"/>
                      </a:cubicBezTo>
                    </a:path>
                  </a:pathLst>
                </a:custGeom>
                <a:noFill/>
                <a:ln w="28575" cap="flat" cmpd="sng">
                  <a:solidFill>
                    <a:srgbClr val="FF0000"/>
                  </a:solidFill>
                  <a:prstDash val="solid"/>
                  <a:round/>
                  <a:headEnd type="none" w="lg" len="lg"/>
                  <a:tailEnd type="none" w="lg" len="lg"/>
                </a:ln>
              </p:spPr>
            </p:sp>
            <p:sp>
              <p:nvSpPr>
                <p:cNvPr id="737" name="Shape 737"/>
                <p:cNvSpPr/>
                <p:nvPr/>
              </p:nvSpPr>
              <p:spPr>
                <a:xfrm>
                  <a:off x="1380912" y="4286800"/>
                  <a:ext cx="451775" cy="970400"/>
                </a:xfrm>
                <a:custGeom>
                  <a:avLst/>
                  <a:gdLst/>
                  <a:ahLst/>
                  <a:cxnLst/>
                  <a:rect l="0" t="0" r="0" b="0"/>
                  <a:pathLst>
                    <a:path w="18071" h="38816" extrusionOk="0">
                      <a:moveTo>
                        <a:pt x="18071" y="0"/>
                      </a:moveTo>
                      <a:cubicBezTo>
                        <a:pt x="15085" y="3068"/>
                        <a:pt x="1400" y="11943"/>
                        <a:pt x="156" y="18413"/>
                      </a:cubicBezTo>
                      <a:cubicBezTo>
                        <a:pt x="-1088" y="24882"/>
                        <a:pt x="8865" y="35415"/>
                        <a:pt x="10607" y="38816"/>
                      </a:cubicBezTo>
                    </a:path>
                  </a:pathLst>
                </a:custGeom>
                <a:noFill/>
                <a:ln w="28575" cap="flat" cmpd="sng">
                  <a:solidFill>
                    <a:srgbClr val="FF0000"/>
                  </a:solidFill>
                  <a:prstDash val="solid"/>
                  <a:round/>
                  <a:headEnd type="none" w="lg" len="lg"/>
                  <a:tailEnd type="none" w="lg" len="lg"/>
                </a:ln>
              </p:spPr>
            </p:sp>
            <p:sp>
              <p:nvSpPr>
                <p:cNvPr id="738" name="Shape 738"/>
                <p:cNvSpPr/>
                <p:nvPr/>
              </p:nvSpPr>
              <p:spPr>
                <a:xfrm>
                  <a:off x="746450" y="3943750"/>
                  <a:ext cx="634475" cy="1455575"/>
                </a:xfrm>
                <a:custGeom>
                  <a:avLst/>
                  <a:gdLst/>
                  <a:ahLst/>
                  <a:cxnLst/>
                  <a:rect l="0" t="0" r="0" b="0"/>
                  <a:pathLst>
                    <a:path w="25379" h="58223" extrusionOk="0">
                      <a:moveTo>
                        <a:pt x="25379" y="0"/>
                      </a:moveTo>
                      <a:cubicBezTo>
                        <a:pt x="21978" y="4976"/>
                        <a:pt x="6551" y="22144"/>
                        <a:pt x="4976" y="29858"/>
                      </a:cubicBezTo>
                      <a:cubicBezTo>
                        <a:pt x="3400" y="37571"/>
                        <a:pt x="16753" y="41551"/>
                        <a:pt x="15924" y="46279"/>
                      </a:cubicBezTo>
                      <a:cubicBezTo>
                        <a:pt x="15094" y="51006"/>
                        <a:pt x="2654" y="56232"/>
                        <a:pt x="0" y="58223"/>
                      </a:cubicBezTo>
                    </a:path>
                  </a:pathLst>
                </a:custGeom>
                <a:noFill/>
                <a:ln w="28575" cap="flat" cmpd="sng">
                  <a:solidFill>
                    <a:srgbClr val="FF0000"/>
                  </a:solidFill>
                  <a:prstDash val="solid"/>
                  <a:round/>
                  <a:headEnd type="none" w="lg" len="lg"/>
                  <a:tailEnd type="none" w="lg" len="lg"/>
                </a:ln>
              </p:spPr>
            </p:sp>
            <p:sp>
              <p:nvSpPr>
                <p:cNvPr id="739" name="Shape 739"/>
                <p:cNvSpPr/>
                <p:nvPr/>
              </p:nvSpPr>
              <p:spPr>
                <a:xfrm>
                  <a:off x="2025521" y="4310737"/>
                  <a:ext cx="402800" cy="1007725"/>
                </a:xfrm>
                <a:custGeom>
                  <a:avLst/>
                  <a:gdLst/>
                  <a:ahLst/>
                  <a:cxnLst/>
                  <a:rect l="0" t="0" r="0" b="0"/>
                  <a:pathLst>
                    <a:path w="16112" h="40309" extrusionOk="0">
                      <a:moveTo>
                        <a:pt x="10140" y="0"/>
                      </a:moveTo>
                      <a:cubicBezTo>
                        <a:pt x="8481" y="2571"/>
                        <a:pt x="-559" y="11777"/>
                        <a:pt x="187" y="15427"/>
                      </a:cubicBezTo>
                      <a:cubicBezTo>
                        <a:pt x="933" y="19076"/>
                        <a:pt x="13209" y="18495"/>
                        <a:pt x="14619" y="21896"/>
                      </a:cubicBezTo>
                      <a:cubicBezTo>
                        <a:pt x="16029" y="25296"/>
                        <a:pt x="8398" y="32761"/>
                        <a:pt x="8647" y="35830"/>
                      </a:cubicBezTo>
                      <a:cubicBezTo>
                        <a:pt x="8895" y="38898"/>
                        <a:pt x="14867" y="39562"/>
                        <a:pt x="16112" y="40309"/>
                      </a:cubicBezTo>
                    </a:path>
                  </a:pathLst>
                </a:custGeom>
                <a:noFill/>
                <a:ln w="28575" cap="flat" cmpd="sng">
                  <a:solidFill>
                    <a:srgbClr val="FF0000"/>
                  </a:solidFill>
                  <a:prstDash val="solid"/>
                  <a:round/>
                  <a:headEnd type="none" w="lg" len="lg"/>
                  <a:tailEnd type="none" w="lg" len="lg"/>
                </a:ln>
              </p:spPr>
            </p:sp>
            <p:sp>
              <p:nvSpPr>
                <p:cNvPr id="740" name="Shape 740"/>
                <p:cNvSpPr/>
                <p:nvPr/>
              </p:nvSpPr>
              <p:spPr>
                <a:xfrm rot="10298387">
                  <a:off x="2521963" y="4310721"/>
                  <a:ext cx="402810" cy="1007751"/>
                </a:xfrm>
                <a:custGeom>
                  <a:avLst/>
                  <a:gdLst/>
                  <a:ahLst/>
                  <a:cxnLst/>
                  <a:rect l="0" t="0" r="0" b="0"/>
                  <a:pathLst>
                    <a:path w="16112" h="40309" extrusionOk="0">
                      <a:moveTo>
                        <a:pt x="10140" y="0"/>
                      </a:moveTo>
                      <a:cubicBezTo>
                        <a:pt x="8481" y="2571"/>
                        <a:pt x="-559" y="11777"/>
                        <a:pt x="187" y="15427"/>
                      </a:cubicBezTo>
                      <a:cubicBezTo>
                        <a:pt x="933" y="19076"/>
                        <a:pt x="13209" y="18495"/>
                        <a:pt x="14619" y="21896"/>
                      </a:cubicBezTo>
                      <a:cubicBezTo>
                        <a:pt x="16029" y="25296"/>
                        <a:pt x="8398" y="32761"/>
                        <a:pt x="8647" y="35830"/>
                      </a:cubicBezTo>
                      <a:cubicBezTo>
                        <a:pt x="8895" y="38898"/>
                        <a:pt x="14867" y="39562"/>
                        <a:pt x="16112" y="40309"/>
                      </a:cubicBezTo>
                    </a:path>
                  </a:pathLst>
                </a:custGeom>
                <a:noFill/>
                <a:ln w="28575" cap="flat" cmpd="sng">
                  <a:solidFill>
                    <a:srgbClr val="FF0000"/>
                  </a:solidFill>
                  <a:prstDash val="solid"/>
                  <a:round/>
                  <a:headEnd type="none" w="lg" len="lg"/>
                  <a:tailEnd type="none" w="lg" len="lg"/>
                </a:ln>
              </p:spPr>
            </p:sp>
            <p:sp>
              <p:nvSpPr>
                <p:cNvPr id="741" name="Shape 741"/>
                <p:cNvSpPr/>
                <p:nvPr/>
              </p:nvSpPr>
              <p:spPr>
                <a:xfrm>
                  <a:off x="1107250" y="970400"/>
                  <a:ext cx="2065200" cy="3483300"/>
                </a:xfrm>
                <a:prstGeom prst="flowChartConnector">
                  <a:avLst/>
                </a:prstGeom>
                <a:solidFill>
                  <a:srgbClr val="E06666"/>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42" name="Shape 742"/>
              <p:cNvGrpSpPr/>
              <p:nvPr/>
            </p:nvGrpSpPr>
            <p:grpSpPr>
              <a:xfrm rot="2266368">
                <a:off x="3238243" y="2693354"/>
                <a:ext cx="388896" cy="484919"/>
                <a:chOff x="-618596" y="970400"/>
                <a:chExt cx="4942146" cy="4478675"/>
              </a:xfrm>
            </p:grpSpPr>
            <p:sp>
              <p:nvSpPr>
                <p:cNvPr id="743" name="Shape 743"/>
                <p:cNvSpPr/>
                <p:nvPr/>
              </p:nvSpPr>
              <p:spPr>
                <a:xfrm>
                  <a:off x="3072900" y="2687225"/>
                  <a:ext cx="1250650" cy="2164700"/>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744" name="Shape 744"/>
                <p:cNvSpPr/>
                <p:nvPr/>
              </p:nvSpPr>
              <p:spPr>
                <a:xfrm>
                  <a:off x="3072900" y="1929675"/>
                  <a:ext cx="1250650" cy="2164700"/>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745" name="Shape 745"/>
                <p:cNvSpPr/>
                <p:nvPr/>
              </p:nvSpPr>
              <p:spPr>
                <a:xfrm rot="-7684529">
                  <a:off x="-6258" y="3091523"/>
                  <a:ext cx="1250651" cy="2164702"/>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746" name="Shape 746"/>
                <p:cNvSpPr/>
                <p:nvPr/>
              </p:nvSpPr>
              <p:spPr>
                <a:xfrm rot="-7870121">
                  <a:off x="188383" y="1828738"/>
                  <a:ext cx="1250691" cy="2164772"/>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747" name="Shape 747"/>
                <p:cNvSpPr/>
                <p:nvPr/>
              </p:nvSpPr>
              <p:spPr>
                <a:xfrm rot="-7914199">
                  <a:off x="-6295" y="2553684"/>
                  <a:ext cx="1250695" cy="2164778"/>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748" name="Shape 748"/>
                <p:cNvSpPr/>
                <p:nvPr/>
              </p:nvSpPr>
              <p:spPr>
                <a:xfrm>
                  <a:off x="3072900" y="3243950"/>
                  <a:ext cx="1250650" cy="2164700"/>
                </a:xfrm>
                <a:custGeom>
                  <a:avLst/>
                  <a:gdLst/>
                  <a:ahLst/>
                  <a:cxnLst/>
                  <a:rect l="0" t="0" r="0" b="0"/>
                  <a:pathLst>
                    <a:path w="50026" h="86588" extrusionOk="0">
                      <a:moveTo>
                        <a:pt x="0" y="0"/>
                      </a:moveTo>
                      <a:cubicBezTo>
                        <a:pt x="4395" y="3400"/>
                        <a:pt x="23388" y="12772"/>
                        <a:pt x="26374" y="20403"/>
                      </a:cubicBezTo>
                      <a:cubicBezTo>
                        <a:pt x="29359" y="28033"/>
                        <a:pt x="14182" y="38068"/>
                        <a:pt x="17915" y="45782"/>
                      </a:cubicBezTo>
                      <a:cubicBezTo>
                        <a:pt x="21647" y="53495"/>
                        <a:pt x="44455" y="59882"/>
                        <a:pt x="48768" y="66683"/>
                      </a:cubicBezTo>
                      <a:cubicBezTo>
                        <a:pt x="53080" y="73484"/>
                        <a:pt x="44621" y="83270"/>
                        <a:pt x="43792" y="86588"/>
                      </a:cubicBezTo>
                    </a:path>
                  </a:pathLst>
                </a:custGeom>
                <a:noFill/>
                <a:ln w="28575" cap="flat" cmpd="sng">
                  <a:solidFill>
                    <a:srgbClr val="FF0000"/>
                  </a:solidFill>
                  <a:prstDash val="solid"/>
                  <a:round/>
                  <a:headEnd type="none" w="lg" len="lg"/>
                  <a:tailEnd type="none" w="lg" len="lg"/>
                </a:ln>
              </p:spPr>
            </p:sp>
            <p:sp>
              <p:nvSpPr>
                <p:cNvPr id="749" name="Shape 749"/>
                <p:cNvSpPr/>
                <p:nvPr/>
              </p:nvSpPr>
              <p:spPr>
                <a:xfrm>
                  <a:off x="2948475" y="3819325"/>
                  <a:ext cx="382550" cy="1629750"/>
                </a:xfrm>
                <a:custGeom>
                  <a:avLst/>
                  <a:gdLst/>
                  <a:ahLst/>
                  <a:cxnLst/>
                  <a:rect l="0" t="0" r="0" b="0"/>
                  <a:pathLst>
                    <a:path w="15302" h="65190" extrusionOk="0">
                      <a:moveTo>
                        <a:pt x="0" y="0"/>
                      </a:moveTo>
                      <a:cubicBezTo>
                        <a:pt x="1658" y="2405"/>
                        <a:pt x="9870" y="9123"/>
                        <a:pt x="9953" y="14432"/>
                      </a:cubicBezTo>
                      <a:cubicBezTo>
                        <a:pt x="10036" y="19740"/>
                        <a:pt x="-331" y="27702"/>
                        <a:pt x="498" y="31849"/>
                      </a:cubicBezTo>
                      <a:cubicBezTo>
                        <a:pt x="1327" y="35995"/>
                        <a:pt x="13436" y="33756"/>
                        <a:pt x="14929" y="39313"/>
                      </a:cubicBezTo>
                      <a:cubicBezTo>
                        <a:pt x="16421" y="44869"/>
                        <a:pt x="10367" y="60877"/>
                        <a:pt x="9455" y="65190"/>
                      </a:cubicBezTo>
                    </a:path>
                  </a:pathLst>
                </a:custGeom>
                <a:noFill/>
                <a:ln w="28575" cap="flat" cmpd="sng">
                  <a:solidFill>
                    <a:srgbClr val="FF0000"/>
                  </a:solidFill>
                  <a:prstDash val="solid"/>
                  <a:round/>
                  <a:headEnd type="none" w="lg" len="lg"/>
                  <a:tailEnd type="none" w="lg" len="lg"/>
                </a:ln>
              </p:spPr>
            </p:sp>
            <p:sp>
              <p:nvSpPr>
                <p:cNvPr id="750" name="Shape 750"/>
                <p:cNvSpPr/>
                <p:nvPr/>
              </p:nvSpPr>
              <p:spPr>
                <a:xfrm>
                  <a:off x="1380912" y="4286800"/>
                  <a:ext cx="451775" cy="970400"/>
                </a:xfrm>
                <a:custGeom>
                  <a:avLst/>
                  <a:gdLst/>
                  <a:ahLst/>
                  <a:cxnLst/>
                  <a:rect l="0" t="0" r="0" b="0"/>
                  <a:pathLst>
                    <a:path w="18071" h="38816" extrusionOk="0">
                      <a:moveTo>
                        <a:pt x="18071" y="0"/>
                      </a:moveTo>
                      <a:cubicBezTo>
                        <a:pt x="15085" y="3068"/>
                        <a:pt x="1400" y="11943"/>
                        <a:pt x="156" y="18413"/>
                      </a:cubicBezTo>
                      <a:cubicBezTo>
                        <a:pt x="-1088" y="24882"/>
                        <a:pt x="8865" y="35415"/>
                        <a:pt x="10607" y="38816"/>
                      </a:cubicBezTo>
                    </a:path>
                  </a:pathLst>
                </a:custGeom>
                <a:noFill/>
                <a:ln w="28575" cap="flat" cmpd="sng">
                  <a:solidFill>
                    <a:srgbClr val="FF0000"/>
                  </a:solidFill>
                  <a:prstDash val="solid"/>
                  <a:round/>
                  <a:headEnd type="none" w="lg" len="lg"/>
                  <a:tailEnd type="none" w="lg" len="lg"/>
                </a:ln>
              </p:spPr>
            </p:sp>
            <p:sp>
              <p:nvSpPr>
                <p:cNvPr id="751" name="Shape 751"/>
                <p:cNvSpPr/>
                <p:nvPr/>
              </p:nvSpPr>
              <p:spPr>
                <a:xfrm>
                  <a:off x="746450" y="3943750"/>
                  <a:ext cx="634475" cy="1455575"/>
                </a:xfrm>
                <a:custGeom>
                  <a:avLst/>
                  <a:gdLst/>
                  <a:ahLst/>
                  <a:cxnLst/>
                  <a:rect l="0" t="0" r="0" b="0"/>
                  <a:pathLst>
                    <a:path w="25379" h="58223" extrusionOk="0">
                      <a:moveTo>
                        <a:pt x="25379" y="0"/>
                      </a:moveTo>
                      <a:cubicBezTo>
                        <a:pt x="21978" y="4976"/>
                        <a:pt x="6551" y="22144"/>
                        <a:pt x="4976" y="29858"/>
                      </a:cubicBezTo>
                      <a:cubicBezTo>
                        <a:pt x="3400" y="37571"/>
                        <a:pt x="16753" y="41551"/>
                        <a:pt x="15924" y="46279"/>
                      </a:cubicBezTo>
                      <a:cubicBezTo>
                        <a:pt x="15094" y="51006"/>
                        <a:pt x="2654" y="56232"/>
                        <a:pt x="0" y="58223"/>
                      </a:cubicBezTo>
                    </a:path>
                  </a:pathLst>
                </a:custGeom>
                <a:noFill/>
                <a:ln w="28575" cap="flat" cmpd="sng">
                  <a:solidFill>
                    <a:srgbClr val="FF0000"/>
                  </a:solidFill>
                  <a:prstDash val="solid"/>
                  <a:round/>
                  <a:headEnd type="none" w="lg" len="lg"/>
                  <a:tailEnd type="none" w="lg" len="lg"/>
                </a:ln>
              </p:spPr>
            </p:sp>
            <p:sp>
              <p:nvSpPr>
                <p:cNvPr id="752" name="Shape 752"/>
                <p:cNvSpPr/>
                <p:nvPr/>
              </p:nvSpPr>
              <p:spPr>
                <a:xfrm>
                  <a:off x="2025521" y="4310737"/>
                  <a:ext cx="402800" cy="1007725"/>
                </a:xfrm>
                <a:custGeom>
                  <a:avLst/>
                  <a:gdLst/>
                  <a:ahLst/>
                  <a:cxnLst/>
                  <a:rect l="0" t="0" r="0" b="0"/>
                  <a:pathLst>
                    <a:path w="16112" h="40309" extrusionOk="0">
                      <a:moveTo>
                        <a:pt x="10140" y="0"/>
                      </a:moveTo>
                      <a:cubicBezTo>
                        <a:pt x="8481" y="2571"/>
                        <a:pt x="-559" y="11777"/>
                        <a:pt x="187" y="15427"/>
                      </a:cubicBezTo>
                      <a:cubicBezTo>
                        <a:pt x="933" y="19076"/>
                        <a:pt x="13209" y="18495"/>
                        <a:pt x="14619" y="21896"/>
                      </a:cubicBezTo>
                      <a:cubicBezTo>
                        <a:pt x="16029" y="25296"/>
                        <a:pt x="8398" y="32761"/>
                        <a:pt x="8647" y="35830"/>
                      </a:cubicBezTo>
                      <a:cubicBezTo>
                        <a:pt x="8895" y="38898"/>
                        <a:pt x="14867" y="39562"/>
                        <a:pt x="16112" y="40309"/>
                      </a:cubicBezTo>
                    </a:path>
                  </a:pathLst>
                </a:custGeom>
                <a:noFill/>
                <a:ln w="28575" cap="flat" cmpd="sng">
                  <a:solidFill>
                    <a:srgbClr val="FF0000"/>
                  </a:solidFill>
                  <a:prstDash val="solid"/>
                  <a:round/>
                  <a:headEnd type="none" w="lg" len="lg"/>
                  <a:tailEnd type="none" w="lg" len="lg"/>
                </a:ln>
              </p:spPr>
            </p:sp>
            <p:sp>
              <p:nvSpPr>
                <p:cNvPr id="753" name="Shape 753"/>
                <p:cNvSpPr/>
                <p:nvPr/>
              </p:nvSpPr>
              <p:spPr>
                <a:xfrm rot="10298387">
                  <a:off x="2521963" y="4310721"/>
                  <a:ext cx="402810" cy="1007751"/>
                </a:xfrm>
                <a:custGeom>
                  <a:avLst/>
                  <a:gdLst/>
                  <a:ahLst/>
                  <a:cxnLst/>
                  <a:rect l="0" t="0" r="0" b="0"/>
                  <a:pathLst>
                    <a:path w="16112" h="40309" extrusionOk="0">
                      <a:moveTo>
                        <a:pt x="10140" y="0"/>
                      </a:moveTo>
                      <a:cubicBezTo>
                        <a:pt x="8481" y="2571"/>
                        <a:pt x="-559" y="11777"/>
                        <a:pt x="187" y="15427"/>
                      </a:cubicBezTo>
                      <a:cubicBezTo>
                        <a:pt x="933" y="19076"/>
                        <a:pt x="13209" y="18495"/>
                        <a:pt x="14619" y="21896"/>
                      </a:cubicBezTo>
                      <a:cubicBezTo>
                        <a:pt x="16029" y="25296"/>
                        <a:pt x="8398" y="32761"/>
                        <a:pt x="8647" y="35830"/>
                      </a:cubicBezTo>
                      <a:cubicBezTo>
                        <a:pt x="8895" y="38898"/>
                        <a:pt x="14867" y="39562"/>
                        <a:pt x="16112" y="40309"/>
                      </a:cubicBezTo>
                    </a:path>
                  </a:pathLst>
                </a:custGeom>
                <a:noFill/>
                <a:ln w="28575" cap="flat" cmpd="sng">
                  <a:solidFill>
                    <a:srgbClr val="FF0000"/>
                  </a:solidFill>
                  <a:prstDash val="solid"/>
                  <a:round/>
                  <a:headEnd type="none" w="lg" len="lg"/>
                  <a:tailEnd type="none" w="lg" len="lg"/>
                </a:ln>
              </p:spPr>
            </p:sp>
            <p:sp>
              <p:nvSpPr>
                <p:cNvPr id="754" name="Shape 754"/>
                <p:cNvSpPr/>
                <p:nvPr/>
              </p:nvSpPr>
              <p:spPr>
                <a:xfrm>
                  <a:off x="1107250" y="970400"/>
                  <a:ext cx="2065200" cy="3483300"/>
                </a:xfrm>
                <a:prstGeom prst="flowChartConnector">
                  <a:avLst/>
                </a:prstGeom>
                <a:solidFill>
                  <a:srgbClr val="E06666"/>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55" name="Shape 755"/>
              <p:cNvGrpSpPr/>
              <p:nvPr/>
            </p:nvGrpSpPr>
            <p:grpSpPr>
              <a:xfrm>
                <a:off x="4727702" y="2784590"/>
                <a:ext cx="310745" cy="302320"/>
                <a:chOff x="6270175" y="1194325"/>
                <a:chExt cx="1458900" cy="1432800"/>
              </a:xfrm>
            </p:grpSpPr>
            <p:sp>
              <p:nvSpPr>
                <p:cNvPr id="756" name="Shape 756"/>
                <p:cNvSpPr/>
                <p:nvPr/>
              </p:nvSpPr>
              <p:spPr>
                <a:xfrm>
                  <a:off x="7066375" y="1194325"/>
                  <a:ext cx="662700" cy="709200"/>
                </a:xfrm>
                <a:prstGeom prst="ellipse">
                  <a:avLst/>
                </a:prstGeom>
                <a:solidFill>
                  <a:srgbClr val="CFE2F3"/>
                </a:solidFill>
                <a:ln>
                  <a:noFill/>
                </a:ln>
              </p:spPr>
              <p:txBody>
                <a:bodyPr lIns="91425" tIns="91425" rIns="91425" bIns="91425" anchor="ctr" anchorCtr="0">
                  <a:noAutofit/>
                </a:bodyPr>
                <a:lstStyle/>
                <a:p>
                  <a:pPr lvl="0">
                    <a:spcBef>
                      <a:spcPts val="0"/>
                    </a:spcBef>
                    <a:buNone/>
                  </a:pPr>
                  <a:endParaRPr/>
                </a:p>
              </p:txBody>
            </p:sp>
            <p:sp>
              <p:nvSpPr>
                <p:cNvPr id="757" name="Shape 757"/>
                <p:cNvSpPr/>
                <p:nvPr/>
              </p:nvSpPr>
              <p:spPr>
                <a:xfrm>
                  <a:off x="6270175" y="1380925"/>
                  <a:ext cx="1228800" cy="1246200"/>
                </a:xfrm>
                <a:prstGeom prst="ellipse">
                  <a:avLst/>
                </a:prstGeom>
                <a:solidFill>
                  <a:srgbClr val="CFE2F3"/>
                </a:solidFill>
                <a:ln>
                  <a:noFill/>
                </a:ln>
              </p:spPr>
              <p:txBody>
                <a:bodyPr lIns="91425" tIns="91425" rIns="91425" bIns="91425" anchor="ctr" anchorCtr="0">
                  <a:noAutofit/>
                </a:bodyPr>
                <a:lstStyle/>
                <a:p>
                  <a:pPr lvl="0">
                    <a:spcBef>
                      <a:spcPts val="0"/>
                    </a:spcBef>
                    <a:buNone/>
                  </a:pPr>
                  <a:endParaRPr/>
                </a:p>
              </p:txBody>
            </p:sp>
          </p:grpSp>
          <p:grpSp>
            <p:nvGrpSpPr>
              <p:cNvPr id="758" name="Shape 758"/>
              <p:cNvGrpSpPr/>
              <p:nvPr/>
            </p:nvGrpSpPr>
            <p:grpSpPr>
              <a:xfrm>
                <a:off x="5887477" y="2784865"/>
                <a:ext cx="310745" cy="302320"/>
                <a:chOff x="6270175" y="1194325"/>
                <a:chExt cx="1458900" cy="1432800"/>
              </a:xfrm>
            </p:grpSpPr>
            <p:sp>
              <p:nvSpPr>
                <p:cNvPr id="759" name="Shape 759"/>
                <p:cNvSpPr/>
                <p:nvPr/>
              </p:nvSpPr>
              <p:spPr>
                <a:xfrm>
                  <a:off x="7066375" y="1194325"/>
                  <a:ext cx="662700" cy="709200"/>
                </a:xfrm>
                <a:prstGeom prst="ellipse">
                  <a:avLst/>
                </a:prstGeom>
                <a:solidFill>
                  <a:srgbClr val="CFE2F3"/>
                </a:solidFill>
                <a:ln>
                  <a:noFill/>
                </a:ln>
              </p:spPr>
              <p:txBody>
                <a:bodyPr lIns="91425" tIns="91425" rIns="91425" bIns="91425" anchor="ctr" anchorCtr="0">
                  <a:noAutofit/>
                </a:bodyPr>
                <a:lstStyle/>
                <a:p>
                  <a:pPr lvl="0">
                    <a:spcBef>
                      <a:spcPts val="0"/>
                    </a:spcBef>
                    <a:buNone/>
                  </a:pPr>
                  <a:endParaRPr/>
                </a:p>
              </p:txBody>
            </p:sp>
            <p:sp>
              <p:nvSpPr>
                <p:cNvPr id="760" name="Shape 760"/>
                <p:cNvSpPr/>
                <p:nvPr/>
              </p:nvSpPr>
              <p:spPr>
                <a:xfrm>
                  <a:off x="6270175" y="1380925"/>
                  <a:ext cx="1228800" cy="1246200"/>
                </a:xfrm>
                <a:prstGeom prst="ellipse">
                  <a:avLst/>
                </a:prstGeom>
                <a:solidFill>
                  <a:srgbClr val="CFE2F3"/>
                </a:solidFill>
                <a:ln>
                  <a:noFill/>
                </a:ln>
              </p:spPr>
              <p:txBody>
                <a:bodyPr lIns="91425" tIns="91425" rIns="91425" bIns="91425" anchor="ctr" anchorCtr="0">
                  <a:noAutofit/>
                </a:bodyPr>
                <a:lstStyle/>
                <a:p>
                  <a:pPr lvl="0">
                    <a:spcBef>
                      <a:spcPts val="0"/>
                    </a:spcBef>
                    <a:buNone/>
                  </a:pPr>
                  <a:endParaRPr/>
                </a:p>
              </p:txBody>
            </p:sp>
          </p:grpSp>
          <p:grpSp>
            <p:nvGrpSpPr>
              <p:cNvPr id="761" name="Shape 761"/>
              <p:cNvGrpSpPr/>
              <p:nvPr/>
            </p:nvGrpSpPr>
            <p:grpSpPr>
              <a:xfrm rot="-3104857">
                <a:off x="2880078" y="2784602"/>
                <a:ext cx="310806" cy="302293"/>
                <a:chOff x="6270175" y="1194325"/>
                <a:chExt cx="1458900" cy="1432800"/>
              </a:xfrm>
            </p:grpSpPr>
            <p:sp>
              <p:nvSpPr>
                <p:cNvPr id="762" name="Shape 762"/>
                <p:cNvSpPr/>
                <p:nvPr/>
              </p:nvSpPr>
              <p:spPr>
                <a:xfrm>
                  <a:off x="7066375" y="1194325"/>
                  <a:ext cx="662700" cy="709200"/>
                </a:xfrm>
                <a:prstGeom prst="ellipse">
                  <a:avLst/>
                </a:prstGeom>
                <a:solidFill>
                  <a:srgbClr val="CFE2F3"/>
                </a:solidFill>
                <a:ln>
                  <a:noFill/>
                </a:ln>
              </p:spPr>
              <p:txBody>
                <a:bodyPr lIns="91425" tIns="91425" rIns="91425" bIns="91425" anchor="ctr" anchorCtr="0">
                  <a:noAutofit/>
                </a:bodyPr>
                <a:lstStyle/>
                <a:p>
                  <a:pPr lvl="0">
                    <a:spcBef>
                      <a:spcPts val="0"/>
                    </a:spcBef>
                    <a:buNone/>
                  </a:pPr>
                  <a:endParaRPr/>
                </a:p>
              </p:txBody>
            </p:sp>
            <p:sp>
              <p:nvSpPr>
                <p:cNvPr id="763" name="Shape 763"/>
                <p:cNvSpPr/>
                <p:nvPr/>
              </p:nvSpPr>
              <p:spPr>
                <a:xfrm>
                  <a:off x="6270175" y="1380925"/>
                  <a:ext cx="1228800" cy="1246200"/>
                </a:xfrm>
                <a:prstGeom prst="ellipse">
                  <a:avLst/>
                </a:prstGeom>
                <a:solidFill>
                  <a:srgbClr val="CFE2F3"/>
                </a:solidFill>
                <a:ln>
                  <a:noFill/>
                </a:ln>
              </p:spPr>
              <p:txBody>
                <a:bodyPr lIns="91425" tIns="91425" rIns="91425" bIns="91425" anchor="ctr" anchorCtr="0">
                  <a:noAutofit/>
                </a:bodyPr>
                <a:lstStyle/>
                <a:p>
                  <a:pPr lvl="0">
                    <a:spcBef>
                      <a:spcPts val="0"/>
                    </a:spcBef>
                    <a:buNone/>
                  </a:pPr>
                  <a:endParaRPr/>
                </a:p>
              </p:txBody>
            </p:sp>
          </p:grpSp>
        </p:grpSp>
      </p:grpSp>
      <p:grpSp>
        <p:nvGrpSpPr>
          <p:cNvPr id="764" name="Shape 764"/>
          <p:cNvGrpSpPr/>
          <p:nvPr/>
        </p:nvGrpSpPr>
        <p:grpSpPr>
          <a:xfrm>
            <a:off x="4898074" y="1406409"/>
            <a:ext cx="3603690" cy="3135761"/>
            <a:chOff x="6270175" y="1194325"/>
            <a:chExt cx="1458900" cy="1432800"/>
          </a:xfrm>
        </p:grpSpPr>
        <p:sp>
          <p:nvSpPr>
            <p:cNvPr id="765" name="Shape 765"/>
            <p:cNvSpPr/>
            <p:nvPr/>
          </p:nvSpPr>
          <p:spPr>
            <a:xfrm>
              <a:off x="7066375" y="1194325"/>
              <a:ext cx="662700" cy="709200"/>
            </a:xfrm>
            <a:prstGeom prst="ellipse">
              <a:avLst/>
            </a:prstGeom>
            <a:solidFill>
              <a:srgbClr val="CFE2F3"/>
            </a:solidFill>
            <a:ln>
              <a:noFill/>
            </a:ln>
          </p:spPr>
          <p:txBody>
            <a:bodyPr lIns="91425" tIns="91425" rIns="91425" bIns="91425" anchor="ctr" anchorCtr="0">
              <a:noAutofit/>
            </a:bodyPr>
            <a:lstStyle/>
            <a:p>
              <a:pPr lvl="0">
                <a:spcBef>
                  <a:spcPts val="0"/>
                </a:spcBef>
                <a:buNone/>
              </a:pPr>
              <a:endParaRPr/>
            </a:p>
          </p:txBody>
        </p:sp>
        <p:sp>
          <p:nvSpPr>
            <p:cNvPr id="766" name="Shape 766"/>
            <p:cNvSpPr/>
            <p:nvPr/>
          </p:nvSpPr>
          <p:spPr>
            <a:xfrm>
              <a:off x="6270175" y="1380925"/>
              <a:ext cx="1228800" cy="1246200"/>
            </a:xfrm>
            <a:prstGeom prst="ellipse">
              <a:avLst/>
            </a:prstGeom>
            <a:solidFill>
              <a:srgbClr val="CFE2F3"/>
            </a:solidFill>
            <a:ln>
              <a:noFill/>
            </a:ln>
          </p:spPr>
          <p:txBody>
            <a:bodyPr lIns="91425" tIns="91425" rIns="91425" bIns="91425" anchor="ctr" anchorCtr="0">
              <a:noAutofit/>
            </a:bodyPr>
            <a:lstStyle/>
            <a:p>
              <a:pPr lvl="0">
                <a:spcBef>
                  <a:spcPts val="0"/>
                </a:spcBef>
                <a:buNone/>
              </a:pPr>
              <a:endParaRPr/>
            </a:p>
          </p:txBody>
        </p:sp>
      </p:grpSp>
      <p:grpSp>
        <p:nvGrpSpPr>
          <p:cNvPr id="770" name="Shape 770"/>
          <p:cNvGrpSpPr/>
          <p:nvPr/>
        </p:nvGrpSpPr>
        <p:grpSpPr>
          <a:xfrm>
            <a:off x="4250923" y="3428448"/>
            <a:ext cx="4329612" cy="1206900"/>
            <a:chOff x="2052487" y="3555325"/>
            <a:chExt cx="4329612" cy="1206900"/>
          </a:xfrm>
        </p:grpSpPr>
        <p:sp>
          <p:nvSpPr>
            <p:cNvPr id="771" name="Shape 771"/>
            <p:cNvSpPr txBox="1"/>
            <p:nvPr/>
          </p:nvSpPr>
          <p:spPr>
            <a:xfrm>
              <a:off x="2052487" y="3934825"/>
              <a:ext cx="1331100" cy="447900"/>
            </a:xfrm>
            <a:prstGeom prst="rect">
              <a:avLst/>
            </a:prstGeom>
            <a:noFill/>
            <a:ln>
              <a:noFill/>
            </a:ln>
          </p:spPr>
          <p:txBody>
            <a:bodyPr lIns="91425" tIns="91425" rIns="91425" bIns="91425" anchor="t" anchorCtr="0">
              <a:noAutofit/>
            </a:bodyPr>
            <a:lstStyle/>
            <a:p>
              <a:pPr lvl="0" rtl="0">
                <a:spcBef>
                  <a:spcPts val="0"/>
                </a:spcBef>
                <a:buNone/>
              </a:pPr>
              <a:r>
                <a:rPr lang="en" sz="1800" dirty="0">
                  <a:latin typeface="Calibri"/>
                  <a:ea typeface="Calibri"/>
                  <a:cs typeface="Calibri"/>
                  <a:sym typeface="Calibri"/>
                </a:rPr>
                <a:t>L-tyrosine</a:t>
              </a:r>
            </a:p>
          </p:txBody>
        </p:sp>
        <p:sp>
          <p:nvSpPr>
            <p:cNvPr id="772" name="Shape 772"/>
            <p:cNvSpPr/>
            <p:nvPr/>
          </p:nvSpPr>
          <p:spPr>
            <a:xfrm rot="-5400000">
              <a:off x="4086608" y="3549325"/>
              <a:ext cx="336000" cy="1218900"/>
            </a:xfrm>
            <a:prstGeom prst="downArrow">
              <a:avLst>
                <a:gd name="adj1" fmla="val 48169"/>
                <a:gd name="adj2" fmla="val 48154"/>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3" name="Shape 773"/>
            <p:cNvSpPr txBox="1"/>
            <p:nvPr/>
          </p:nvSpPr>
          <p:spPr>
            <a:xfrm>
              <a:off x="5187800" y="3934825"/>
              <a:ext cx="1194300" cy="447900"/>
            </a:xfrm>
            <a:prstGeom prst="rect">
              <a:avLst/>
            </a:prstGeom>
            <a:noFill/>
            <a:ln>
              <a:noFill/>
            </a:ln>
          </p:spPr>
          <p:txBody>
            <a:bodyPr lIns="91425" tIns="91425" rIns="91425" bIns="91425" anchor="t" anchorCtr="0">
              <a:noAutofit/>
            </a:bodyPr>
            <a:lstStyle/>
            <a:p>
              <a:pPr lvl="0" rtl="0">
                <a:spcBef>
                  <a:spcPts val="0"/>
                </a:spcBef>
                <a:buNone/>
              </a:pPr>
              <a:r>
                <a:rPr lang="en" sz="1800">
                  <a:latin typeface="Calibri"/>
                  <a:ea typeface="Calibri"/>
                  <a:cs typeface="Calibri"/>
                  <a:sym typeface="Calibri"/>
                </a:rPr>
                <a:t>L-DOPA</a:t>
              </a:r>
            </a:p>
          </p:txBody>
        </p:sp>
        <p:sp>
          <p:nvSpPr>
            <p:cNvPr id="774" name="Shape 774"/>
            <p:cNvSpPr/>
            <p:nvPr/>
          </p:nvSpPr>
          <p:spPr>
            <a:xfrm>
              <a:off x="3645150" y="3555325"/>
              <a:ext cx="1132200" cy="1206900"/>
            </a:xfrm>
            <a:prstGeom prst="mathMultiply">
              <a:avLst>
                <a:gd name="adj1" fmla="val 13186"/>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75" name="Shape 775"/>
          <p:cNvGrpSpPr/>
          <p:nvPr/>
        </p:nvGrpSpPr>
        <p:grpSpPr>
          <a:xfrm>
            <a:off x="7118750" y="1714119"/>
            <a:ext cx="2121773" cy="1410447"/>
            <a:chOff x="4039284" y="2371001"/>
            <a:chExt cx="2094090" cy="1963873"/>
          </a:xfrm>
        </p:grpSpPr>
        <p:sp>
          <p:nvSpPr>
            <p:cNvPr id="776" name="Shape 776"/>
            <p:cNvSpPr/>
            <p:nvPr/>
          </p:nvSpPr>
          <p:spPr>
            <a:xfrm>
              <a:off x="4039284" y="2371001"/>
              <a:ext cx="916300" cy="1068074"/>
            </a:xfrm>
            <a:custGeom>
              <a:avLst/>
              <a:gdLst/>
              <a:ahLst/>
              <a:cxnLst/>
              <a:rect l="0" t="0" r="0" b="0"/>
              <a:pathLst>
                <a:path w="36652" h="42723" extrusionOk="0">
                  <a:moveTo>
                    <a:pt x="4203" y="456"/>
                  </a:moveTo>
                  <a:cubicBezTo>
                    <a:pt x="18385" y="456"/>
                    <a:pt x="18414" y="-456"/>
                    <a:pt x="32568" y="456"/>
                  </a:cubicBezTo>
                  <a:cubicBezTo>
                    <a:pt x="41845" y="1054"/>
                    <a:pt x="9318" y="-641"/>
                    <a:pt x="5696" y="7920"/>
                  </a:cubicBezTo>
                  <a:cubicBezTo>
                    <a:pt x="2384" y="15748"/>
                    <a:pt x="21652" y="14276"/>
                    <a:pt x="30080" y="15385"/>
                  </a:cubicBezTo>
                  <a:cubicBezTo>
                    <a:pt x="31734" y="15602"/>
                    <a:pt x="34089" y="15560"/>
                    <a:pt x="33065" y="16878"/>
                  </a:cubicBezTo>
                  <a:cubicBezTo>
                    <a:pt x="29246" y="21787"/>
                    <a:pt x="26452" y="19094"/>
                    <a:pt x="23113" y="24342"/>
                  </a:cubicBezTo>
                  <a:cubicBezTo>
                    <a:pt x="20797" y="27980"/>
                    <a:pt x="33108" y="27495"/>
                    <a:pt x="36051" y="24342"/>
                  </a:cubicBezTo>
                  <a:cubicBezTo>
                    <a:pt x="37748" y="22522"/>
                    <a:pt x="35482" y="20949"/>
                    <a:pt x="33065" y="20361"/>
                  </a:cubicBezTo>
                  <a:cubicBezTo>
                    <a:pt x="25566" y="18537"/>
                    <a:pt x="25353" y="20047"/>
                    <a:pt x="17639" y="19864"/>
                  </a:cubicBezTo>
                  <a:cubicBezTo>
                    <a:pt x="14902" y="19798"/>
                    <a:pt x="13330" y="22340"/>
                    <a:pt x="12165" y="19864"/>
                  </a:cubicBezTo>
                  <a:cubicBezTo>
                    <a:pt x="10446" y="16211"/>
                    <a:pt x="18036" y="6811"/>
                    <a:pt x="14155" y="7920"/>
                  </a:cubicBezTo>
                  <a:cubicBezTo>
                    <a:pt x="9704" y="9191"/>
                    <a:pt x="9344" y="9602"/>
                    <a:pt x="6691" y="13394"/>
                  </a:cubicBezTo>
                  <a:cubicBezTo>
                    <a:pt x="3683" y="17691"/>
                    <a:pt x="16390" y="17958"/>
                    <a:pt x="21620" y="18371"/>
                  </a:cubicBezTo>
                  <a:cubicBezTo>
                    <a:pt x="23906" y="18551"/>
                    <a:pt x="26789" y="17178"/>
                    <a:pt x="26099" y="19366"/>
                  </a:cubicBezTo>
                  <a:cubicBezTo>
                    <a:pt x="21858" y="32792"/>
                    <a:pt x="17133" y="30993"/>
                    <a:pt x="18136" y="28821"/>
                  </a:cubicBezTo>
                  <a:cubicBezTo>
                    <a:pt x="19862" y="25081"/>
                    <a:pt x="22029" y="25455"/>
                    <a:pt x="21620" y="21357"/>
                  </a:cubicBezTo>
                  <a:cubicBezTo>
                    <a:pt x="21365" y="18807"/>
                    <a:pt x="19432" y="17722"/>
                    <a:pt x="17141" y="18868"/>
                  </a:cubicBezTo>
                  <a:cubicBezTo>
                    <a:pt x="10431" y="22222"/>
                    <a:pt x="4869" y="34962"/>
                    <a:pt x="10174" y="40267"/>
                  </a:cubicBezTo>
                  <a:cubicBezTo>
                    <a:pt x="14073" y="44165"/>
                    <a:pt x="23861" y="43064"/>
                    <a:pt x="26596" y="38276"/>
                  </a:cubicBezTo>
                  <a:cubicBezTo>
                    <a:pt x="27225" y="37174"/>
                    <a:pt x="25375" y="37838"/>
                    <a:pt x="24108" y="37778"/>
                  </a:cubicBezTo>
                  <a:cubicBezTo>
                    <a:pt x="20955" y="37627"/>
                    <a:pt x="14033" y="35181"/>
                    <a:pt x="14653" y="38276"/>
                  </a:cubicBezTo>
                  <a:cubicBezTo>
                    <a:pt x="15253" y="41275"/>
                    <a:pt x="25183" y="42889"/>
                    <a:pt x="23610" y="40267"/>
                  </a:cubicBezTo>
                  <a:cubicBezTo>
                    <a:pt x="22197" y="37912"/>
                    <a:pt x="17932" y="38868"/>
                    <a:pt x="16146" y="36783"/>
                  </a:cubicBezTo>
                  <a:cubicBezTo>
                    <a:pt x="15147" y="35617"/>
                    <a:pt x="21543" y="33304"/>
                    <a:pt x="18634" y="30812"/>
                  </a:cubicBezTo>
                  <a:cubicBezTo>
                    <a:pt x="16555" y="29031"/>
                    <a:pt x="15873" y="30450"/>
                    <a:pt x="13160" y="30812"/>
                  </a:cubicBezTo>
                  <a:cubicBezTo>
                    <a:pt x="12057" y="30958"/>
                    <a:pt x="10437" y="32644"/>
                    <a:pt x="11170" y="31807"/>
                  </a:cubicBezTo>
                  <a:cubicBezTo>
                    <a:pt x="13270" y="29405"/>
                    <a:pt x="18571" y="24625"/>
                    <a:pt x="15648" y="23347"/>
                  </a:cubicBezTo>
                  <a:cubicBezTo>
                    <a:pt x="12456" y="21951"/>
                    <a:pt x="12117" y="23919"/>
                    <a:pt x="8681" y="23347"/>
                  </a:cubicBezTo>
                  <a:cubicBezTo>
                    <a:pt x="5449" y="22808"/>
                    <a:pt x="18247" y="25857"/>
                    <a:pt x="12663" y="15385"/>
                  </a:cubicBezTo>
                  <a:cubicBezTo>
                    <a:pt x="10672" y="11653"/>
                    <a:pt x="1667" y="13898"/>
                    <a:pt x="222" y="17873"/>
                  </a:cubicBezTo>
                  <a:cubicBezTo>
                    <a:pt x="-1469" y="22523"/>
                    <a:pt x="9719" y="20977"/>
                    <a:pt x="14653" y="21357"/>
                  </a:cubicBezTo>
                  <a:cubicBezTo>
                    <a:pt x="15645" y="21433"/>
                    <a:pt x="17639" y="21357"/>
                    <a:pt x="16644" y="21357"/>
                  </a:cubicBezTo>
                  <a:cubicBezTo>
                    <a:pt x="14461" y="21357"/>
                    <a:pt x="10505" y="22517"/>
                    <a:pt x="10174" y="20361"/>
                  </a:cubicBezTo>
                  <a:cubicBezTo>
                    <a:pt x="9189" y="13958"/>
                    <a:pt x="31530" y="8724"/>
                    <a:pt x="25103" y="7920"/>
                  </a:cubicBezTo>
                  <a:cubicBezTo>
                    <a:pt x="22228" y="7560"/>
                    <a:pt x="14595" y="7978"/>
                    <a:pt x="16644" y="5930"/>
                  </a:cubicBezTo>
                  <a:cubicBezTo>
                    <a:pt x="19016" y="3558"/>
                    <a:pt x="23300" y="3809"/>
                    <a:pt x="26596" y="4437"/>
                  </a:cubicBezTo>
                  <a:cubicBezTo>
                    <a:pt x="29569" y="5003"/>
                    <a:pt x="34708" y="3291"/>
                    <a:pt x="32568" y="5432"/>
                  </a:cubicBezTo>
                  <a:cubicBezTo>
                    <a:pt x="28221" y="9778"/>
                    <a:pt x="18659" y="2245"/>
                    <a:pt x="14155" y="6428"/>
                  </a:cubicBezTo>
                  <a:cubicBezTo>
                    <a:pt x="9977" y="10306"/>
                    <a:pt x="14312" y="18297"/>
                    <a:pt x="11667" y="23347"/>
                  </a:cubicBezTo>
                  <a:cubicBezTo>
                    <a:pt x="9545" y="27396"/>
                    <a:pt x="3446" y="28537"/>
                    <a:pt x="4203" y="28821"/>
                  </a:cubicBezTo>
                  <a:cubicBezTo>
                    <a:pt x="8010" y="30248"/>
                    <a:pt x="14327" y="27671"/>
                    <a:pt x="16146" y="31309"/>
                  </a:cubicBezTo>
                  <a:cubicBezTo>
                    <a:pt x="17280" y="33578"/>
                    <a:pt x="15844" y="36979"/>
                    <a:pt x="17639" y="38774"/>
                  </a:cubicBezTo>
                  <a:cubicBezTo>
                    <a:pt x="19181" y="40316"/>
                    <a:pt x="21926" y="39769"/>
                    <a:pt x="24108" y="39769"/>
                  </a:cubicBezTo>
                </a:path>
              </a:pathLst>
            </a:custGeom>
            <a:noFill/>
            <a:ln w="28575" cap="flat" cmpd="sng">
              <a:solidFill>
                <a:srgbClr val="351C75"/>
              </a:solidFill>
              <a:prstDash val="solid"/>
              <a:round/>
              <a:headEnd type="none" w="lg" len="lg"/>
              <a:tailEnd type="none" w="lg" len="lg"/>
            </a:ln>
          </p:spPr>
        </p:sp>
        <p:sp>
          <p:nvSpPr>
            <p:cNvPr id="777" name="Shape 777"/>
            <p:cNvSpPr txBox="1"/>
            <p:nvPr/>
          </p:nvSpPr>
          <p:spPr>
            <a:xfrm>
              <a:off x="4205574" y="3439074"/>
              <a:ext cx="1927800" cy="895800"/>
            </a:xfrm>
            <a:prstGeom prst="rect">
              <a:avLst/>
            </a:prstGeom>
            <a:noFill/>
            <a:ln>
              <a:noFill/>
            </a:ln>
          </p:spPr>
          <p:txBody>
            <a:bodyPr lIns="91425" tIns="91425" rIns="91425" bIns="91425" anchor="t" anchorCtr="0">
              <a:noAutofit/>
            </a:bodyPr>
            <a:lstStyle/>
            <a:p>
              <a:pPr lvl="0" rtl="0">
                <a:spcBef>
                  <a:spcPts val="0"/>
                </a:spcBef>
                <a:buNone/>
              </a:pPr>
              <a:r>
                <a:rPr lang="en" sz="1800">
                  <a:latin typeface="Calibri"/>
                  <a:ea typeface="Calibri"/>
                  <a:cs typeface="Calibri"/>
                  <a:sym typeface="Calibri"/>
                </a:rPr>
                <a:t>NCS</a:t>
              </a:r>
            </a:p>
          </p:txBody>
        </p:sp>
      </p:grpSp>
      <p:grpSp>
        <p:nvGrpSpPr>
          <p:cNvPr id="779" name="Shape 779"/>
          <p:cNvGrpSpPr/>
          <p:nvPr/>
        </p:nvGrpSpPr>
        <p:grpSpPr>
          <a:xfrm>
            <a:off x="1069900" y="717775"/>
            <a:ext cx="7277650" cy="522600"/>
            <a:chOff x="1032600" y="970375"/>
            <a:chExt cx="7277650" cy="522600"/>
          </a:xfrm>
        </p:grpSpPr>
        <p:sp>
          <p:nvSpPr>
            <p:cNvPr id="780" name="Shape 780"/>
            <p:cNvSpPr txBox="1"/>
            <p:nvPr/>
          </p:nvSpPr>
          <p:spPr>
            <a:xfrm>
              <a:off x="1032600" y="970375"/>
              <a:ext cx="1228800" cy="522600"/>
            </a:xfrm>
            <a:prstGeom prst="rect">
              <a:avLst/>
            </a:prstGeom>
            <a:noFill/>
            <a:ln>
              <a:noFill/>
            </a:ln>
          </p:spPr>
          <p:txBody>
            <a:bodyPr lIns="91425" tIns="91425" rIns="91425" bIns="91425" anchor="t" anchorCtr="0">
              <a:noAutofit/>
            </a:bodyPr>
            <a:lstStyle/>
            <a:p>
              <a:pPr lvl="0" rtl="0">
                <a:spcBef>
                  <a:spcPts val="0"/>
                </a:spcBef>
                <a:buNone/>
              </a:pPr>
              <a:r>
                <a:rPr lang="en"/>
                <a:t>L- Tyrosine</a:t>
              </a:r>
            </a:p>
          </p:txBody>
        </p:sp>
        <p:sp>
          <p:nvSpPr>
            <p:cNvPr id="781" name="Shape 781"/>
            <p:cNvSpPr/>
            <p:nvPr/>
          </p:nvSpPr>
          <p:spPr>
            <a:xfrm>
              <a:off x="2068300" y="970375"/>
              <a:ext cx="482100" cy="398100"/>
            </a:xfrm>
            <a:prstGeom prst="rightArrow">
              <a:avLst>
                <a:gd name="adj1" fmla="val 12496"/>
                <a:gd name="adj2" fmla="val 46885"/>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2" name="Shape 782"/>
            <p:cNvSpPr txBox="1"/>
            <p:nvPr/>
          </p:nvSpPr>
          <p:spPr>
            <a:xfrm>
              <a:off x="2550400" y="970375"/>
              <a:ext cx="1228800" cy="522600"/>
            </a:xfrm>
            <a:prstGeom prst="rect">
              <a:avLst/>
            </a:prstGeom>
            <a:noFill/>
            <a:ln>
              <a:noFill/>
            </a:ln>
          </p:spPr>
          <p:txBody>
            <a:bodyPr lIns="91425" tIns="91425" rIns="91425" bIns="91425" anchor="t" anchorCtr="0">
              <a:noAutofit/>
            </a:bodyPr>
            <a:lstStyle/>
            <a:p>
              <a:pPr lvl="0" rtl="0">
                <a:spcBef>
                  <a:spcPts val="0"/>
                </a:spcBef>
                <a:buNone/>
              </a:pPr>
              <a:r>
                <a:rPr lang="en"/>
                <a:t>L-DOPA</a:t>
              </a:r>
            </a:p>
          </p:txBody>
        </p:sp>
        <p:sp>
          <p:nvSpPr>
            <p:cNvPr id="783" name="Shape 783"/>
            <p:cNvSpPr/>
            <p:nvPr/>
          </p:nvSpPr>
          <p:spPr>
            <a:xfrm>
              <a:off x="3384200" y="970375"/>
              <a:ext cx="482100" cy="398100"/>
            </a:xfrm>
            <a:prstGeom prst="rightArrow">
              <a:avLst>
                <a:gd name="adj1" fmla="val 12496"/>
                <a:gd name="adj2" fmla="val 46885"/>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4" name="Shape 784"/>
            <p:cNvSpPr/>
            <p:nvPr/>
          </p:nvSpPr>
          <p:spPr>
            <a:xfrm>
              <a:off x="4852000" y="970375"/>
              <a:ext cx="482100" cy="398100"/>
            </a:xfrm>
            <a:prstGeom prst="rightArrow">
              <a:avLst>
                <a:gd name="adj1" fmla="val 12496"/>
                <a:gd name="adj2" fmla="val 46885"/>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5" name="Shape 785"/>
            <p:cNvSpPr txBox="1"/>
            <p:nvPr/>
          </p:nvSpPr>
          <p:spPr>
            <a:xfrm>
              <a:off x="3866300" y="970375"/>
              <a:ext cx="1228800" cy="522600"/>
            </a:xfrm>
            <a:prstGeom prst="rect">
              <a:avLst/>
            </a:prstGeom>
            <a:noFill/>
            <a:ln>
              <a:noFill/>
            </a:ln>
          </p:spPr>
          <p:txBody>
            <a:bodyPr lIns="91425" tIns="91425" rIns="91425" bIns="91425" anchor="t" anchorCtr="0">
              <a:noAutofit/>
            </a:bodyPr>
            <a:lstStyle/>
            <a:p>
              <a:pPr lvl="0" rtl="0">
                <a:spcBef>
                  <a:spcPts val="0"/>
                </a:spcBef>
                <a:buNone/>
              </a:pPr>
              <a:r>
                <a:rPr lang="en" dirty="0"/>
                <a:t>Dopamine</a:t>
              </a:r>
            </a:p>
          </p:txBody>
        </p:sp>
        <p:sp>
          <p:nvSpPr>
            <p:cNvPr id="786" name="Shape 786"/>
            <p:cNvSpPr txBox="1"/>
            <p:nvPr/>
          </p:nvSpPr>
          <p:spPr>
            <a:xfrm>
              <a:off x="5411275" y="970375"/>
              <a:ext cx="1228800" cy="522600"/>
            </a:xfrm>
            <a:prstGeom prst="rect">
              <a:avLst/>
            </a:prstGeom>
            <a:noFill/>
            <a:ln>
              <a:noFill/>
            </a:ln>
          </p:spPr>
          <p:txBody>
            <a:bodyPr lIns="91425" tIns="91425" rIns="91425" bIns="91425" anchor="t" anchorCtr="0">
              <a:noAutofit/>
            </a:bodyPr>
            <a:lstStyle/>
            <a:p>
              <a:pPr lvl="0" rtl="0">
                <a:spcBef>
                  <a:spcPts val="0"/>
                </a:spcBef>
                <a:buNone/>
              </a:pPr>
              <a:r>
                <a:rPr lang="en"/>
                <a:t>S-Reticuline</a:t>
              </a:r>
            </a:p>
          </p:txBody>
        </p:sp>
        <p:sp>
          <p:nvSpPr>
            <p:cNvPr id="787" name="Shape 787"/>
            <p:cNvSpPr/>
            <p:nvPr/>
          </p:nvSpPr>
          <p:spPr>
            <a:xfrm>
              <a:off x="6545125" y="970375"/>
              <a:ext cx="482100" cy="398100"/>
            </a:xfrm>
            <a:prstGeom prst="rightArrow">
              <a:avLst>
                <a:gd name="adj1" fmla="val 12496"/>
                <a:gd name="adj2" fmla="val 46885"/>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8" name="Shape 788"/>
            <p:cNvSpPr txBox="1"/>
            <p:nvPr/>
          </p:nvSpPr>
          <p:spPr>
            <a:xfrm>
              <a:off x="7081450" y="970375"/>
              <a:ext cx="1228800" cy="522600"/>
            </a:xfrm>
            <a:prstGeom prst="rect">
              <a:avLst/>
            </a:prstGeom>
            <a:noFill/>
            <a:ln>
              <a:noFill/>
            </a:ln>
          </p:spPr>
          <p:txBody>
            <a:bodyPr lIns="91425" tIns="91425" rIns="91425" bIns="91425" anchor="t" anchorCtr="0">
              <a:noAutofit/>
            </a:bodyPr>
            <a:lstStyle/>
            <a:p>
              <a:pPr lvl="0" rtl="0">
                <a:spcBef>
                  <a:spcPts val="0"/>
                </a:spcBef>
                <a:buNone/>
              </a:pPr>
              <a:r>
                <a:rPr lang="en"/>
                <a:t>BIAs</a:t>
              </a:r>
            </a:p>
          </p:txBody>
        </p:sp>
      </p:grpSp>
      <p:sp>
        <p:nvSpPr>
          <p:cNvPr id="789" name="Shape 789"/>
          <p:cNvSpPr txBox="1"/>
          <p:nvPr/>
        </p:nvSpPr>
        <p:spPr>
          <a:xfrm>
            <a:off x="5430964" y="3260605"/>
            <a:ext cx="3070800" cy="522600"/>
          </a:xfrm>
          <a:prstGeom prst="rect">
            <a:avLst/>
          </a:prstGeom>
          <a:noFill/>
          <a:ln>
            <a:noFill/>
          </a:ln>
        </p:spPr>
        <p:txBody>
          <a:bodyPr lIns="91425" tIns="91425" rIns="91425" bIns="91425" anchor="t" anchorCtr="0">
            <a:noAutofit/>
          </a:bodyPr>
          <a:lstStyle/>
          <a:p>
            <a:pPr lvl="0">
              <a:spcBef>
                <a:spcPts val="0"/>
              </a:spcBef>
              <a:buNone/>
            </a:pPr>
            <a:r>
              <a:rPr lang="en" sz="1800" dirty="0"/>
              <a:t>Tyrosine Hydroxylase</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4"/>
                                        </p:tgtEl>
                                        <p:attrNameLst>
                                          <p:attrName>style.visibility</p:attrName>
                                        </p:attrNameLst>
                                      </p:cBhvr>
                                      <p:to>
                                        <p:strVal val="visible"/>
                                      </p:to>
                                    </p:set>
                                    <p:animEffect transition="in" filter="fade">
                                      <p:cBhvr>
                                        <p:cTn id="7" dur="1000"/>
                                        <p:tgtEl>
                                          <p:spTgt spid="7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0"/>
                                        </p:tgtEl>
                                        <p:attrNameLst>
                                          <p:attrName>style.visibility</p:attrName>
                                        </p:attrNameLst>
                                      </p:cBhvr>
                                      <p:to>
                                        <p:strVal val="visible"/>
                                      </p:to>
                                    </p:set>
                                    <p:animEffect transition="in" filter="fade">
                                      <p:cBhvr>
                                        <p:cTn id="12" dur="1000"/>
                                        <p:tgtEl>
                                          <p:spTgt spid="770"/>
                                        </p:tgtEl>
                                      </p:cBhvr>
                                    </p:animEffect>
                                  </p:childTnLst>
                                </p:cTn>
                              </p:par>
                              <p:par>
                                <p:cTn id="13" presetID="10" presetClass="entr" presetSubtype="0" fill="hold" nodeType="withEffect">
                                  <p:stCondLst>
                                    <p:cond delay="0"/>
                                  </p:stCondLst>
                                  <p:childTnLst>
                                    <p:set>
                                      <p:cBhvr>
                                        <p:cTn id="14" dur="1" fill="hold">
                                          <p:stCondLst>
                                            <p:cond delay="0"/>
                                          </p:stCondLst>
                                        </p:cTn>
                                        <p:tgtEl>
                                          <p:spTgt spid="775"/>
                                        </p:tgtEl>
                                        <p:attrNameLst>
                                          <p:attrName>style.visibility</p:attrName>
                                        </p:attrNameLst>
                                      </p:cBhvr>
                                      <p:to>
                                        <p:strVal val="visible"/>
                                      </p:to>
                                    </p:set>
                                    <p:animEffect transition="in" filter="fade">
                                      <p:cBhvr>
                                        <p:cTn id="15" dur="1000"/>
                                        <p:tgtEl>
                                          <p:spTgt spid="775"/>
                                        </p:tgtEl>
                                      </p:cBhvr>
                                    </p:animEffect>
                                  </p:childTnLst>
                                </p:cTn>
                              </p:par>
                              <p:par>
                                <p:cTn id="16" presetID="10" presetClass="entr" presetSubtype="0" fill="hold" nodeType="withEffect">
                                  <p:stCondLst>
                                    <p:cond delay="0"/>
                                  </p:stCondLst>
                                  <p:childTnLst>
                                    <p:set>
                                      <p:cBhvr>
                                        <p:cTn id="17" dur="1" fill="hold">
                                          <p:stCondLst>
                                            <p:cond delay="0"/>
                                          </p:stCondLst>
                                        </p:cTn>
                                        <p:tgtEl>
                                          <p:spTgt spid="770"/>
                                        </p:tgtEl>
                                        <p:attrNameLst>
                                          <p:attrName>style.visibility</p:attrName>
                                        </p:attrNameLst>
                                      </p:cBhvr>
                                      <p:to>
                                        <p:strVal val="visible"/>
                                      </p:to>
                                    </p:set>
                                    <p:animEffect transition="in" filter="fade">
                                      <p:cBhvr>
                                        <p:cTn id="18" dur="2300"/>
                                        <p:tgtEl>
                                          <p:spTgt spid="770"/>
                                        </p:tgtEl>
                                      </p:cBhvr>
                                    </p:animEffect>
                                  </p:childTnLst>
                                </p:cTn>
                              </p:par>
                              <p:par>
                                <p:cTn id="19" presetID="10" presetClass="entr" presetSubtype="0" fill="hold" nodeType="withEffect">
                                  <p:stCondLst>
                                    <p:cond delay="0"/>
                                  </p:stCondLst>
                                  <p:childTnLst>
                                    <p:set>
                                      <p:cBhvr>
                                        <p:cTn id="20" dur="1" fill="hold">
                                          <p:stCondLst>
                                            <p:cond delay="0"/>
                                          </p:stCondLst>
                                        </p:cTn>
                                        <p:tgtEl>
                                          <p:spTgt spid="789"/>
                                        </p:tgtEl>
                                        <p:attrNameLst>
                                          <p:attrName>style.visibility</p:attrName>
                                        </p:attrNameLst>
                                      </p:cBhvr>
                                      <p:to>
                                        <p:strVal val="visible"/>
                                      </p:to>
                                    </p:set>
                                    <p:animEffect transition="in" filter="fade">
                                      <p:cBhvr>
                                        <p:cTn id="21" dur="1000"/>
                                        <p:tgtEl>
                                          <p:spTgt spid="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Shape 794"/>
          <p:cNvSpPr txBox="1"/>
          <p:nvPr/>
        </p:nvSpPr>
        <p:spPr>
          <a:xfrm>
            <a:off x="2998250" y="149300"/>
            <a:ext cx="3265500" cy="771300"/>
          </a:xfrm>
          <a:prstGeom prst="rect">
            <a:avLst/>
          </a:prstGeom>
          <a:noFill/>
          <a:ln>
            <a:noFill/>
          </a:ln>
        </p:spPr>
        <p:txBody>
          <a:bodyPr lIns="91425" tIns="91425" rIns="91425" bIns="91425" anchor="t" anchorCtr="0">
            <a:noAutofit/>
          </a:bodyPr>
          <a:lstStyle/>
          <a:p>
            <a:pPr lvl="0">
              <a:spcBef>
                <a:spcPts val="0"/>
              </a:spcBef>
              <a:buNone/>
            </a:pPr>
            <a:r>
              <a:rPr lang="en" sz="3000">
                <a:latin typeface="Calibri"/>
                <a:ea typeface="Calibri"/>
                <a:cs typeface="Calibri"/>
                <a:sym typeface="Calibri"/>
              </a:rPr>
              <a:t>The Experiment</a:t>
            </a:r>
          </a:p>
        </p:txBody>
      </p:sp>
      <p:grpSp>
        <p:nvGrpSpPr>
          <p:cNvPr id="795" name="Shape 795"/>
          <p:cNvGrpSpPr/>
          <p:nvPr/>
        </p:nvGrpSpPr>
        <p:grpSpPr>
          <a:xfrm>
            <a:off x="1231650" y="2603300"/>
            <a:ext cx="1642075" cy="1203600"/>
            <a:chOff x="1231650" y="2603300"/>
            <a:chExt cx="1642075" cy="1203600"/>
          </a:xfrm>
        </p:grpSpPr>
        <p:sp>
          <p:nvSpPr>
            <p:cNvPr id="796" name="Shape 796"/>
            <p:cNvSpPr/>
            <p:nvPr/>
          </p:nvSpPr>
          <p:spPr>
            <a:xfrm>
              <a:off x="1231650" y="2774300"/>
              <a:ext cx="821100" cy="323400"/>
            </a:xfrm>
            <a:prstGeom prst="ellipse">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7" name="Shape 797"/>
            <p:cNvSpPr/>
            <p:nvPr/>
          </p:nvSpPr>
          <p:spPr>
            <a:xfrm>
              <a:off x="1645325" y="2926700"/>
              <a:ext cx="821100" cy="323400"/>
            </a:xfrm>
            <a:prstGeom prst="ellipse">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8" name="Shape 798"/>
            <p:cNvSpPr/>
            <p:nvPr/>
          </p:nvSpPr>
          <p:spPr>
            <a:xfrm>
              <a:off x="1984325" y="2870675"/>
              <a:ext cx="821100" cy="323400"/>
            </a:xfrm>
            <a:prstGeom prst="ellipse">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9" name="Shape 799"/>
            <p:cNvSpPr/>
            <p:nvPr/>
          </p:nvSpPr>
          <p:spPr>
            <a:xfrm>
              <a:off x="1701300" y="2603300"/>
              <a:ext cx="821100" cy="323400"/>
            </a:xfrm>
            <a:prstGeom prst="ellipse">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0" name="Shape 800"/>
            <p:cNvSpPr txBox="1"/>
            <p:nvPr/>
          </p:nvSpPr>
          <p:spPr>
            <a:xfrm>
              <a:off x="1592425" y="3359000"/>
              <a:ext cx="1281300" cy="447900"/>
            </a:xfrm>
            <a:prstGeom prst="rect">
              <a:avLst/>
            </a:prstGeom>
            <a:noFill/>
            <a:ln>
              <a:noFill/>
            </a:ln>
          </p:spPr>
          <p:txBody>
            <a:bodyPr lIns="91425" tIns="91425" rIns="91425" bIns="91425" anchor="t" anchorCtr="0">
              <a:noAutofit/>
            </a:bodyPr>
            <a:lstStyle/>
            <a:p>
              <a:pPr lvl="0">
                <a:spcBef>
                  <a:spcPts val="0"/>
                </a:spcBef>
                <a:buNone/>
              </a:pPr>
              <a:r>
                <a:rPr lang="en" sz="1800">
                  <a:latin typeface="Calibri"/>
                  <a:ea typeface="Calibri"/>
                  <a:cs typeface="Calibri"/>
                  <a:sym typeface="Calibri"/>
                </a:rPr>
                <a:t>L-DOPA</a:t>
              </a:r>
            </a:p>
          </p:txBody>
        </p:sp>
      </p:grpSp>
      <p:grpSp>
        <p:nvGrpSpPr>
          <p:cNvPr id="801" name="Shape 801"/>
          <p:cNvGrpSpPr/>
          <p:nvPr/>
        </p:nvGrpSpPr>
        <p:grpSpPr>
          <a:xfrm>
            <a:off x="6350925" y="2643612"/>
            <a:ext cx="1623425" cy="497775"/>
            <a:chOff x="6369700" y="2901725"/>
            <a:chExt cx="1623425" cy="497775"/>
          </a:xfrm>
        </p:grpSpPr>
        <p:sp>
          <p:nvSpPr>
            <p:cNvPr id="802" name="Shape 802"/>
            <p:cNvSpPr/>
            <p:nvPr/>
          </p:nvSpPr>
          <p:spPr>
            <a:xfrm>
              <a:off x="6369700" y="2985800"/>
              <a:ext cx="883200" cy="261300"/>
            </a:xfrm>
            <a:prstGeom prst="ellipse">
              <a:avLst/>
            </a:prstGeom>
            <a:solidFill>
              <a:srgbClr val="FFD966"/>
            </a:solidFill>
            <a:ln w="9525" cap="flat" cmpd="sng">
              <a:solidFill>
                <a:srgbClr val="FFD96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3" name="Shape 803"/>
            <p:cNvSpPr/>
            <p:nvPr/>
          </p:nvSpPr>
          <p:spPr>
            <a:xfrm>
              <a:off x="6522100" y="3138200"/>
              <a:ext cx="883200" cy="261300"/>
            </a:xfrm>
            <a:prstGeom prst="ellipse">
              <a:avLst/>
            </a:prstGeom>
            <a:solidFill>
              <a:srgbClr val="FFD966"/>
            </a:solidFill>
            <a:ln w="9525" cap="flat" cmpd="sng">
              <a:solidFill>
                <a:srgbClr val="FFD96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4" name="Shape 804"/>
            <p:cNvSpPr/>
            <p:nvPr/>
          </p:nvSpPr>
          <p:spPr>
            <a:xfrm>
              <a:off x="7109925" y="3138200"/>
              <a:ext cx="883200" cy="261300"/>
            </a:xfrm>
            <a:prstGeom prst="ellipse">
              <a:avLst/>
            </a:prstGeom>
            <a:solidFill>
              <a:srgbClr val="FFD966"/>
            </a:solidFill>
            <a:ln w="9525" cap="flat" cmpd="sng">
              <a:solidFill>
                <a:srgbClr val="FFD96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5" name="Shape 805"/>
            <p:cNvSpPr/>
            <p:nvPr/>
          </p:nvSpPr>
          <p:spPr>
            <a:xfrm>
              <a:off x="6864225" y="2901725"/>
              <a:ext cx="883200" cy="261300"/>
            </a:xfrm>
            <a:prstGeom prst="ellipse">
              <a:avLst/>
            </a:prstGeom>
            <a:solidFill>
              <a:srgbClr val="FFD966"/>
            </a:solidFill>
            <a:ln w="9525" cap="flat" cmpd="sng">
              <a:solidFill>
                <a:srgbClr val="FFD96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806" name="Shape 806"/>
          <p:cNvSpPr txBox="1"/>
          <p:nvPr/>
        </p:nvSpPr>
        <p:spPr>
          <a:xfrm>
            <a:off x="6512650" y="3259550"/>
            <a:ext cx="2401200" cy="646800"/>
          </a:xfrm>
          <a:prstGeom prst="rect">
            <a:avLst/>
          </a:prstGeom>
          <a:noFill/>
          <a:ln>
            <a:noFill/>
          </a:ln>
        </p:spPr>
        <p:txBody>
          <a:bodyPr lIns="91425" tIns="91425" rIns="91425" bIns="91425" anchor="t" anchorCtr="0">
            <a:noAutofit/>
          </a:bodyPr>
          <a:lstStyle/>
          <a:p>
            <a:pPr lvl="0">
              <a:spcBef>
                <a:spcPts val="0"/>
              </a:spcBef>
              <a:buNone/>
            </a:pPr>
            <a:r>
              <a:rPr lang="en" sz="1800">
                <a:latin typeface="Calibri"/>
                <a:ea typeface="Calibri"/>
                <a:cs typeface="Calibri"/>
                <a:sym typeface="Calibri"/>
              </a:rPr>
              <a:t>Betaxanthin</a:t>
            </a:r>
          </a:p>
        </p:txBody>
      </p:sp>
      <p:grpSp>
        <p:nvGrpSpPr>
          <p:cNvPr id="807" name="Shape 807"/>
          <p:cNvGrpSpPr/>
          <p:nvPr/>
        </p:nvGrpSpPr>
        <p:grpSpPr>
          <a:xfrm>
            <a:off x="7041025" y="1078493"/>
            <a:ext cx="1430700" cy="1281350"/>
            <a:chOff x="3931350" y="1007700"/>
            <a:chExt cx="1430700" cy="1281350"/>
          </a:xfrm>
        </p:grpSpPr>
        <p:sp>
          <p:nvSpPr>
            <p:cNvPr id="808" name="Shape 808"/>
            <p:cNvSpPr/>
            <p:nvPr/>
          </p:nvSpPr>
          <p:spPr>
            <a:xfrm>
              <a:off x="3931350" y="1965650"/>
              <a:ext cx="1430700" cy="323400"/>
            </a:xfrm>
            <a:prstGeom prst="ellipse">
              <a:avLst/>
            </a:prstGeom>
            <a:solidFill>
              <a:srgbClr val="999999"/>
            </a:solidFill>
            <a:ln>
              <a:noFill/>
            </a:ln>
          </p:spPr>
          <p:txBody>
            <a:bodyPr lIns="91425" tIns="91425" rIns="91425" bIns="91425" anchor="ctr" anchorCtr="0">
              <a:noAutofit/>
            </a:bodyPr>
            <a:lstStyle/>
            <a:p>
              <a:pPr lvl="0">
                <a:spcBef>
                  <a:spcPts val="0"/>
                </a:spcBef>
                <a:buNone/>
              </a:pPr>
              <a:endParaRPr/>
            </a:p>
          </p:txBody>
        </p:sp>
        <p:sp>
          <p:nvSpPr>
            <p:cNvPr id="809" name="Shape 809"/>
            <p:cNvSpPr/>
            <p:nvPr/>
          </p:nvSpPr>
          <p:spPr>
            <a:xfrm>
              <a:off x="3931350" y="1007700"/>
              <a:ext cx="1430700" cy="1082350"/>
            </a:xfrm>
            <a:prstGeom prst="flowChartExtract">
              <a:avLst/>
            </a:prstGeom>
            <a:solidFill>
              <a:srgbClr val="999999"/>
            </a:solidFill>
            <a:ln>
              <a:noFill/>
            </a:ln>
          </p:spPr>
          <p:txBody>
            <a:bodyPr lIns="91425" tIns="91425" rIns="91425" bIns="91425" anchor="ctr" anchorCtr="0">
              <a:noAutofit/>
            </a:bodyPr>
            <a:lstStyle/>
            <a:p>
              <a:pPr lvl="0">
                <a:spcBef>
                  <a:spcPts val="0"/>
                </a:spcBef>
                <a:buNone/>
              </a:pPr>
              <a:endParaRPr/>
            </a:p>
          </p:txBody>
        </p:sp>
      </p:grpSp>
      <p:sp>
        <p:nvSpPr>
          <p:cNvPr id="810" name="Shape 810"/>
          <p:cNvSpPr txBox="1"/>
          <p:nvPr/>
        </p:nvSpPr>
        <p:spPr>
          <a:xfrm>
            <a:off x="7238412" y="1760623"/>
            <a:ext cx="2090100" cy="447900"/>
          </a:xfrm>
          <a:prstGeom prst="rect">
            <a:avLst/>
          </a:prstGeom>
          <a:noFill/>
          <a:ln>
            <a:noFill/>
          </a:ln>
        </p:spPr>
        <p:txBody>
          <a:bodyPr lIns="91425" tIns="91425" rIns="91425" bIns="91425" anchor="t" anchorCtr="0">
            <a:noAutofit/>
          </a:bodyPr>
          <a:lstStyle/>
          <a:p>
            <a:pPr lvl="0">
              <a:spcBef>
                <a:spcPts val="0"/>
              </a:spcBef>
              <a:buNone/>
            </a:pPr>
            <a:r>
              <a:rPr lang="en" sz="1800">
                <a:latin typeface="Calibri"/>
                <a:ea typeface="Calibri"/>
                <a:cs typeface="Calibri"/>
                <a:sym typeface="Calibri"/>
              </a:rPr>
              <a:t>Biosensor</a:t>
            </a:r>
          </a:p>
        </p:txBody>
      </p:sp>
      <p:grpSp>
        <p:nvGrpSpPr>
          <p:cNvPr id="814" name="Shape 814"/>
          <p:cNvGrpSpPr/>
          <p:nvPr/>
        </p:nvGrpSpPr>
        <p:grpSpPr>
          <a:xfrm>
            <a:off x="992175" y="2001262"/>
            <a:ext cx="7621722" cy="539044"/>
            <a:chOff x="1032600" y="970375"/>
            <a:chExt cx="7621722" cy="539044"/>
          </a:xfrm>
        </p:grpSpPr>
        <p:sp>
          <p:nvSpPr>
            <p:cNvPr id="815" name="Shape 815"/>
            <p:cNvSpPr txBox="1"/>
            <p:nvPr/>
          </p:nvSpPr>
          <p:spPr>
            <a:xfrm>
              <a:off x="1032600" y="970375"/>
              <a:ext cx="1228800" cy="522600"/>
            </a:xfrm>
            <a:prstGeom prst="rect">
              <a:avLst/>
            </a:prstGeom>
            <a:noFill/>
            <a:ln>
              <a:noFill/>
            </a:ln>
          </p:spPr>
          <p:txBody>
            <a:bodyPr lIns="91425" tIns="91425" rIns="91425" bIns="91425" anchor="t" anchorCtr="0">
              <a:noAutofit/>
            </a:bodyPr>
            <a:lstStyle/>
            <a:p>
              <a:pPr lvl="0" rtl="0">
                <a:spcBef>
                  <a:spcPts val="0"/>
                </a:spcBef>
                <a:buNone/>
              </a:pPr>
              <a:r>
                <a:rPr lang="en"/>
                <a:t>L- Tyrosine</a:t>
              </a:r>
            </a:p>
          </p:txBody>
        </p:sp>
        <p:sp>
          <p:nvSpPr>
            <p:cNvPr id="816" name="Shape 816"/>
            <p:cNvSpPr/>
            <p:nvPr/>
          </p:nvSpPr>
          <p:spPr>
            <a:xfrm>
              <a:off x="2068300" y="970375"/>
              <a:ext cx="482100" cy="398100"/>
            </a:xfrm>
            <a:prstGeom prst="rightArrow">
              <a:avLst>
                <a:gd name="adj1" fmla="val 12496"/>
                <a:gd name="adj2" fmla="val 46885"/>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7" name="Shape 817"/>
            <p:cNvSpPr txBox="1"/>
            <p:nvPr/>
          </p:nvSpPr>
          <p:spPr>
            <a:xfrm>
              <a:off x="2550400" y="970375"/>
              <a:ext cx="1228800" cy="522600"/>
            </a:xfrm>
            <a:prstGeom prst="rect">
              <a:avLst/>
            </a:prstGeom>
            <a:noFill/>
            <a:ln>
              <a:noFill/>
            </a:ln>
          </p:spPr>
          <p:txBody>
            <a:bodyPr lIns="91425" tIns="91425" rIns="91425" bIns="91425" anchor="t" anchorCtr="0">
              <a:noAutofit/>
            </a:bodyPr>
            <a:lstStyle/>
            <a:p>
              <a:pPr lvl="0" rtl="0">
                <a:spcBef>
                  <a:spcPts val="0"/>
                </a:spcBef>
                <a:buNone/>
              </a:pPr>
              <a:r>
                <a:rPr lang="en"/>
                <a:t>L-DOPA</a:t>
              </a:r>
            </a:p>
          </p:txBody>
        </p:sp>
        <p:sp>
          <p:nvSpPr>
            <p:cNvPr id="818" name="Shape 818"/>
            <p:cNvSpPr/>
            <p:nvPr/>
          </p:nvSpPr>
          <p:spPr>
            <a:xfrm>
              <a:off x="3384200" y="970375"/>
              <a:ext cx="482100" cy="398100"/>
            </a:xfrm>
            <a:prstGeom prst="rightArrow">
              <a:avLst>
                <a:gd name="adj1" fmla="val 12496"/>
                <a:gd name="adj2" fmla="val 46885"/>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9" name="Shape 819"/>
            <p:cNvSpPr/>
            <p:nvPr/>
          </p:nvSpPr>
          <p:spPr>
            <a:xfrm>
              <a:off x="4852000" y="970375"/>
              <a:ext cx="482100" cy="398100"/>
            </a:xfrm>
            <a:prstGeom prst="rightArrow">
              <a:avLst>
                <a:gd name="adj1" fmla="val 12496"/>
                <a:gd name="adj2" fmla="val 46885"/>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0" name="Shape 820"/>
            <p:cNvSpPr txBox="1"/>
            <p:nvPr/>
          </p:nvSpPr>
          <p:spPr>
            <a:xfrm>
              <a:off x="3866300" y="970375"/>
              <a:ext cx="1228800" cy="522600"/>
            </a:xfrm>
            <a:prstGeom prst="rect">
              <a:avLst/>
            </a:prstGeom>
            <a:noFill/>
            <a:ln>
              <a:noFill/>
            </a:ln>
          </p:spPr>
          <p:txBody>
            <a:bodyPr lIns="91425" tIns="91425" rIns="91425" bIns="91425" anchor="t" anchorCtr="0">
              <a:noAutofit/>
            </a:bodyPr>
            <a:lstStyle/>
            <a:p>
              <a:pPr lvl="0" rtl="0">
                <a:spcBef>
                  <a:spcPts val="0"/>
                </a:spcBef>
                <a:buNone/>
              </a:pPr>
              <a:r>
                <a:rPr lang="en"/>
                <a:t>Dopamine</a:t>
              </a:r>
            </a:p>
          </p:txBody>
        </p:sp>
        <p:sp>
          <p:nvSpPr>
            <p:cNvPr id="821" name="Shape 821"/>
            <p:cNvSpPr txBox="1"/>
            <p:nvPr/>
          </p:nvSpPr>
          <p:spPr>
            <a:xfrm>
              <a:off x="5411275" y="970375"/>
              <a:ext cx="1228800" cy="522600"/>
            </a:xfrm>
            <a:prstGeom prst="rect">
              <a:avLst/>
            </a:prstGeom>
            <a:noFill/>
            <a:ln>
              <a:noFill/>
            </a:ln>
          </p:spPr>
          <p:txBody>
            <a:bodyPr lIns="91425" tIns="91425" rIns="91425" bIns="91425" anchor="t" anchorCtr="0">
              <a:noAutofit/>
            </a:bodyPr>
            <a:lstStyle/>
            <a:p>
              <a:pPr lvl="0" rtl="0">
                <a:spcBef>
                  <a:spcPts val="0"/>
                </a:spcBef>
                <a:buNone/>
              </a:pPr>
              <a:r>
                <a:rPr lang="en"/>
                <a:t>S-Reticuline</a:t>
              </a:r>
            </a:p>
          </p:txBody>
        </p:sp>
        <p:sp>
          <p:nvSpPr>
            <p:cNvPr id="822" name="Shape 822"/>
            <p:cNvSpPr/>
            <p:nvPr/>
          </p:nvSpPr>
          <p:spPr>
            <a:xfrm>
              <a:off x="6545125" y="970375"/>
              <a:ext cx="482100" cy="398100"/>
            </a:xfrm>
            <a:prstGeom prst="rightArrow">
              <a:avLst>
                <a:gd name="adj1" fmla="val 12496"/>
                <a:gd name="adj2" fmla="val 46885"/>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3" name="Shape 823"/>
            <p:cNvSpPr txBox="1"/>
            <p:nvPr/>
          </p:nvSpPr>
          <p:spPr>
            <a:xfrm>
              <a:off x="7425522" y="986819"/>
              <a:ext cx="1228800" cy="522600"/>
            </a:xfrm>
            <a:prstGeom prst="rect">
              <a:avLst/>
            </a:prstGeom>
            <a:noFill/>
            <a:ln>
              <a:noFill/>
            </a:ln>
          </p:spPr>
          <p:txBody>
            <a:bodyPr lIns="91425" tIns="91425" rIns="91425" bIns="91425" anchor="t" anchorCtr="0">
              <a:noAutofit/>
            </a:bodyPr>
            <a:lstStyle/>
            <a:p>
              <a:pPr lvl="0" rtl="0">
                <a:spcBef>
                  <a:spcPts val="0"/>
                </a:spcBef>
                <a:buNone/>
              </a:pPr>
              <a:r>
                <a:rPr lang="en"/>
                <a:t>BIAs</a:t>
              </a:r>
            </a:p>
          </p:txBody>
        </p:sp>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5"/>
                                        </p:tgtEl>
                                        <p:attrNameLst>
                                          <p:attrName>style.visibility</p:attrName>
                                        </p:attrNameLst>
                                      </p:cBhvr>
                                      <p:to>
                                        <p:strVal val="visible"/>
                                      </p:to>
                                    </p:set>
                                    <p:animEffect transition="in" filter="fade">
                                      <p:cBhvr>
                                        <p:cTn id="7" dur="1000"/>
                                        <p:tgtEl>
                                          <p:spTgt spid="7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1"/>
                                        </p:tgtEl>
                                        <p:attrNameLst>
                                          <p:attrName>style.visibility</p:attrName>
                                        </p:attrNameLst>
                                      </p:cBhvr>
                                      <p:to>
                                        <p:strVal val="visible"/>
                                      </p:to>
                                    </p:set>
                                    <p:animEffect transition="in" filter="fade">
                                      <p:cBhvr>
                                        <p:cTn id="12" dur="1000"/>
                                        <p:tgtEl>
                                          <p:spTgt spid="801"/>
                                        </p:tgtEl>
                                      </p:cBhvr>
                                    </p:animEffect>
                                  </p:childTnLst>
                                </p:cTn>
                              </p:par>
                              <p:par>
                                <p:cTn id="13" presetID="10" presetClass="entr" presetSubtype="0" fill="hold" nodeType="withEffect">
                                  <p:stCondLst>
                                    <p:cond delay="0"/>
                                  </p:stCondLst>
                                  <p:childTnLst>
                                    <p:set>
                                      <p:cBhvr>
                                        <p:cTn id="14" dur="1" fill="hold">
                                          <p:stCondLst>
                                            <p:cond delay="0"/>
                                          </p:stCondLst>
                                        </p:cTn>
                                        <p:tgtEl>
                                          <p:spTgt spid="806"/>
                                        </p:tgtEl>
                                        <p:attrNameLst>
                                          <p:attrName>style.visibility</p:attrName>
                                        </p:attrNameLst>
                                      </p:cBhvr>
                                      <p:to>
                                        <p:strVal val="visible"/>
                                      </p:to>
                                    </p:set>
                                    <p:animEffect transition="in" filter="fade">
                                      <p:cBhvr>
                                        <p:cTn id="15" dur="1000"/>
                                        <p:tgtEl>
                                          <p:spTgt spid="80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07"/>
                                        </p:tgtEl>
                                        <p:attrNameLst>
                                          <p:attrName>style.visibility</p:attrName>
                                        </p:attrNameLst>
                                      </p:cBhvr>
                                      <p:to>
                                        <p:strVal val="visible"/>
                                      </p:to>
                                    </p:set>
                                    <p:animEffect transition="in" filter="fade">
                                      <p:cBhvr>
                                        <p:cTn id="20" dur="1000"/>
                                        <p:tgtEl>
                                          <p:spTgt spid="807"/>
                                        </p:tgtEl>
                                      </p:cBhvr>
                                    </p:animEffect>
                                  </p:childTnLst>
                                </p:cTn>
                              </p:par>
                              <p:par>
                                <p:cTn id="21" presetID="10" presetClass="entr" presetSubtype="0" fill="hold" nodeType="withEffect">
                                  <p:stCondLst>
                                    <p:cond delay="0"/>
                                  </p:stCondLst>
                                  <p:childTnLst>
                                    <p:set>
                                      <p:cBhvr>
                                        <p:cTn id="22" dur="1" fill="hold">
                                          <p:stCondLst>
                                            <p:cond delay="0"/>
                                          </p:stCondLst>
                                        </p:cTn>
                                        <p:tgtEl>
                                          <p:spTgt spid="810"/>
                                        </p:tgtEl>
                                        <p:attrNameLst>
                                          <p:attrName>style.visibility</p:attrName>
                                        </p:attrNameLst>
                                      </p:cBhvr>
                                      <p:to>
                                        <p:strVal val="visible"/>
                                      </p:to>
                                    </p:set>
                                    <p:animEffect transition="in" filter="fade">
                                      <p:cBhvr>
                                        <p:cTn id="23" dur="1000"/>
                                        <p:tgtEl>
                                          <p:spTgt spid="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pic>
        <p:nvPicPr>
          <p:cNvPr id="828" name="Shape 828"/>
          <p:cNvPicPr preferRelativeResize="0"/>
          <p:nvPr/>
        </p:nvPicPr>
        <p:blipFill>
          <a:blip r:embed="rId3">
            <a:alphaModFix/>
          </a:blip>
          <a:stretch>
            <a:fillRect/>
          </a:stretch>
        </p:blipFill>
        <p:spPr>
          <a:xfrm>
            <a:off x="0" y="0"/>
            <a:ext cx="9143999" cy="5143500"/>
          </a:xfrm>
          <a:prstGeom prst="rect">
            <a:avLst/>
          </a:prstGeom>
          <a:noFill/>
          <a:ln>
            <a:noFill/>
          </a:ln>
        </p:spPr>
      </p:pic>
      <p:sp>
        <p:nvSpPr>
          <p:cNvPr id="829" name="Shape 829"/>
          <p:cNvSpPr/>
          <p:nvPr/>
        </p:nvSpPr>
        <p:spPr>
          <a:xfrm>
            <a:off x="179575" y="141100"/>
            <a:ext cx="1077600" cy="1026000"/>
          </a:xfrm>
          <a:prstGeom prst="rect">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highlight>
                <a:srgbClr val="FFFFFF"/>
              </a:highlight>
            </a:endParaRPr>
          </a:p>
        </p:txBody>
      </p:sp>
      <p:sp>
        <p:nvSpPr>
          <p:cNvPr id="830" name="Shape 830"/>
          <p:cNvSpPr/>
          <p:nvPr/>
        </p:nvSpPr>
        <p:spPr>
          <a:xfrm>
            <a:off x="2834700" y="205225"/>
            <a:ext cx="5246100" cy="1949700"/>
          </a:xfrm>
          <a:prstGeom prst="rect">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1" name="Shape 831"/>
          <p:cNvSpPr/>
          <p:nvPr/>
        </p:nvSpPr>
        <p:spPr>
          <a:xfrm>
            <a:off x="3565825" y="1693125"/>
            <a:ext cx="628500" cy="654000"/>
          </a:xfrm>
          <a:prstGeom prst="rect">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Shape 836"/>
          <p:cNvSpPr txBox="1"/>
          <p:nvPr/>
        </p:nvSpPr>
        <p:spPr>
          <a:xfrm>
            <a:off x="269350" y="179275"/>
            <a:ext cx="3039900" cy="1231500"/>
          </a:xfrm>
          <a:prstGeom prst="rect">
            <a:avLst/>
          </a:prstGeom>
          <a:noFill/>
          <a:ln>
            <a:noFill/>
          </a:ln>
        </p:spPr>
        <p:txBody>
          <a:bodyPr lIns="91425" tIns="91425" rIns="91425" bIns="91425" anchor="t" anchorCtr="0">
            <a:noAutofit/>
          </a:bodyPr>
          <a:lstStyle/>
          <a:p>
            <a:pPr lvl="0">
              <a:spcBef>
                <a:spcPts val="0"/>
              </a:spcBef>
              <a:buNone/>
            </a:pPr>
            <a:r>
              <a:rPr lang="en" sz="2400">
                <a:latin typeface="Calibri"/>
                <a:ea typeface="Calibri"/>
                <a:cs typeface="Calibri"/>
                <a:sym typeface="Calibri"/>
              </a:rPr>
              <a:t>Plug and Play...</a:t>
            </a:r>
          </a:p>
        </p:txBody>
      </p:sp>
      <p:sp>
        <p:nvSpPr>
          <p:cNvPr id="837" name="Shape 837"/>
          <p:cNvSpPr txBox="1"/>
          <p:nvPr/>
        </p:nvSpPr>
        <p:spPr>
          <a:xfrm>
            <a:off x="1737300" y="808075"/>
            <a:ext cx="4242600" cy="602700"/>
          </a:xfrm>
          <a:prstGeom prst="rect">
            <a:avLst/>
          </a:prstGeom>
          <a:noFill/>
          <a:ln>
            <a:noFill/>
          </a:ln>
        </p:spPr>
        <p:txBody>
          <a:bodyPr lIns="91425" tIns="91425" rIns="91425" bIns="91425" anchor="t" anchorCtr="0">
            <a:noAutofit/>
          </a:bodyPr>
          <a:lstStyle/>
          <a:p>
            <a:pPr lvl="0" algn="ctr">
              <a:spcBef>
                <a:spcPts val="0"/>
              </a:spcBef>
              <a:buNone/>
            </a:pPr>
            <a:r>
              <a:rPr lang="en" sz="1800">
                <a:latin typeface="Calibri"/>
                <a:ea typeface="Calibri"/>
                <a:cs typeface="Calibri"/>
                <a:sym typeface="Calibri"/>
              </a:rPr>
              <a:t>Common Mushroom - </a:t>
            </a:r>
            <a:r>
              <a:rPr lang="en" sz="1800" i="1">
                <a:latin typeface="Calibri"/>
                <a:ea typeface="Calibri"/>
                <a:cs typeface="Calibri"/>
                <a:sym typeface="Calibri"/>
              </a:rPr>
              <a:t>Agaricus bisporus</a:t>
            </a:r>
          </a:p>
        </p:txBody>
      </p:sp>
      <p:sp>
        <p:nvSpPr>
          <p:cNvPr id="838" name="Shape 838"/>
          <p:cNvSpPr txBox="1"/>
          <p:nvPr/>
        </p:nvSpPr>
        <p:spPr>
          <a:xfrm>
            <a:off x="1038212" y="2693600"/>
            <a:ext cx="1873500" cy="346200"/>
          </a:xfrm>
          <a:prstGeom prst="rect">
            <a:avLst/>
          </a:prstGeom>
          <a:noFill/>
          <a:ln>
            <a:noFill/>
          </a:ln>
        </p:spPr>
        <p:txBody>
          <a:bodyPr lIns="91425" tIns="91425" rIns="91425" bIns="91425" anchor="t" anchorCtr="0">
            <a:noAutofit/>
          </a:bodyPr>
          <a:lstStyle/>
          <a:p>
            <a:pPr lvl="0">
              <a:spcBef>
                <a:spcPts val="0"/>
              </a:spcBef>
              <a:buNone/>
            </a:pPr>
            <a:endParaRPr sz="600"/>
          </a:p>
        </p:txBody>
      </p:sp>
      <p:sp>
        <p:nvSpPr>
          <p:cNvPr id="839" name="Shape 839"/>
          <p:cNvSpPr txBox="1"/>
          <p:nvPr/>
        </p:nvSpPr>
        <p:spPr>
          <a:xfrm>
            <a:off x="2911725" y="2167850"/>
            <a:ext cx="3732600" cy="602700"/>
          </a:xfrm>
          <a:prstGeom prst="rect">
            <a:avLst/>
          </a:prstGeom>
          <a:noFill/>
          <a:ln>
            <a:noFill/>
          </a:ln>
        </p:spPr>
        <p:txBody>
          <a:bodyPr lIns="91425" tIns="91425" rIns="91425" bIns="91425" anchor="t" anchorCtr="0">
            <a:noAutofit/>
          </a:bodyPr>
          <a:lstStyle/>
          <a:p>
            <a:pPr lvl="0" algn="ctr" rtl="0">
              <a:spcBef>
                <a:spcPts val="0"/>
              </a:spcBef>
              <a:buNone/>
            </a:pPr>
            <a:r>
              <a:rPr lang="en" sz="1800">
                <a:latin typeface="Calibri"/>
                <a:ea typeface="Calibri"/>
                <a:cs typeface="Calibri"/>
                <a:sym typeface="Calibri"/>
              </a:rPr>
              <a:t>Common Beet - </a:t>
            </a:r>
            <a:r>
              <a:rPr lang="en" sz="1800" i="1">
                <a:latin typeface="Calibri"/>
                <a:ea typeface="Calibri"/>
                <a:cs typeface="Calibri"/>
                <a:sym typeface="Calibri"/>
              </a:rPr>
              <a:t>Beta vulgaris</a:t>
            </a:r>
          </a:p>
        </p:txBody>
      </p:sp>
      <p:sp>
        <p:nvSpPr>
          <p:cNvPr id="840" name="Shape 840"/>
          <p:cNvSpPr txBox="1"/>
          <p:nvPr/>
        </p:nvSpPr>
        <p:spPr>
          <a:xfrm>
            <a:off x="153924" y="3681250"/>
            <a:ext cx="3039900" cy="9234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841" name="Shape 841"/>
          <p:cNvSpPr txBox="1"/>
          <p:nvPr/>
        </p:nvSpPr>
        <p:spPr>
          <a:xfrm>
            <a:off x="658125" y="3681250"/>
            <a:ext cx="8239800" cy="1231500"/>
          </a:xfrm>
          <a:prstGeom prst="rect">
            <a:avLst/>
          </a:prstGeom>
          <a:noFill/>
          <a:ln>
            <a:noFill/>
          </a:ln>
        </p:spPr>
        <p:txBody>
          <a:bodyPr lIns="91425" tIns="91425" rIns="91425" bIns="91425" anchor="t" anchorCtr="0">
            <a:noAutofit/>
          </a:bodyPr>
          <a:lstStyle/>
          <a:p>
            <a:pPr lvl="0" algn="ctr" rtl="0">
              <a:spcBef>
                <a:spcPts val="0"/>
              </a:spcBef>
              <a:buNone/>
            </a:pPr>
            <a:r>
              <a:rPr lang="en" sz="2400">
                <a:latin typeface="Calibri"/>
                <a:ea typeface="Calibri"/>
                <a:cs typeface="Calibri"/>
                <a:sym typeface="Calibri"/>
              </a:rPr>
              <a:t>Both contain L-Tyrosine Hydroxylases!!!</a:t>
            </a:r>
          </a:p>
          <a:p>
            <a:pPr lvl="0" algn="ctr">
              <a:spcBef>
                <a:spcPts val="0"/>
              </a:spcBef>
              <a:buNone/>
            </a:pPr>
            <a:r>
              <a:rPr lang="en" sz="2400">
                <a:latin typeface="Calibri"/>
                <a:ea typeface="Calibri"/>
                <a:cs typeface="Calibri"/>
                <a:sym typeface="Calibri"/>
              </a:rPr>
              <a:t>Screening made easy with DOD</a:t>
            </a:r>
          </a:p>
        </p:txBody>
      </p:sp>
      <p:pic>
        <p:nvPicPr>
          <p:cNvPr id="842" name="Shape 842"/>
          <p:cNvPicPr preferRelativeResize="0"/>
          <p:nvPr/>
        </p:nvPicPr>
        <p:blipFill>
          <a:blip r:embed="rId3">
            <a:alphaModFix/>
          </a:blip>
          <a:stretch>
            <a:fillRect/>
          </a:stretch>
        </p:blipFill>
        <p:spPr>
          <a:xfrm>
            <a:off x="5887397" y="88700"/>
            <a:ext cx="3133399" cy="3762599"/>
          </a:xfrm>
          <a:prstGeom prst="rect">
            <a:avLst/>
          </a:prstGeom>
          <a:noFill/>
          <a:ln>
            <a:noFill/>
          </a:ln>
        </p:spPr>
      </p:pic>
      <p:pic>
        <p:nvPicPr>
          <p:cNvPr id="843" name="Shape 843"/>
          <p:cNvPicPr preferRelativeResize="0"/>
          <p:nvPr/>
        </p:nvPicPr>
        <p:blipFill>
          <a:blip r:embed="rId4">
            <a:alphaModFix/>
          </a:blip>
          <a:stretch>
            <a:fillRect/>
          </a:stretch>
        </p:blipFill>
        <p:spPr>
          <a:xfrm>
            <a:off x="153927" y="734998"/>
            <a:ext cx="2271028" cy="3021278"/>
          </a:xfrm>
          <a:prstGeom prst="rect">
            <a:avLst/>
          </a:prstGeom>
          <a:noFill/>
          <a:ln>
            <a:noFill/>
          </a:ln>
        </p:spPr>
      </p:pic>
      <p:sp>
        <p:nvSpPr>
          <p:cNvPr id="844" name="Shape 844"/>
          <p:cNvSpPr txBox="1"/>
          <p:nvPr/>
        </p:nvSpPr>
        <p:spPr>
          <a:xfrm>
            <a:off x="107125" y="4912750"/>
            <a:ext cx="3133500" cy="228600"/>
          </a:xfrm>
          <a:prstGeom prst="rect">
            <a:avLst/>
          </a:prstGeom>
          <a:noFill/>
          <a:ln>
            <a:noFill/>
          </a:ln>
        </p:spPr>
        <p:txBody>
          <a:bodyPr lIns="91425" tIns="91425" rIns="91425" bIns="91425" anchor="t" anchorCtr="0">
            <a:noAutofit/>
          </a:bodyPr>
          <a:lstStyle/>
          <a:p>
            <a:pPr lvl="0">
              <a:spcBef>
                <a:spcPts val="0"/>
              </a:spcBef>
              <a:buNone/>
            </a:pPr>
            <a:r>
              <a:rPr lang="en" sz="900"/>
              <a:t>Both images from ClipArtpanda.com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1668</Words>
  <Application>Microsoft Macintosh PowerPoint</Application>
  <PresentationFormat>On-screen Show (16:9)</PresentationFormat>
  <Paragraphs>177</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Dosis</vt:lpstr>
      <vt:lpstr>Arial</vt:lpstr>
      <vt:lpstr>Calibri</vt:lpstr>
      <vt:lpstr>Sniglet</vt:lpstr>
      <vt:lpstr>Friar template</vt:lpstr>
      <vt:lpstr>An Enzyme Coupled Biosensor enables (S)-reticuline Synthesis in Yeast John E. Dueber, William C. Deloache, Zachary N. Russ, Lauren Narcross, Andrew M. Gonzales, Vincent J. J. Martin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PCR Mutagenesis</vt:lpstr>
      <vt:lpstr>PCR Mutagenesis</vt:lpstr>
      <vt:lpstr>PCR Mutagenesis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Enzyme Coupled Biosensor enables (S)-reticuline Synthesis in Yeast John E. Dueber, William C. Deloache, Zachary N. Russ, Lauren Narcross, Andrew M. Gonzales, Vincent J. J. Martin             </dc:title>
  <cp:lastModifiedBy>Landon Getz</cp:lastModifiedBy>
  <cp:revision>1</cp:revision>
  <dcterms:modified xsi:type="dcterms:W3CDTF">2016-10-16T01:41:20Z</dcterms:modified>
</cp:coreProperties>
</file>